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diagrams/quickStyle2.xml" ContentType="application/vnd.openxmlformats-officedocument.drawingml.diagramStyl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diagrams/layout5.xml" ContentType="application/vnd.openxmlformats-officedocument.drawingml.diagramLayout+xml"/>
  <Override PartName="/ppt/notesSlides/notesSlide23.xml" ContentType="application/vnd.openxmlformats-officedocument.presentationml.notesSlide+xml"/>
  <Override PartName="/ppt/diagrams/data6.xml" ContentType="application/vnd.openxmlformats-officedocument.drawingml.diagramData+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diagrams/layout1.xml" ContentType="application/vnd.openxmlformats-officedocument.drawingml.diagramLayout+xml"/>
  <Override PartName="/ppt/notesSlides/notesSlide7.xml" ContentType="application/vnd.openxmlformats-officedocument.presentationml.notesSlide+xml"/>
  <Override PartName="/ppt/diagrams/data2.xml" ContentType="application/vnd.openxmlformats-officedocument.drawingml.diagramData+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diagrams/colors4.xml" ContentType="application/vnd.openxmlformats-officedocument.drawingml.diagramColors+xml"/>
  <Override PartName="/ppt/diagrams/drawing5.xml" ContentType="application/vnd.ms-office.drawingml.diagramDrawing+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Override PartName="/ppt/diagrams/colors2.xml" ContentType="application/vnd.openxmlformats-officedocument.drawingml.diagramColors+xml"/>
  <Override PartName="/ppt/diagrams/quickStyle5.xml" ContentType="application/vnd.openxmlformats-officedocument.drawingml.diagramStyle+xml"/>
  <Override PartName="/ppt/diagrams/drawing3.xml" ContentType="application/vnd.ms-office.drawingml.diagramDrawing+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quickStyle3.xml" ContentType="application/vnd.openxmlformats-officedocument.drawingml.diagramStyle+xml"/>
  <Override PartName="/ppt/notesSlides/notesSlide19.xml" ContentType="application/vnd.openxmlformats-officedocument.presentationml.notesSlid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diagrams/quickStyle1.xml" ContentType="application/vnd.openxmlformats-officedocument.drawingml.diagramStyle+xml"/>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diagrams/layout6.xml" ContentType="application/vnd.openxmlformats-officedocument.drawingml.diagramLayout+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diagrams/layout4.xml" ContentType="application/vnd.openxmlformats-officedocument.drawingml.diagram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diagrams/layout2.xml" ContentType="application/vnd.openxmlformats-officedocument.drawingml.diagram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diagrams/data5.xml" ContentType="application/vnd.openxmlformats-officedocument.drawingml.diagramData+xml"/>
  <Override PartName="/ppt/notesSlides/notesSlide31.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colors5.xml" ContentType="application/vnd.openxmlformats-officedocument.drawingml.diagramColors+xml"/>
  <Override PartName="/ppt/diagrams/drawing6.xml" ContentType="application/vnd.ms-office.drawingml.diagramDrawing+xml"/>
  <Override PartName="/ppt/slides/slide8.xml" ContentType="application/vnd.openxmlformats-officedocument.presentationml.slide+xml"/>
  <Override PartName="/ppt/handoutMasters/handoutMaster1.xml" ContentType="application/vnd.openxmlformats-officedocument.presentationml.handoutMaster+xml"/>
  <Override PartName="/ppt/diagrams/data1.xml" ContentType="application/vnd.openxmlformats-officedocument.drawingml.diagramData+xml"/>
  <Override PartName="/ppt/notesSlides/notesSlide4.xml" ContentType="application/vnd.openxmlformats-officedocument.presentationml.notesSlide+xml"/>
  <Override PartName="/ppt/diagrams/colors3.xml" ContentType="application/vnd.openxmlformats-officedocument.drawingml.diagramColors+xml"/>
  <Override PartName="/ppt/diagrams/quickStyle6.xml" ContentType="application/vnd.openxmlformats-officedocument.drawingml.diagramStyle+xml"/>
  <Override PartName="/docProps/core.xml" ContentType="application/vnd.openxmlformats-package.core-properties+xml"/>
  <Override PartName="/ppt/diagrams/drawing4.xml" ContentType="application/vnd.ms-office.drawingml.diagramDrawing+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notesSlides/notesSlide21.xml" ContentType="application/vnd.openxmlformats-officedocument.presentationml.notesSlide+xml"/>
  <Override PartName="/ppt/notesSlides/notesSlide10.xml" ContentType="application/vnd.openxmlformats-officedocument.presentationml.notesSlide+xml"/>
  <Override PartName="/ppt/diagrams/colors6.xml" ContentType="application/vnd.openxmlformats-officedocument.drawingml.diagramCol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Lst>
  <p:notesMasterIdLst>
    <p:notesMasterId r:id="rId38"/>
  </p:notesMasterIdLst>
  <p:handoutMasterIdLst>
    <p:handoutMasterId r:id="rId39"/>
  </p:handoutMasterIdLst>
  <p:sldIdLst>
    <p:sldId id="334" r:id="rId2"/>
    <p:sldId id="335" r:id="rId3"/>
    <p:sldId id="337" r:id="rId4"/>
    <p:sldId id="338" r:id="rId5"/>
    <p:sldId id="339" r:id="rId6"/>
    <p:sldId id="258" r:id="rId7"/>
    <p:sldId id="260" r:id="rId8"/>
    <p:sldId id="262" r:id="rId9"/>
    <p:sldId id="265" r:id="rId10"/>
    <p:sldId id="268" r:id="rId11"/>
    <p:sldId id="270" r:id="rId12"/>
    <p:sldId id="272" r:id="rId13"/>
    <p:sldId id="273" r:id="rId14"/>
    <p:sldId id="274" r:id="rId15"/>
    <p:sldId id="276" r:id="rId16"/>
    <p:sldId id="310" r:id="rId17"/>
    <p:sldId id="340" r:id="rId18"/>
    <p:sldId id="320" r:id="rId19"/>
    <p:sldId id="324" r:id="rId20"/>
    <p:sldId id="326" r:id="rId21"/>
    <p:sldId id="305" r:id="rId22"/>
    <p:sldId id="306" r:id="rId23"/>
    <p:sldId id="307" r:id="rId24"/>
    <p:sldId id="313" r:id="rId25"/>
    <p:sldId id="314" r:id="rId26"/>
    <p:sldId id="341" r:id="rId27"/>
    <p:sldId id="315" r:id="rId28"/>
    <p:sldId id="316" r:id="rId29"/>
    <p:sldId id="317" r:id="rId30"/>
    <p:sldId id="318" r:id="rId31"/>
    <p:sldId id="322" r:id="rId32"/>
    <p:sldId id="327" r:id="rId33"/>
    <p:sldId id="342" r:id="rId34"/>
    <p:sldId id="343" r:id="rId35"/>
    <p:sldId id="328" r:id="rId36"/>
    <p:sldId id="336" r:id="rId37"/>
  </p:sldIdLst>
  <p:sldSz cx="9144000" cy="6858000" type="screen4x3"/>
  <p:notesSz cx="6858000" cy="9144000"/>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2400" kern="1200">
        <a:solidFill>
          <a:schemeClr val="tx1"/>
        </a:solidFill>
        <a:latin typeface="Times New Roman" pitchFamily="-1"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 charset="0"/>
        <a:ea typeface="+mn-ea"/>
        <a:cs typeface="+mn-cs"/>
      </a:defRPr>
    </a:lvl5pPr>
    <a:lvl6pPr marL="2286000" algn="l" defTabSz="457200" rtl="0" eaLnBrk="1" latinLnBrk="0" hangingPunct="1">
      <a:defRPr sz="2400" kern="1200">
        <a:solidFill>
          <a:schemeClr val="tx1"/>
        </a:solidFill>
        <a:latin typeface="Times New Roman" pitchFamily="-1" charset="0"/>
        <a:ea typeface="+mn-ea"/>
        <a:cs typeface="+mn-cs"/>
      </a:defRPr>
    </a:lvl6pPr>
    <a:lvl7pPr marL="2743200" algn="l" defTabSz="457200" rtl="0" eaLnBrk="1" latinLnBrk="0" hangingPunct="1">
      <a:defRPr sz="2400" kern="1200">
        <a:solidFill>
          <a:schemeClr val="tx1"/>
        </a:solidFill>
        <a:latin typeface="Times New Roman" pitchFamily="-1" charset="0"/>
        <a:ea typeface="+mn-ea"/>
        <a:cs typeface="+mn-cs"/>
      </a:defRPr>
    </a:lvl7pPr>
    <a:lvl8pPr marL="3200400" algn="l" defTabSz="457200" rtl="0" eaLnBrk="1" latinLnBrk="0" hangingPunct="1">
      <a:defRPr sz="2400" kern="1200">
        <a:solidFill>
          <a:schemeClr val="tx1"/>
        </a:solidFill>
        <a:latin typeface="Times New Roman" pitchFamily="-1" charset="0"/>
        <a:ea typeface="+mn-ea"/>
        <a:cs typeface="+mn-cs"/>
      </a:defRPr>
    </a:lvl8pPr>
    <a:lvl9pPr marL="3657600" algn="l" defTabSz="457200" rtl="0" eaLnBrk="1" latinLnBrk="0" hangingPunct="1">
      <a:defRPr sz="2400" kern="1200">
        <a:solidFill>
          <a:schemeClr val="tx1"/>
        </a:solidFill>
        <a:latin typeface="Times New Roman" pitchFamily="-1"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536" autoAdjust="0"/>
    <p:restoredTop sz="95775" autoAdjust="0"/>
  </p:normalViewPr>
  <p:slideViewPr>
    <p:cSldViewPr>
      <p:cViewPr>
        <p:scale>
          <a:sx n="80" d="100"/>
          <a:sy n="80" d="100"/>
        </p:scale>
        <p:origin x="-1086" y="-78"/>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Lst>
  </p:outlineViewPr>
  <p:notesTextViewPr>
    <p:cViewPr>
      <p:scale>
        <a:sx n="100" d="100"/>
        <a:sy n="100" d="100"/>
      </p:scale>
      <p:origin x="0" y="0"/>
    </p:cViewPr>
  </p:notesTextViewPr>
  <p:sorterViewPr>
    <p:cViewPr>
      <p:scale>
        <a:sx n="66" d="100"/>
        <a:sy n="66" d="100"/>
      </p:scale>
      <p:origin x="0" y="954"/>
    </p:cViewPr>
  </p:sorterViewPr>
  <p:notesViewPr>
    <p:cSldViewPr>
      <p:cViewPr varScale="1">
        <p:scale>
          <a:sx n="61" d="100"/>
          <a:sy n="61" d="100"/>
        </p:scale>
        <p:origin x="-1710" y="-78"/>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_rels/viewProps.xml.rels><?xml version="1.0" encoding="UTF-8" standalone="yes"?>
<Relationships xmlns="http://schemas.openxmlformats.org/package/2006/relationships"><Relationship Id="rId8" Type="http://schemas.openxmlformats.org/officeDocument/2006/relationships/slide" Target="slides/slide12.xml"/><Relationship Id="rId13" Type="http://schemas.openxmlformats.org/officeDocument/2006/relationships/slide" Target="slides/slide22.xml"/><Relationship Id="rId3" Type="http://schemas.openxmlformats.org/officeDocument/2006/relationships/slide" Target="slides/slide7.xml"/><Relationship Id="rId7" Type="http://schemas.openxmlformats.org/officeDocument/2006/relationships/slide" Target="slides/slide11.xml"/><Relationship Id="rId12" Type="http://schemas.openxmlformats.org/officeDocument/2006/relationships/slide" Target="slides/slide21.xml"/><Relationship Id="rId2" Type="http://schemas.openxmlformats.org/officeDocument/2006/relationships/slide" Target="slides/slide6.xml"/><Relationship Id="rId1" Type="http://schemas.openxmlformats.org/officeDocument/2006/relationships/slide" Target="slides/slide1.xml"/><Relationship Id="rId6" Type="http://schemas.openxmlformats.org/officeDocument/2006/relationships/slide" Target="slides/slide10.xml"/><Relationship Id="rId11" Type="http://schemas.openxmlformats.org/officeDocument/2006/relationships/slide" Target="slides/slide15.xml"/><Relationship Id="rId5" Type="http://schemas.openxmlformats.org/officeDocument/2006/relationships/slide" Target="slides/slide9.xml"/><Relationship Id="rId15" Type="http://schemas.openxmlformats.org/officeDocument/2006/relationships/slide" Target="slides/slide36.xml"/><Relationship Id="rId10" Type="http://schemas.openxmlformats.org/officeDocument/2006/relationships/slide" Target="slides/slide14.xml"/><Relationship Id="rId4" Type="http://schemas.openxmlformats.org/officeDocument/2006/relationships/slide" Target="slides/slide8.xml"/><Relationship Id="rId9" Type="http://schemas.openxmlformats.org/officeDocument/2006/relationships/slide" Target="slides/slide13.xml"/><Relationship Id="rId14" Type="http://schemas.openxmlformats.org/officeDocument/2006/relationships/slide" Target="slides/slide23.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5B34CF-B405-0447-8EC6-2C6526248AC0}" type="doc">
      <dgm:prSet loTypeId="urn:microsoft.com/office/officeart/2008/layout/VerticalCurvedList" loCatId="" qsTypeId="urn:microsoft.com/office/officeart/2005/8/quickstyle/simple5" qsCatId="simple" csTypeId="urn:microsoft.com/office/officeart/2005/8/colors/accent2_2" csCatId="accent2"/>
      <dgm:spPr/>
      <dgm:t>
        <a:bodyPr/>
        <a:lstStyle/>
        <a:p>
          <a:endParaRPr lang="en-US"/>
        </a:p>
      </dgm:t>
    </dgm:pt>
    <dgm:pt modelId="{75777834-3F7A-2F43-BE45-D815F4554D66}">
      <dgm:prSet/>
      <dgm:spPr/>
      <dgm:t>
        <a:bodyPr/>
        <a:lstStyle/>
        <a:p>
          <a:pPr rtl="0"/>
          <a:r>
            <a:rPr lang="en-US" smtClean="0"/>
            <a:t>Immediate</a:t>
          </a:r>
          <a:endParaRPr lang="en-US"/>
        </a:p>
      </dgm:t>
    </dgm:pt>
    <dgm:pt modelId="{11D29F2F-DFD6-1143-B96C-9C759243A728}" type="parTrans" cxnId="{A1795E97-8CE8-0147-AD8B-8B73F25387F8}">
      <dgm:prSet/>
      <dgm:spPr/>
      <dgm:t>
        <a:bodyPr/>
        <a:lstStyle/>
        <a:p>
          <a:endParaRPr lang="en-US"/>
        </a:p>
      </dgm:t>
    </dgm:pt>
    <dgm:pt modelId="{EA574351-70BD-7A4A-B8BF-146C3F3BF2CE}" type="sibTrans" cxnId="{A1795E97-8CE8-0147-AD8B-8B73F25387F8}">
      <dgm:prSet/>
      <dgm:spPr/>
      <dgm:t>
        <a:bodyPr/>
        <a:lstStyle/>
        <a:p>
          <a:endParaRPr lang="en-US"/>
        </a:p>
      </dgm:t>
    </dgm:pt>
    <dgm:pt modelId="{E1500156-C505-0340-B1C2-444C9BA21F81}">
      <dgm:prSet/>
      <dgm:spPr/>
      <dgm:t>
        <a:bodyPr/>
        <a:lstStyle/>
        <a:p>
          <a:pPr rtl="0"/>
          <a:r>
            <a:rPr lang="en-US" dirty="0" smtClean="0"/>
            <a:t>Direct</a:t>
          </a:r>
          <a:endParaRPr lang="en-US" dirty="0"/>
        </a:p>
      </dgm:t>
    </dgm:pt>
    <dgm:pt modelId="{DE566744-A8CB-5B43-B79D-18D99AE5885A}" type="parTrans" cxnId="{B052D315-16E3-CF43-A041-D73359FFB62E}">
      <dgm:prSet/>
      <dgm:spPr/>
      <dgm:t>
        <a:bodyPr/>
        <a:lstStyle/>
        <a:p>
          <a:endParaRPr lang="en-US"/>
        </a:p>
      </dgm:t>
    </dgm:pt>
    <dgm:pt modelId="{5A293972-3D43-0346-B020-263B3F3BA174}" type="sibTrans" cxnId="{B052D315-16E3-CF43-A041-D73359FFB62E}">
      <dgm:prSet/>
      <dgm:spPr/>
      <dgm:t>
        <a:bodyPr/>
        <a:lstStyle/>
        <a:p>
          <a:endParaRPr lang="en-US"/>
        </a:p>
      </dgm:t>
    </dgm:pt>
    <dgm:pt modelId="{20520F51-CCC2-9E4B-A032-43DFA1E2C8E0}">
      <dgm:prSet/>
      <dgm:spPr/>
      <dgm:t>
        <a:bodyPr/>
        <a:lstStyle/>
        <a:p>
          <a:pPr rtl="0"/>
          <a:r>
            <a:rPr lang="en-US" dirty="0" smtClean="0"/>
            <a:t>Indirect</a:t>
          </a:r>
          <a:endParaRPr lang="en-US" dirty="0"/>
        </a:p>
      </dgm:t>
    </dgm:pt>
    <dgm:pt modelId="{8D512923-0E7E-6F48-B6AE-184DD114E0A6}" type="parTrans" cxnId="{A497AAEE-E439-954D-AE1D-78DED91858F7}">
      <dgm:prSet/>
      <dgm:spPr/>
      <dgm:t>
        <a:bodyPr/>
        <a:lstStyle/>
        <a:p>
          <a:endParaRPr lang="en-US"/>
        </a:p>
      </dgm:t>
    </dgm:pt>
    <dgm:pt modelId="{2C8A7E30-41C7-814D-B78E-8BC06DAC36AC}" type="sibTrans" cxnId="{A497AAEE-E439-954D-AE1D-78DED91858F7}">
      <dgm:prSet/>
      <dgm:spPr/>
      <dgm:t>
        <a:bodyPr/>
        <a:lstStyle/>
        <a:p>
          <a:endParaRPr lang="en-US"/>
        </a:p>
      </dgm:t>
    </dgm:pt>
    <dgm:pt modelId="{2418038E-2F04-9949-8BE2-1CA7FA4B55E6}">
      <dgm:prSet/>
      <dgm:spPr/>
      <dgm:t>
        <a:bodyPr/>
        <a:lstStyle/>
        <a:p>
          <a:pPr rtl="0"/>
          <a:r>
            <a:rPr lang="en-US" smtClean="0"/>
            <a:t>Register</a:t>
          </a:r>
          <a:endParaRPr lang="en-US"/>
        </a:p>
      </dgm:t>
    </dgm:pt>
    <dgm:pt modelId="{3BBDB8D6-7F56-974A-AB27-B4FAB6258733}" type="parTrans" cxnId="{3E4E289B-F248-1643-95BA-259F8AB1200F}">
      <dgm:prSet/>
      <dgm:spPr/>
      <dgm:t>
        <a:bodyPr/>
        <a:lstStyle/>
        <a:p>
          <a:endParaRPr lang="en-US"/>
        </a:p>
      </dgm:t>
    </dgm:pt>
    <dgm:pt modelId="{93247139-16B3-034C-866C-05023D4BEAE6}" type="sibTrans" cxnId="{3E4E289B-F248-1643-95BA-259F8AB1200F}">
      <dgm:prSet/>
      <dgm:spPr/>
      <dgm:t>
        <a:bodyPr/>
        <a:lstStyle/>
        <a:p>
          <a:endParaRPr lang="en-US"/>
        </a:p>
      </dgm:t>
    </dgm:pt>
    <dgm:pt modelId="{4A740C7F-980A-BA4C-9F10-B977C354A1EF}">
      <dgm:prSet/>
      <dgm:spPr/>
      <dgm:t>
        <a:bodyPr/>
        <a:lstStyle/>
        <a:p>
          <a:pPr rtl="0"/>
          <a:r>
            <a:rPr lang="en-US" dirty="0" smtClean="0"/>
            <a:t>Register indirect</a:t>
          </a:r>
          <a:endParaRPr lang="en-US" dirty="0"/>
        </a:p>
      </dgm:t>
    </dgm:pt>
    <dgm:pt modelId="{F7B9919E-504F-E74C-B1B3-9411DA73D15C}" type="parTrans" cxnId="{C871AAC2-21AB-C240-A4F4-27C8F1CFFDA6}">
      <dgm:prSet/>
      <dgm:spPr/>
      <dgm:t>
        <a:bodyPr/>
        <a:lstStyle/>
        <a:p>
          <a:endParaRPr lang="en-US"/>
        </a:p>
      </dgm:t>
    </dgm:pt>
    <dgm:pt modelId="{7769C3F9-7290-764B-BF8B-C4661331C5D3}" type="sibTrans" cxnId="{C871AAC2-21AB-C240-A4F4-27C8F1CFFDA6}">
      <dgm:prSet/>
      <dgm:spPr/>
      <dgm:t>
        <a:bodyPr/>
        <a:lstStyle/>
        <a:p>
          <a:endParaRPr lang="en-US"/>
        </a:p>
      </dgm:t>
    </dgm:pt>
    <dgm:pt modelId="{94C8CEAA-7A40-CA41-9257-05B9BB741D06}">
      <dgm:prSet/>
      <dgm:spPr/>
      <dgm:t>
        <a:bodyPr/>
        <a:lstStyle/>
        <a:p>
          <a:pPr rtl="0"/>
          <a:r>
            <a:rPr lang="en-US" dirty="0" smtClean="0"/>
            <a:t>Displacement</a:t>
          </a:r>
          <a:endParaRPr lang="en-US" dirty="0"/>
        </a:p>
      </dgm:t>
    </dgm:pt>
    <dgm:pt modelId="{9A4C0EF4-82A6-1749-8E32-E8606E3B3EF4}" type="parTrans" cxnId="{3E50F95F-4CC5-BF4A-9650-F7880777B8DE}">
      <dgm:prSet/>
      <dgm:spPr/>
      <dgm:t>
        <a:bodyPr/>
        <a:lstStyle/>
        <a:p>
          <a:endParaRPr lang="en-US"/>
        </a:p>
      </dgm:t>
    </dgm:pt>
    <dgm:pt modelId="{A75747F9-F737-4245-B9DB-39A5B1BAA618}" type="sibTrans" cxnId="{3E50F95F-4CC5-BF4A-9650-F7880777B8DE}">
      <dgm:prSet/>
      <dgm:spPr/>
      <dgm:t>
        <a:bodyPr/>
        <a:lstStyle/>
        <a:p>
          <a:endParaRPr lang="en-US"/>
        </a:p>
      </dgm:t>
    </dgm:pt>
    <dgm:pt modelId="{9F0B8155-4C3C-F64F-B1FE-C8CED244BD19}">
      <dgm:prSet/>
      <dgm:spPr/>
      <dgm:t>
        <a:bodyPr/>
        <a:lstStyle/>
        <a:p>
          <a:pPr rtl="0"/>
          <a:r>
            <a:rPr lang="en-US" smtClean="0"/>
            <a:t>Stack</a:t>
          </a:r>
          <a:endParaRPr lang="en-US"/>
        </a:p>
      </dgm:t>
    </dgm:pt>
    <dgm:pt modelId="{698B982D-6F08-F54E-8511-4591CFEFCAF5}" type="parTrans" cxnId="{9EAD2DB7-63A3-2440-91D0-BC350B92F6DC}">
      <dgm:prSet/>
      <dgm:spPr/>
      <dgm:t>
        <a:bodyPr/>
        <a:lstStyle/>
        <a:p>
          <a:endParaRPr lang="en-US"/>
        </a:p>
      </dgm:t>
    </dgm:pt>
    <dgm:pt modelId="{C6CCB07B-4177-4B43-9014-D319D7A125EA}" type="sibTrans" cxnId="{9EAD2DB7-63A3-2440-91D0-BC350B92F6DC}">
      <dgm:prSet/>
      <dgm:spPr/>
      <dgm:t>
        <a:bodyPr/>
        <a:lstStyle/>
        <a:p>
          <a:endParaRPr lang="en-US"/>
        </a:p>
      </dgm:t>
    </dgm:pt>
    <dgm:pt modelId="{BF9DF738-98B0-C944-A412-20FF9E615998}" type="pres">
      <dgm:prSet presAssocID="{C25B34CF-B405-0447-8EC6-2C6526248AC0}" presName="Name0" presStyleCnt="0">
        <dgm:presLayoutVars>
          <dgm:chMax val="7"/>
          <dgm:chPref val="7"/>
          <dgm:dir/>
        </dgm:presLayoutVars>
      </dgm:prSet>
      <dgm:spPr/>
      <dgm:t>
        <a:bodyPr/>
        <a:lstStyle/>
        <a:p>
          <a:endParaRPr lang="en-US"/>
        </a:p>
      </dgm:t>
    </dgm:pt>
    <dgm:pt modelId="{0C1F5FA3-3E5A-5349-B0E3-90B9E10C8F6B}" type="pres">
      <dgm:prSet presAssocID="{C25B34CF-B405-0447-8EC6-2C6526248AC0}" presName="Name1" presStyleCnt="0"/>
      <dgm:spPr/>
    </dgm:pt>
    <dgm:pt modelId="{390377C0-EA45-864D-9090-7408DAC540B9}" type="pres">
      <dgm:prSet presAssocID="{C25B34CF-B405-0447-8EC6-2C6526248AC0}" presName="cycle" presStyleCnt="0"/>
      <dgm:spPr/>
    </dgm:pt>
    <dgm:pt modelId="{A22BC15C-92F7-384A-AB55-067CDF731EFB}" type="pres">
      <dgm:prSet presAssocID="{C25B34CF-B405-0447-8EC6-2C6526248AC0}" presName="srcNode" presStyleLbl="node1" presStyleIdx="0" presStyleCnt="7"/>
      <dgm:spPr/>
    </dgm:pt>
    <dgm:pt modelId="{FC3FD2E1-6A44-304A-8ABE-D29421750942}" type="pres">
      <dgm:prSet presAssocID="{C25B34CF-B405-0447-8EC6-2C6526248AC0}" presName="conn" presStyleLbl="parChTrans1D2" presStyleIdx="0" presStyleCnt="1"/>
      <dgm:spPr/>
      <dgm:t>
        <a:bodyPr/>
        <a:lstStyle/>
        <a:p>
          <a:endParaRPr lang="en-US"/>
        </a:p>
      </dgm:t>
    </dgm:pt>
    <dgm:pt modelId="{1E8EAFC8-E1D4-0941-8651-CB27FA331F82}" type="pres">
      <dgm:prSet presAssocID="{C25B34CF-B405-0447-8EC6-2C6526248AC0}" presName="extraNode" presStyleLbl="node1" presStyleIdx="0" presStyleCnt="7"/>
      <dgm:spPr/>
    </dgm:pt>
    <dgm:pt modelId="{CC817098-3CCC-444C-9823-1DD65A190247}" type="pres">
      <dgm:prSet presAssocID="{C25B34CF-B405-0447-8EC6-2C6526248AC0}" presName="dstNode" presStyleLbl="node1" presStyleIdx="0" presStyleCnt="7"/>
      <dgm:spPr/>
    </dgm:pt>
    <dgm:pt modelId="{2CBD8BE2-2890-524A-8B30-4BF8372329EA}" type="pres">
      <dgm:prSet presAssocID="{75777834-3F7A-2F43-BE45-D815F4554D66}" presName="text_1" presStyleLbl="node1" presStyleIdx="0" presStyleCnt="7">
        <dgm:presLayoutVars>
          <dgm:bulletEnabled val="1"/>
        </dgm:presLayoutVars>
      </dgm:prSet>
      <dgm:spPr/>
      <dgm:t>
        <a:bodyPr/>
        <a:lstStyle/>
        <a:p>
          <a:endParaRPr lang="en-US"/>
        </a:p>
      </dgm:t>
    </dgm:pt>
    <dgm:pt modelId="{6F8CBFA9-534D-A043-9BE5-F1EC16A0742C}" type="pres">
      <dgm:prSet presAssocID="{75777834-3F7A-2F43-BE45-D815F4554D66}" presName="accent_1" presStyleCnt="0"/>
      <dgm:spPr/>
    </dgm:pt>
    <dgm:pt modelId="{3A908DAF-12B2-5D4A-8B94-244EFBE3757C}" type="pres">
      <dgm:prSet presAssocID="{75777834-3F7A-2F43-BE45-D815F4554D66}" presName="accentRepeatNode" presStyleLbl="solidFgAcc1" presStyleIdx="0" presStyleCnt="7"/>
      <dgm:spPr/>
    </dgm:pt>
    <dgm:pt modelId="{5D6CDD84-B3EF-9C46-B0CB-2C51976A425F}" type="pres">
      <dgm:prSet presAssocID="{E1500156-C505-0340-B1C2-444C9BA21F81}" presName="text_2" presStyleLbl="node1" presStyleIdx="1" presStyleCnt="7">
        <dgm:presLayoutVars>
          <dgm:bulletEnabled val="1"/>
        </dgm:presLayoutVars>
      </dgm:prSet>
      <dgm:spPr/>
      <dgm:t>
        <a:bodyPr/>
        <a:lstStyle/>
        <a:p>
          <a:endParaRPr lang="en-US"/>
        </a:p>
      </dgm:t>
    </dgm:pt>
    <dgm:pt modelId="{00EEC159-23E5-5743-93EE-2C82B101D40C}" type="pres">
      <dgm:prSet presAssocID="{E1500156-C505-0340-B1C2-444C9BA21F81}" presName="accent_2" presStyleCnt="0"/>
      <dgm:spPr/>
    </dgm:pt>
    <dgm:pt modelId="{C8DBD8D7-7921-8E46-8701-0CB59E7E5B84}" type="pres">
      <dgm:prSet presAssocID="{E1500156-C505-0340-B1C2-444C9BA21F81}" presName="accentRepeatNode" presStyleLbl="solidFgAcc1" presStyleIdx="1" presStyleCnt="7"/>
      <dgm:spPr/>
    </dgm:pt>
    <dgm:pt modelId="{D1813CF1-15BD-1746-9C06-CB67253200BC}" type="pres">
      <dgm:prSet presAssocID="{20520F51-CCC2-9E4B-A032-43DFA1E2C8E0}" presName="text_3" presStyleLbl="node1" presStyleIdx="2" presStyleCnt="7">
        <dgm:presLayoutVars>
          <dgm:bulletEnabled val="1"/>
        </dgm:presLayoutVars>
      </dgm:prSet>
      <dgm:spPr/>
      <dgm:t>
        <a:bodyPr/>
        <a:lstStyle/>
        <a:p>
          <a:endParaRPr lang="en-US"/>
        </a:p>
      </dgm:t>
    </dgm:pt>
    <dgm:pt modelId="{C85A44EB-BB52-3541-8A55-4858852D8C50}" type="pres">
      <dgm:prSet presAssocID="{20520F51-CCC2-9E4B-A032-43DFA1E2C8E0}" presName="accent_3" presStyleCnt="0"/>
      <dgm:spPr/>
    </dgm:pt>
    <dgm:pt modelId="{2DEFCA7B-7A11-FF43-8F11-DDD566601285}" type="pres">
      <dgm:prSet presAssocID="{20520F51-CCC2-9E4B-A032-43DFA1E2C8E0}" presName="accentRepeatNode" presStyleLbl="solidFgAcc1" presStyleIdx="2" presStyleCnt="7"/>
      <dgm:spPr/>
    </dgm:pt>
    <dgm:pt modelId="{4CE707F1-C341-234F-A380-871D988B9892}" type="pres">
      <dgm:prSet presAssocID="{2418038E-2F04-9949-8BE2-1CA7FA4B55E6}" presName="text_4" presStyleLbl="node1" presStyleIdx="3" presStyleCnt="7">
        <dgm:presLayoutVars>
          <dgm:bulletEnabled val="1"/>
        </dgm:presLayoutVars>
      </dgm:prSet>
      <dgm:spPr/>
      <dgm:t>
        <a:bodyPr/>
        <a:lstStyle/>
        <a:p>
          <a:endParaRPr lang="en-US"/>
        </a:p>
      </dgm:t>
    </dgm:pt>
    <dgm:pt modelId="{1D0C338F-F7B7-5848-86DA-8E93F7C650CE}" type="pres">
      <dgm:prSet presAssocID="{2418038E-2F04-9949-8BE2-1CA7FA4B55E6}" presName="accent_4" presStyleCnt="0"/>
      <dgm:spPr/>
    </dgm:pt>
    <dgm:pt modelId="{B3B8FADB-2792-7E42-B1BB-E58F1512CC74}" type="pres">
      <dgm:prSet presAssocID="{2418038E-2F04-9949-8BE2-1CA7FA4B55E6}" presName="accentRepeatNode" presStyleLbl="solidFgAcc1" presStyleIdx="3" presStyleCnt="7"/>
      <dgm:spPr/>
    </dgm:pt>
    <dgm:pt modelId="{5B2C71B8-E792-594F-A81D-941C9F99CA12}" type="pres">
      <dgm:prSet presAssocID="{4A740C7F-980A-BA4C-9F10-B977C354A1EF}" presName="text_5" presStyleLbl="node1" presStyleIdx="4" presStyleCnt="7">
        <dgm:presLayoutVars>
          <dgm:bulletEnabled val="1"/>
        </dgm:presLayoutVars>
      </dgm:prSet>
      <dgm:spPr/>
      <dgm:t>
        <a:bodyPr/>
        <a:lstStyle/>
        <a:p>
          <a:endParaRPr lang="en-US"/>
        </a:p>
      </dgm:t>
    </dgm:pt>
    <dgm:pt modelId="{1F172A6A-1856-0241-8841-1734DE3F27E5}" type="pres">
      <dgm:prSet presAssocID="{4A740C7F-980A-BA4C-9F10-B977C354A1EF}" presName="accent_5" presStyleCnt="0"/>
      <dgm:spPr/>
    </dgm:pt>
    <dgm:pt modelId="{61DA8E63-1670-9440-9A3A-B95BACF707FE}" type="pres">
      <dgm:prSet presAssocID="{4A740C7F-980A-BA4C-9F10-B977C354A1EF}" presName="accentRepeatNode" presStyleLbl="solidFgAcc1" presStyleIdx="4" presStyleCnt="7"/>
      <dgm:spPr/>
    </dgm:pt>
    <dgm:pt modelId="{827B38F0-B7C1-DA48-9512-1FA3389CDEAE}" type="pres">
      <dgm:prSet presAssocID="{94C8CEAA-7A40-CA41-9257-05B9BB741D06}" presName="text_6" presStyleLbl="node1" presStyleIdx="5" presStyleCnt="7">
        <dgm:presLayoutVars>
          <dgm:bulletEnabled val="1"/>
        </dgm:presLayoutVars>
      </dgm:prSet>
      <dgm:spPr/>
      <dgm:t>
        <a:bodyPr/>
        <a:lstStyle/>
        <a:p>
          <a:endParaRPr lang="en-US"/>
        </a:p>
      </dgm:t>
    </dgm:pt>
    <dgm:pt modelId="{4908F7C0-B955-7447-83E5-3A2BB242F7C3}" type="pres">
      <dgm:prSet presAssocID="{94C8CEAA-7A40-CA41-9257-05B9BB741D06}" presName="accent_6" presStyleCnt="0"/>
      <dgm:spPr/>
    </dgm:pt>
    <dgm:pt modelId="{C2157EE5-7641-3341-B2E7-021F543816F9}" type="pres">
      <dgm:prSet presAssocID="{94C8CEAA-7A40-CA41-9257-05B9BB741D06}" presName="accentRepeatNode" presStyleLbl="solidFgAcc1" presStyleIdx="5" presStyleCnt="7"/>
      <dgm:spPr/>
    </dgm:pt>
    <dgm:pt modelId="{9F226AE9-ADF4-EB4F-8906-BCCD10502E1B}" type="pres">
      <dgm:prSet presAssocID="{9F0B8155-4C3C-F64F-B1FE-C8CED244BD19}" presName="text_7" presStyleLbl="node1" presStyleIdx="6" presStyleCnt="7">
        <dgm:presLayoutVars>
          <dgm:bulletEnabled val="1"/>
        </dgm:presLayoutVars>
      </dgm:prSet>
      <dgm:spPr/>
      <dgm:t>
        <a:bodyPr/>
        <a:lstStyle/>
        <a:p>
          <a:endParaRPr lang="en-US"/>
        </a:p>
      </dgm:t>
    </dgm:pt>
    <dgm:pt modelId="{F8CCDF48-6C40-1741-A25C-ED15D2026B7E}" type="pres">
      <dgm:prSet presAssocID="{9F0B8155-4C3C-F64F-B1FE-C8CED244BD19}" presName="accent_7" presStyleCnt="0"/>
      <dgm:spPr/>
    </dgm:pt>
    <dgm:pt modelId="{757B9E9D-E0EF-514A-8620-B12728BAF68D}" type="pres">
      <dgm:prSet presAssocID="{9F0B8155-4C3C-F64F-B1FE-C8CED244BD19}" presName="accentRepeatNode" presStyleLbl="solidFgAcc1" presStyleIdx="6" presStyleCnt="7"/>
      <dgm:spPr/>
    </dgm:pt>
  </dgm:ptLst>
  <dgm:cxnLst>
    <dgm:cxn modelId="{31B4C958-FC09-3A46-B986-DC56CA521E13}" type="presOf" srcId="{94C8CEAA-7A40-CA41-9257-05B9BB741D06}" destId="{827B38F0-B7C1-DA48-9512-1FA3389CDEAE}" srcOrd="0" destOrd="0" presId="urn:microsoft.com/office/officeart/2008/layout/VerticalCurvedList"/>
    <dgm:cxn modelId="{F1DE4D36-1634-1F4A-9E8E-93359229FD09}" type="presOf" srcId="{20520F51-CCC2-9E4B-A032-43DFA1E2C8E0}" destId="{D1813CF1-15BD-1746-9C06-CB67253200BC}" srcOrd="0" destOrd="0" presId="urn:microsoft.com/office/officeart/2008/layout/VerticalCurvedList"/>
    <dgm:cxn modelId="{3E50F95F-4CC5-BF4A-9650-F7880777B8DE}" srcId="{C25B34CF-B405-0447-8EC6-2C6526248AC0}" destId="{94C8CEAA-7A40-CA41-9257-05B9BB741D06}" srcOrd="5" destOrd="0" parTransId="{9A4C0EF4-82A6-1749-8E32-E8606E3B3EF4}" sibTransId="{A75747F9-F737-4245-B9DB-39A5B1BAA618}"/>
    <dgm:cxn modelId="{B052D315-16E3-CF43-A041-D73359FFB62E}" srcId="{C25B34CF-B405-0447-8EC6-2C6526248AC0}" destId="{E1500156-C505-0340-B1C2-444C9BA21F81}" srcOrd="1" destOrd="0" parTransId="{DE566744-A8CB-5B43-B79D-18D99AE5885A}" sibTransId="{5A293972-3D43-0346-B020-263B3F3BA174}"/>
    <dgm:cxn modelId="{A1795E97-8CE8-0147-AD8B-8B73F25387F8}" srcId="{C25B34CF-B405-0447-8EC6-2C6526248AC0}" destId="{75777834-3F7A-2F43-BE45-D815F4554D66}" srcOrd="0" destOrd="0" parTransId="{11D29F2F-DFD6-1143-B96C-9C759243A728}" sibTransId="{EA574351-70BD-7A4A-B8BF-146C3F3BF2CE}"/>
    <dgm:cxn modelId="{C96E4DC7-A6D9-514C-AA50-DE773F2C8108}" type="presOf" srcId="{2418038E-2F04-9949-8BE2-1CA7FA4B55E6}" destId="{4CE707F1-C341-234F-A380-871D988B9892}" srcOrd="0" destOrd="0" presId="urn:microsoft.com/office/officeart/2008/layout/VerticalCurvedList"/>
    <dgm:cxn modelId="{8CC330BA-596B-4A43-8EC2-40A6E0914124}" type="presOf" srcId="{C25B34CF-B405-0447-8EC6-2C6526248AC0}" destId="{BF9DF738-98B0-C944-A412-20FF9E615998}" srcOrd="0" destOrd="0" presId="urn:microsoft.com/office/officeart/2008/layout/VerticalCurvedList"/>
    <dgm:cxn modelId="{B77F3117-5412-5144-A8D9-4431361D845E}" type="presOf" srcId="{75777834-3F7A-2F43-BE45-D815F4554D66}" destId="{2CBD8BE2-2890-524A-8B30-4BF8372329EA}" srcOrd="0" destOrd="0" presId="urn:microsoft.com/office/officeart/2008/layout/VerticalCurvedList"/>
    <dgm:cxn modelId="{87E96314-9C77-F54C-8966-CEA96EEFF7FF}" type="presOf" srcId="{E1500156-C505-0340-B1C2-444C9BA21F81}" destId="{5D6CDD84-B3EF-9C46-B0CB-2C51976A425F}" srcOrd="0" destOrd="0" presId="urn:microsoft.com/office/officeart/2008/layout/VerticalCurvedList"/>
    <dgm:cxn modelId="{C871AAC2-21AB-C240-A4F4-27C8F1CFFDA6}" srcId="{C25B34CF-B405-0447-8EC6-2C6526248AC0}" destId="{4A740C7F-980A-BA4C-9F10-B977C354A1EF}" srcOrd="4" destOrd="0" parTransId="{F7B9919E-504F-E74C-B1B3-9411DA73D15C}" sibTransId="{7769C3F9-7290-764B-BF8B-C4661331C5D3}"/>
    <dgm:cxn modelId="{A497AAEE-E439-954D-AE1D-78DED91858F7}" srcId="{C25B34CF-B405-0447-8EC6-2C6526248AC0}" destId="{20520F51-CCC2-9E4B-A032-43DFA1E2C8E0}" srcOrd="2" destOrd="0" parTransId="{8D512923-0E7E-6F48-B6AE-184DD114E0A6}" sibTransId="{2C8A7E30-41C7-814D-B78E-8BC06DAC36AC}"/>
    <dgm:cxn modelId="{3E4E289B-F248-1643-95BA-259F8AB1200F}" srcId="{C25B34CF-B405-0447-8EC6-2C6526248AC0}" destId="{2418038E-2F04-9949-8BE2-1CA7FA4B55E6}" srcOrd="3" destOrd="0" parTransId="{3BBDB8D6-7F56-974A-AB27-B4FAB6258733}" sibTransId="{93247139-16B3-034C-866C-05023D4BEAE6}"/>
    <dgm:cxn modelId="{B716AE0B-D3BC-FD4B-9465-68EAEA1A82A4}" type="presOf" srcId="{9F0B8155-4C3C-F64F-B1FE-C8CED244BD19}" destId="{9F226AE9-ADF4-EB4F-8906-BCCD10502E1B}" srcOrd="0" destOrd="0" presId="urn:microsoft.com/office/officeart/2008/layout/VerticalCurvedList"/>
    <dgm:cxn modelId="{45A711ED-414A-E84D-A209-553BBA4D9CAE}" type="presOf" srcId="{EA574351-70BD-7A4A-B8BF-146C3F3BF2CE}" destId="{FC3FD2E1-6A44-304A-8ABE-D29421750942}" srcOrd="0" destOrd="0" presId="urn:microsoft.com/office/officeart/2008/layout/VerticalCurvedList"/>
    <dgm:cxn modelId="{9EAD2DB7-63A3-2440-91D0-BC350B92F6DC}" srcId="{C25B34CF-B405-0447-8EC6-2C6526248AC0}" destId="{9F0B8155-4C3C-F64F-B1FE-C8CED244BD19}" srcOrd="6" destOrd="0" parTransId="{698B982D-6F08-F54E-8511-4591CFEFCAF5}" sibTransId="{C6CCB07B-4177-4B43-9014-D319D7A125EA}"/>
    <dgm:cxn modelId="{8726F796-B15C-2B43-8C89-7BB56B5001AD}" type="presOf" srcId="{4A740C7F-980A-BA4C-9F10-B977C354A1EF}" destId="{5B2C71B8-E792-594F-A81D-941C9F99CA12}" srcOrd="0" destOrd="0" presId="urn:microsoft.com/office/officeart/2008/layout/VerticalCurvedList"/>
    <dgm:cxn modelId="{43F3A8F5-ADE0-9E43-BB27-454A678C0DD6}" type="presParOf" srcId="{BF9DF738-98B0-C944-A412-20FF9E615998}" destId="{0C1F5FA3-3E5A-5349-B0E3-90B9E10C8F6B}" srcOrd="0" destOrd="0" presId="urn:microsoft.com/office/officeart/2008/layout/VerticalCurvedList"/>
    <dgm:cxn modelId="{02E6CE72-D7C1-6A44-BB23-ABFCAA59152C}" type="presParOf" srcId="{0C1F5FA3-3E5A-5349-B0E3-90B9E10C8F6B}" destId="{390377C0-EA45-864D-9090-7408DAC540B9}" srcOrd="0" destOrd="0" presId="urn:microsoft.com/office/officeart/2008/layout/VerticalCurvedList"/>
    <dgm:cxn modelId="{EA2ABC66-1B95-554A-830A-A7A38D3D0917}" type="presParOf" srcId="{390377C0-EA45-864D-9090-7408DAC540B9}" destId="{A22BC15C-92F7-384A-AB55-067CDF731EFB}" srcOrd="0" destOrd="0" presId="urn:microsoft.com/office/officeart/2008/layout/VerticalCurvedList"/>
    <dgm:cxn modelId="{B3B2DF92-BCD2-464B-BB62-1F906F7C28DC}" type="presParOf" srcId="{390377C0-EA45-864D-9090-7408DAC540B9}" destId="{FC3FD2E1-6A44-304A-8ABE-D29421750942}" srcOrd="1" destOrd="0" presId="urn:microsoft.com/office/officeart/2008/layout/VerticalCurvedList"/>
    <dgm:cxn modelId="{2162EBD7-94EE-274E-A1ED-0FAAA44422E3}" type="presParOf" srcId="{390377C0-EA45-864D-9090-7408DAC540B9}" destId="{1E8EAFC8-E1D4-0941-8651-CB27FA331F82}" srcOrd="2" destOrd="0" presId="urn:microsoft.com/office/officeart/2008/layout/VerticalCurvedList"/>
    <dgm:cxn modelId="{39EEB6B6-FC3C-2E41-89B0-67D0DF59AAD0}" type="presParOf" srcId="{390377C0-EA45-864D-9090-7408DAC540B9}" destId="{CC817098-3CCC-444C-9823-1DD65A190247}" srcOrd="3" destOrd="0" presId="urn:microsoft.com/office/officeart/2008/layout/VerticalCurvedList"/>
    <dgm:cxn modelId="{1D97750C-6FA7-5441-8698-077E6C6C74AC}" type="presParOf" srcId="{0C1F5FA3-3E5A-5349-B0E3-90B9E10C8F6B}" destId="{2CBD8BE2-2890-524A-8B30-4BF8372329EA}" srcOrd="1" destOrd="0" presId="urn:microsoft.com/office/officeart/2008/layout/VerticalCurvedList"/>
    <dgm:cxn modelId="{8B2B6577-FF6F-CB46-8A8C-53781C1D4E2C}" type="presParOf" srcId="{0C1F5FA3-3E5A-5349-B0E3-90B9E10C8F6B}" destId="{6F8CBFA9-534D-A043-9BE5-F1EC16A0742C}" srcOrd="2" destOrd="0" presId="urn:microsoft.com/office/officeart/2008/layout/VerticalCurvedList"/>
    <dgm:cxn modelId="{758FD0DD-B8AE-B743-B7EA-B207A2B3ED7A}" type="presParOf" srcId="{6F8CBFA9-534D-A043-9BE5-F1EC16A0742C}" destId="{3A908DAF-12B2-5D4A-8B94-244EFBE3757C}" srcOrd="0" destOrd="0" presId="urn:microsoft.com/office/officeart/2008/layout/VerticalCurvedList"/>
    <dgm:cxn modelId="{85ED3B53-E1B4-FA45-B4DF-AB6C8449B76D}" type="presParOf" srcId="{0C1F5FA3-3E5A-5349-B0E3-90B9E10C8F6B}" destId="{5D6CDD84-B3EF-9C46-B0CB-2C51976A425F}" srcOrd="3" destOrd="0" presId="urn:microsoft.com/office/officeart/2008/layout/VerticalCurvedList"/>
    <dgm:cxn modelId="{AACFFF4A-7118-7D46-87C1-90ABAAEF8A55}" type="presParOf" srcId="{0C1F5FA3-3E5A-5349-B0E3-90B9E10C8F6B}" destId="{00EEC159-23E5-5743-93EE-2C82B101D40C}" srcOrd="4" destOrd="0" presId="urn:microsoft.com/office/officeart/2008/layout/VerticalCurvedList"/>
    <dgm:cxn modelId="{9FAA9268-AEC0-1C4A-A893-1F88FDC2286C}" type="presParOf" srcId="{00EEC159-23E5-5743-93EE-2C82B101D40C}" destId="{C8DBD8D7-7921-8E46-8701-0CB59E7E5B84}" srcOrd="0" destOrd="0" presId="urn:microsoft.com/office/officeart/2008/layout/VerticalCurvedList"/>
    <dgm:cxn modelId="{78311103-C15B-7A46-ADDB-8EEA0FDF5CE0}" type="presParOf" srcId="{0C1F5FA3-3E5A-5349-B0E3-90B9E10C8F6B}" destId="{D1813CF1-15BD-1746-9C06-CB67253200BC}" srcOrd="5" destOrd="0" presId="urn:microsoft.com/office/officeart/2008/layout/VerticalCurvedList"/>
    <dgm:cxn modelId="{A9900B67-D7E6-CD47-AD55-2BA7AA313FEF}" type="presParOf" srcId="{0C1F5FA3-3E5A-5349-B0E3-90B9E10C8F6B}" destId="{C85A44EB-BB52-3541-8A55-4858852D8C50}" srcOrd="6" destOrd="0" presId="urn:microsoft.com/office/officeart/2008/layout/VerticalCurvedList"/>
    <dgm:cxn modelId="{014AABDD-1550-3E45-B75F-CDBBF5083CEB}" type="presParOf" srcId="{C85A44EB-BB52-3541-8A55-4858852D8C50}" destId="{2DEFCA7B-7A11-FF43-8F11-DDD566601285}" srcOrd="0" destOrd="0" presId="urn:microsoft.com/office/officeart/2008/layout/VerticalCurvedList"/>
    <dgm:cxn modelId="{03643C16-DBA0-C643-A390-A72071E5C67E}" type="presParOf" srcId="{0C1F5FA3-3E5A-5349-B0E3-90B9E10C8F6B}" destId="{4CE707F1-C341-234F-A380-871D988B9892}" srcOrd="7" destOrd="0" presId="urn:microsoft.com/office/officeart/2008/layout/VerticalCurvedList"/>
    <dgm:cxn modelId="{3351EE72-2596-4A42-8241-CB2D2A8754F5}" type="presParOf" srcId="{0C1F5FA3-3E5A-5349-B0E3-90B9E10C8F6B}" destId="{1D0C338F-F7B7-5848-86DA-8E93F7C650CE}" srcOrd="8" destOrd="0" presId="urn:microsoft.com/office/officeart/2008/layout/VerticalCurvedList"/>
    <dgm:cxn modelId="{08D4E3FF-D787-5B49-8E92-EA3E51305786}" type="presParOf" srcId="{1D0C338F-F7B7-5848-86DA-8E93F7C650CE}" destId="{B3B8FADB-2792-7E42-B1BB-E58F1512CC74}" srcOrd="0" destOrd="0" presId="urn:microsoft.com/office/officeart/2008/layout/VerticalCurvedList"/>
    <dgm:cxn modelId="{84B1A9EB-37FD-E04E-A016-695024A84F92}" type="presParOf" srcId="{0C1F5FA3-3E5A-5349-B0E3-90B9E10C8F6B}" destId="{5B2C71B8-E792-594F-A81D-941C9F99CA12}" srcOrd="9" destOrd="0" presId="urn:microsoft.com/office/officeart/2008/layout/VerticalCurvedList"/>
    <dgm:cxn modelId="{5004F275-2FD4-4D4B-84D5-685D71FD262F}" type="presParOf" srcId="{0C1F5FA3-3E5A-5349-B0E3-90B9E10C8F6B}" destId="{1F172A6A-1856-0241-8841-1734DE3F27E5}" srcOrd="10" destOrd="0" presId="urn:microsoft.com/office/officeart/2008/layout/VerticalCurvedList"/>
    <dgm:cxn modelId="{DFFB5A0F-E9C2-AB4A-AC62-7D74854CF91E}" type="presParOf" srcId="{1F172A6A-1856-0241-8841-1734DE3F27E5}" destId="{61DA8E63-1670-9440-9A3A-B95BACF707FE}" srcOrd="0" destOrd="0" presId="urn:microsoft.com/office/officeart/2008/layout/VerticalCurvedList"/>
    <dgm:cxn modelId="{F7300B60-C7F8-6A49-B149-E55666BB41FF}" type="presParOf" srcId="{0C1F5FA3-3E5A-5349-B0E3-90B9E10C8F6B}" destId="{827B38F0-B7C1-DA48-9512-1FA3389CDEAE}" srcOrd="11" destOrd="0" presId="urn:microsoft.com/office/officeart/2008/layout/VerticalCurvedList"/>
    <dgm:cxn modelId="{CAF84750-6409-5943-820D-2F058E20AAFF}" type="presParOf" srcId="{0C1F5FA3-3E5A-5349-B0E3-90B9E10C8F6B}" destId="{4908F7C0-B955-7447-83E5-3A2BB242F7C3}" srcOrd="12" destOrd="0" presId="urn:microsoft.com/office/officeart/2008/layout/VerticalCurvedList"/>
    <dgm:cxn modelId="{BBFA622B-29A3-7D42-A4FB-4EB8588B1923}" type="presParOf" srcId="{4908F7C0-B955-7447-83E5-3A2BB242F7C3}" destId="{C2157EE5-7641-3341-B2E7-021F543816F9}" srcOrd="0" destOrd="0" presId="urn:microsoft.com/office/officeart/2008/layout/VerticalCurvedList"/>
    <dgm:cxn modelId="{85EF2877-D94E-CD48-B404-E03C48BF88A6}" type="presParOf" srcId="{0C1F5FA3-3E5A-5349-B0E3-90B9E10C8F6B}" destId="{9F226AE9-ADF4-EB4F-8906-BCCD10502E1B}" srcOrd="13" destOrd="0" presId="urn:microsoft.com/office/officeart/2008/layout/VerticalCurvedList"/>
    <dgm:cxn modelId="{02E11A36-F209-7A4A-9718-5B5179B8428F}" type="presParOf" srcId="{0C1F5FA3-3E5A-5349-B0E3-90B9E10C8F6B}" destId="{F8CCDF48-6C40-1741-A25C-ED15D2026B7E}" srcOrd="14" destOrd="0" presId="urn:microsoft.com/office/officeart/2008/layout/VerticalCurvedList"/>
    <dgm:cxn modelId="{ABE8CFD7-36B0-3445-8366-16EA50ADE633}" type="presParOf" srcId="{F8CCDF48-6C40-1741-A25C-ED15D2026B7E}" destId="{757B9E9D-E0EF-514A-8620-B12728BAF68D}" srcOrd="0" destOrd="0" presId="urn:microsoft.com/office/officeart/2008/layout/VerticalCurvedList"/>
  </dgm:cxnLst>
  <dgm:bg/>
  <dgm:whole/>
  <dgm:extLst>
    <a:ext uri="http://schemas.microsoft.com/office/drawing/2008/diagram">
      <dsp:dataModelExt xmlns=""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2FA89BD-1116-324D-97C8-88FE2DB3F9E8}" type="doc">
      <dgm:prSet loTypeId="urn:microsoft.com/office/officeart/2005/8/layout/hierarchy1" loCatId="hierarchy" qsTypeId="urn:microsoft.com/office/officeart/2005/8/quickstyle/simple4" qsCatId="simple" csTypeId="urn:microsoft.com/office/officeart/2005/8/colors/accent1_2" csCatId="accent1"/>
      <dgm:spPr/>
      <dgm:t>
        <a:bodyPr/>
        <a:lstStyle/>
        <a:p>
          <a:endParaRPr lang="en-US"/>
        </a:p>
      </dgm:t>
    </dgm:pt>
    <dgm:pt modelId="{068AB26D-4CFD-9E4C-A174-AB8867C02A29}">
      <dgm:prSet/>
      <dgm:spPr/>
      <dgm:t>
        <a:bodyPr/>
        <a:lstStyle/>
        <a:p>
          <a:pPr rtl="0"/>
          <a:r>
            <a:rPr lang="en-US" b="1" dirty="0" smtClean="0">
              <a:solidFill>
                <a:srgbClr val="FF0000"/>
              </a:solidFill>
            </a:rPr>
            <a:t>Address field contains the effective address of the operand</a:t>
          </a:r>
          <a:endParaRPr lang="en-US" b="1" dirty="0">
            <a:solidFill>
              <a:srgbClr val="FF0000"/>
            </a:solidFill>
          </a:endParaRPr>
        </a:p>
      </dgm:t>
    </dgm:pt>
    <dgm:pt modelId="{502DAB36-1928-9E4E-8ECF-F64517C71482}" type="parTrans" cxnId="{14F81DE7-E285-5041-BD7D-1C6C0E0658B0}">
      <dgm:prSet/>
      <dgm:spPr/>
      <dgm:t>
        <a:bodyPr/>
        <a:lstStyle/>
        <a:p>
          <a:endParaRPr lang="en-US"/>
        </a:p>
      </dgm:t>
    </dgm:pt>
    <dgm:pt modelId="{93BF055A-D774-684E-97E6-98DE66B0102C}" type="sibTrans" cxnId="{14F81DE7-E285-5041-BD7D-1C6C0E0658B0}">
      <dgm:prSet/>
      <dgm:spPr/>
      <dgm:t>
        <a:bodyPr/>
        <a:lstStyle/>
        <a:p>
          <a:endParaRPr lang="en-US"/>
        </a:p>
      </dgm:t>
    </dgm:pt>
    <dgm:pt modelId="{B61EB01F-3255-E448-843C-0813C908709C}">
      <dgm:prSet/>
      <dgm:spPr/>
      <dgm:t>
        <a:bodyPr/>
        <a:lstStyle/>
        <a:p>
          <a:pPr rtl="0"/>
          <a:r>
            <a:rPr lang="en-US" b="1" dirty="0" smtClean="0">
              <a:solidFill>
                <a:srgbClr val="FF0000"/>
              </a:solidFill>
            </a:rPr>
            <a:t>Effective address (EA) = address field (A)</a:t>
          </a:r>
          <a:endParaRPr lang="en-US" b="1" dirty="0">
            <a:solidFill>
              <a:srgbClr val="FF0000"/>
            </a:solidFill>
          </a:endParaRPr>
        </a:p>
      </dgm:t>
    </dgm:pt>
    <dgm:pt modelId="{B3781EA8-B71B-414E-8CE3-304268965574}" type="parTrans" cxnId="{CE0D4EDE-2517-FA42-8909-C851D9A1E132}">
      <dgm:prSet/>
      <dgm:spPr/>
      <dgm:t>
        <a:bodyPr/>
        <a:lstStyle/>
        <a:p>
          <a:endParaRPr lang="en-US"/>
        </a:p>
      </dgm:t>
    </dgm:pt>
    <dgm:pt modelId="{48C15F19-CC9A-FA4E-98CB-651D3D84BA1A}" type="sibTrans" cxnId="{CE0D4EDE-2517-FA42-8909-C851D9A1E132}">
      <dgm:prSet/>
      <dgm:spPr/>
      <dgm:t>
        <a:bodyPr/>
        <a:lstStyle/>
        <a:p>
          <a:endParaRPr lang="en-US"/>
        </a:p>
      </dgm:t>
    </dgm:pt>
    <dgm:pt modelId="{6061AE15-8788-1048-B0F2-AB4BFD703868}">
      <dgm:prSet/>
      <dgm:spPr/>
      <dgm:t>
        <a:bodyPr/>
        <a:lstStyle/>
        <a:p>
          <a:pPr rtl="0"/>
          <a:r>
            <a:rPr lang="en-US" b="1" dirty="0" smtClean="0">
              <a:solidFill>
                <a:srgbClr val="FF0000"/>
              </a:solidFill>
            </a:rPr>
            <a:t>Was common in earlier generations of computers </a:t>
          </a:r>
          <a:endParaRPr lang="en-US" b="1" dirty="0">
            <a:solidFill>
              <a:srgbClr val="FF0000"/>
            </a:solidFill>
          </a:endParaRPr>
        </a:p>
      </dgm:t>
    </dgm:pt>
    <dgm:pt modelId="{ED0C1CDD-0CC2-1640-8034-B4A5B9EFCD7A}" type="parTrans" cxnId="{2F13B68C-D465-5C48-AD8E-698DC33478E5}">
      <dgm:prSet/>
      <dgm:spPr/>
      <dgm:t>
        <a:bodyPr/>
        <a:lstStyle/>
        <a:p>
          <a:endParaRPr lang="en-US"/>
        </a:p>
      </dgm:t>
    </dgm:pt>
    <dgm:pt modelId="{E60C307D-090B-5B41-BDBF-5D633537D7BD}" type="sibTrans" cxnId="{2F13B68C-D465-5C48-AD8E-698DC33478E5}">
      <dgm:prSet/>
      <dgm:spPr/>
      <dgm:t>
        <a:bodyPr/>
        <a:lstStyle/>
        <a:p>
          <a:endParaRPr lang="en-US"/>
        </a:p>
      </dgm:t>
    </dgm:pt>
    <dgm:pt modelId="{895AE01B-6F9C-BB4E-A002-7ABAE5B78A16}">
      <dgm:prSet/>
      <dgm:spPr/>
      <dgm:t>
        <a:bodyPr/>
        <a:lstStyle/>
        <a:p>
          <a:pPr rtl="0"/>
          <a:r>
            <a:rPr lang="en-US" b="1" dirty="0" smtClean="0">
              <a:solidFill>
                <a:srgbClr val="FF0000"/>
              </a:solidFill>
            </a:rPr>
            <a:t>Requires only one memory reference and no special calculation</a:t>
          </a:r>
          <a:endParaRPr lang="en-US" b="1" dirty="0">
            <a:solidFill>
              <a:srgbClr val="FF0000"/>
            </a:solidFill>
          </a:endParaRPr>
        </a:p>
      </dgm:t>
    </dgm:pt>
    <dgm:pt modelId="{729079CE-ECB0-7A45-9179-F79E02618CD5}" type="parTrans" cxnId="{A7F95E04-5640-9F40-85BF-0CEA1BFA3741}">
      <dgm:prSet/>
      <dgm:spPr/>
      <dgm:t>
        <a:bodyPr/>
        <a:lstStyle/>
        <a:p>
          <a:endParaRPr lang="en-US"/>
        </a:p>
      </dgm:t>
    </dgm:pt>
    <dgm:pt modelId="{232DA005-3DB1-E04A-99C6-A9434DDE18D3}" type="sibTrans" cxnId="{A7F95E04-5640-9F40-85BF-0CEA1BFA3741}">
      <dgm:prSet/>
      <dgm:spPr/>
      <dgm:t>
        <a:bodyPr/>
        <a:lstStyle/>
        <a:p>
          <a:endParaRPr lang="en-US"/>
        </a:p>
      </dgm:t>
    </dgm:pt>
    <dgm:pt modelId="{E7959769-F8B0-3448-94F6-C6A9B40CA168}">
      <dgm:prSet/>
      <dgm:spPr/>
      <dgm:t>
        <a:bodyPr/>
        <a:lstStyle/>
        <a:p>
          <a:pPr rtl="0"/>
          <a:r>
            <a:rPr lang="en-US" b="1" dirty="0" smtClean="0">
              <a:solidFill>
                <a:srgbClr val="FF0000"/>
              </a:solidFill>
            </a:rPr>
            <a:t>Limitation is that it provides only a limited address space</a:t>
          </a:r>
          <a:endParaRPr lang="en-US" b="1" dirty="0">
            <a:solidFill>
              <a:srgbClr val="FF0000"/>
            </a:solidFill>
          </a:endParaRPr>
        </a:p>
      </dgm:t>
    </dgm:pt>
    <dgm:pt modelId="{6B7CE556-39CD-C641-8A79-E73956A1C253}" type="parTrans" cxnId="{BB6D603F-0613-7247-A8C0-0F994BE8C913}">
      <dgm:prSet/>
      <dgm:spPr/>
      <dgm:t>
        <a:bodyPr/>
        <a:lstStyle/>
        <a:p>
          <a:endParaRPr lang="en-US"/>
        </a:p>
      </dgm:t>
    </dgm:pt>
    <dgm:pt modelId="{31922106-302F-0E44-A313-6D3EA063490B}" type="sibTrans" cxnId="{BB6D603F-0613-7247-A8C0-0F994BE8C913}">
      <dgm:prSet/>
      <dgm:spPr/>
      <dgm:t>
        <a:bodyPr/>
        <a:lstStyle/>
        <a:p>
          <a:endParaRPr lang="en-US"/>
        </a:p>
      </dgm:t>
    </dgm:pt>
    <dgm:pt modelId="{9F3805DB-70C8-BD4E-8D37-61EBD4D9E5E6}" type="pres">
      <dgm:prSet presAssocID="{92FA89BD-1116-324D-97C8-88FE2DB3F9E8}" presName="hierChild1" presStyleCnt="0">
        <dgm:presLayoutVars>
          <dgm:chPref val="1"/>
          <dgm:dir/>
          <dgm:animOne val="branch"/>
          <dgm:animLvl val="lvl"/>
          <dgm:resizeHandles/>
        </dgm:presLayoutVars>
      </dgm:prSet>
      <dgm:spPr/>
      <dgm:t>
        <a:bodyPr/>
        <a:lstStyle/>
        <a:p>
          <a:endParaRPr lang="en-US"/>
        </a:p>
      </dgm:t>
    </dgm:pt>
    <dgm:pt modelId="{E42C87E1-7929-CA48-A7F8-C039368070D9}" type="pres">
      <dgm:prSet presAssocID="{068AB26D-4CFD-9E4C-A174-AB8867C02A29}" presName="hierRoot1" presStyleCnt="0"/>
      <dgm:spPr/>
    </dgm:pt>
    <dgm:pt modelId="{931FC99A-3F62-9146-A872-FB474F6A460C}" type="pres">
      <dgm:prSet presAssocID="{068AB26D-4CFD-9E4C-A174-AB8867C02A29}" presName="composite" presStyleCnt="0"/>
      <dgm:spPr/>
    </dgm:pt>
    <dgm:pt modelId="{AA48DA74-07C8-5A45-AC22-9059F1952567}" type="pres">
      <dgm:prSet presAssocID="{068AB26D-4CFD-9E4C-A174-AB8867C02A29}" presName="background" presStyleLbl="node0" presStyleIdx="0" presStyleCnt="5"/>
      <dgm:spPr/>
    </dgm:pt>
    <dgm:pt modelId="{913AF7D1-B9F3-6846-94A7-D99908AC9A87}" type="pres">
      <dgm:prSet presAssocID="{068AB26D-4CFD-9E4C-A174-AB8867C02A29}" presName="text" presStyleLbl="fgAcc0" presStyleIdx="0" presStyleCnt="5" custLinFactY="-100000" custLinFactNeighborX="5253" custLinFactNeighborY="-109857">
        <dgm:presLayoutVars>
          <dgm:chPref val="3"/>
        </dgm:presLayoutVars>
      </dgm:prSet>
      <dgm:spPr/>
      <dgm:t>
        <a:bodyPr/>
        <a:lstStyle/>
        <a:p>
          <a:endParaRPr lang="en-US"/>
        </a:p>
      </dgm:t>
    </dgm:pt>
    <dgm:pt modelId="{3448DE12-6E0A-3745-A0E4-AE081ADBBD81}" type="pres">
      <dgm:prSet presAssocID="{068AB26D-4CFD-9E4C-A174-AB8867C02A29}" presName="hierChild2" presStyleCnt="0"/>
      <dgm:spPr/>
    </dgm:pt>
    <dgm:pt modelId="{7C05869D-DCE5-224E-9A1D-1E964D1EC942}" type="pres">
      <dgm:prSet presAssocID="{B61EB01F-3255-E448-843C-0813C908709C}" presName="hierRoot1" presStyleCnt="0"/>
      <dgm:spPr/>
    </dgm:pt>
    <dgm:pt modelId="{712FC35D-374A-B145-ADBF-F81021E6AAED}" type="pres">
      <dgm:prSet presAssocID="{B61EB01F-3255-E448-843C-0813C908709C}" presName="composite" presStyleCnt="0"/>
      <dgm:spPr/>
    </dgm:pt>
    <dgm:pt modelId="{12211905-1138-A64D-A172-424F7AF19CF4}" type="pres">
      <dgm:prSet presAssocID="{B61EB01F-3255-E448-843C-0813C908709C}" presName="background" presStyleLbl="node0" presStyleIdx="1" presStyleCnt="5"/>
      <dgm:spPr/>
    </dgm:pt>
    <dgm:pt modelId="{6D46C026-68A7-5742-AF4E-074BC1F884E1}" type="pres">
      <dgm:prSet presAssocID="{B61EB01F-3255-E448-843C-0813C908709C}" presName="text" presStyleLbl="fgAcc0" presStyleIdx="1" presStyleCnt="5" custLinFactY="-23900" custLinFactNeighborX="3113" custLinFactNeighborY="-100000">
        <dgm:presLayoutVars>
          <dgm:chPref val="3"/>
        </dgm:presLayoutVars>
      </dgm:prSet>
      <dgm:spPr/>
      <dgm:t>
        <a:bodyPr/>
        <a:lstStyle/>
        <a:p>
          <a:endParaRPr lang="en-US"/>
        </a:p>
      </dgm:t>
    </dgm:pt>
    <dgm:pt modelId="{092DFB7B-E14C-BF4B-A228-DFBBA633F7EC}" type="pres">
      <dgm:prSet presAssocID="{B61EB01F-3255-E448-843C-0813C908709C}" presName="hierChild2" presStyleCnt="0"/>
      <dgm:spPr/>
    </dgm:pt>
    <dgm:pt modelId="{3C73DDA4-5490-F240-9461-3B45FE3D6ADC}" type="pres">
      <dgm:prSet presAssocID="{6061AE15-8788-1048-B0F2-AB4BFD703868}" presName="hierRoot1" presStyleCnt="0"/>
      <dgm:spPr/>
    </dgm:pt>
    <dgm:pt modelId="{11D0DCB3-FD71-3F48-A37C-72F2FE4D1034}" type="pres">
      <dgm:prSet presAssocID="{6061AE15-8788-1048-B0F2-AB4BFD703868}" presName="composite" presStyleCnt="0"/>
      <dgm:spPr/>
    </dgm:pt>
    <dgm:pt modelId="{C5144ED8-933C-1B48-8D11-257811EF2561}" type="pres">
      <dgm:prSet presAssocID="{6061AE15-8788-1048-B0F2-AB4BFD703868}" presName="background" presStyleLbl="node0" presStyleIdx="2" presStyleCnt="5"/>
      <dgm:spPr/>
    </dgm:pt>
    <dgm:pt modelId="{297D322A-B2A9-5C43-975C-6419BB181B8E}" type="pres">
      <dgm:prSet presAssocID="{6061AE15-8788-1048-B0F2-AB4BFD703868}" presName="text" presStyleLbl="fgAcc0" presStyleIdx="2" presStyleCnt="5">
        <dgm:presLayoutVars>
          <dgm:chPref val="3"/>
        </dgm:presLayoutVars>
      </dgm:prSet>
      <dgm:spPr/>
      <dgm:t>
        <a:bodyPr/>
        <a:lstStyle/>
        <a:p>
          <a:endParaRPr lang="en-US"/>
        </a:p>
      </dgm:t>
    </dgm:pt>
    <dgm:pt modelId="{B3B8C628-2C1D-C341-987F-15C3698181B5}" type="pres">
      <dgm:prSet presAssocID="{6061AE15-8788-1048-B0F2-AB4BFD703868}" presName="hierChild2" presStyleCnt="0"/>
      <dgm:spPr/>
    </dgm:pt>
    <dgm:pt modelId="{EA4250D9-34D5-5E4E-A24E-38A4F95D2913}" type="pres">
      <dgm:prSet presAssocID="{895AE01B-6F9C-BB4E-A002-7ABAE5B78A16}" presName="hierRoot1" presStyleCnt="0"/>
      <dgm:spPr/>
    </dgm:pt>
    <dgm:pt modelId="{04569210-A2AC-2A45-8E19-DD23236ABF8D}" type="pres">
      <dgm:prSet presAssocID="{895AE01B-6F9C-BB4E-A002-7ABAE5B78A16}" presName="composite" presStyleCnt="0"/>
      <dgm:spPr/>
    </dgm:pt>
    <dgm:pt modelId="{C6195375-255E-164A-A511-E4D563E7E84E}" type="pres">
      <dgm:prSet presAssocID="{895AE01B-6F9C-BB4E-A002-7ABAE5B78A16}" presName="background" presStyleLbl="node0" presStyleIdx="3" presStyleCnt="5"/>
      <dgm:spPr/>
    </dgm:pt>
    <dgm:pt modelId="{FE5F2D3A-07E8-5B4E-88DF-D345FCC274BF}" type="pres">
      <dgm:prSet presAssocID="{895AE01B-6F9C-BB4E-A002-7ABAE5B78A16}" presName="text" presStyleLbl="fgAcc0" presStyleIdx="3" presStyleCnt="5" custLinFactY="25376" custLinFactNeighborX="-1167" custLinFactNeighborY="100000">
        <dgm:presLayoutVars>
          <dgm:chPref val="3"/>
        </dgm:presLayoutVars>
      </dgm:prSet>
      <dgm:spPr/>
      <dgm:t>
        <a:bodyPr/>
        <a:lstStyle/>
        <a:p>
          <a:endParaRPr lang="en-US"/>
        </a:p>
      </dgm:t>
    </dgm:pt>
    <dgm:pt modelId="{7982E46A-28C7-D842-B2FB-17E37C9E6040}" type="pres">
      <dgm:prSet presAssocID="{895AE01B-6F9C-BB4E-A002-7ABAE5B78A16}" presName="hierChild2" presStyleCnt="0"/>
      <dgm:spPr/>
    </dgm:pt>
    <dgm:pt modelId="{7789F0FC-5FCE-1345-823B-071DB6BDEA9F}" type="pres">
      <dgm:prSet presAssocID="{E7959769-F8B0-3448-94F6-C6A9B40CA168}" presName="hierRoot1" presStyleCnt="0"/>
      <dgm:spPr/>
    </dgm:pt>
    <dgm:pt modelId="{43907289-1915-814A-860C-3E18FAF916D8}" type="pres">
      <dgm:prSet presAssocID="{E7959769-F8B0-3448-94F6-C6A9B40CA168}" presName="composite" presStyleCnt="0"/>
      <dgm:spPr/>
    </dgm:pt>
    <dgm:pt modelId="{CDE3062D-FF32-8E4E-9EF4-D87D53435C1F}" type="pres">
      <dgm:prSet presAssocID="{E7959769-F8B0-3448-94F6-C6A9B40CA168}" presName="background" presStyleLbl="node0" presStyleIdx="4" presStyleCnt="5"/>
      <dgm:spPr/>
    </dgm:pt>
    <dgm:pt modelId="{8AB8A0B0-B803-DC4A-A0A0-7E45D900705C}" type="pres">
      <dgm:prSet presAssocID="{E7959769-F8B0-3448-94F6-C6A9B40CA168}" presName="text" presStyleLbl="fgAcc0" presStyleIdx="4" presStyleCnt="5" custLinFactY="100000" custLinFactNeighborX="2151" custLinFactNeighborY="154312">
        <dgm:presLayoutVars>
          <dgm:chPref val="3"/>
        </dgm:presLayoutVars>
      </dgm:prSet>
      <dgm:spPr/>
      <dgm:t>
        <a:bodyPr/>
        <a:lstStyle/>
        <a:p>
          <a:endParaRPr lang="en-US"/>
        </a:p>
      </dgm:t>
    </dgm:pt>
    <dgm:pt modelId="{F1E07AB8-D1E0-C947-8D7D-8AB75D3F23C4}" type="pres">
      <dgm:prSet presAssocID="{E7959769-F8B0-3448-94F6-C6A9B40CA168}" presName="hierChild2" presStyleCnt="0"/>
      <dgm:spPr/>
    </dgm:pt>
  </dgm:ptLst>
  <dgm:cxnLst>
    <dgm:cxn modelId="{E279E903-9A7E-B34F-9661-DE17B3F21575}" type="presOf" srcId="{B61EB01F-3255-E448-843C-0813C908709C}" destId="{6D46C026-68A7-5742-AF4E-074BC1F884E1}" srcOrd="0" destOrd="0" presId="urn:microsoft.com/office/officeart/2005/8/layout/hierarchy1"/>
    <dgm:cxn modelId="{91A7630B-B744-574C-9D37-FE7F3546AF68}" type="presOf" srcId="{068AB26D-4CFD-9E4C-A174-AB8867C02A29}" destId="{913AF7D1-B9F3-6846-94A7-D99908AC9A87}" srcOrd="0" destOrd="0" presId="urn:microsoft.com/office/officeart/2005/8/layout/hierarchy1"/>
    <dgm:cxn modelId="{14F81DE7-E285-5041-BD7D-1C6C0E0658B0}" srcId="{92FA89BD-1116-324D-97C8-88FE2DB3F9E8}" destId="{068AB26D-4CFD-9E4C-A174-AB8867C02A29}" srcOrd="0" destOrd="0" parTransId="{502DAB36-1928-9E4E-8ECF-F64517C71482}" sibTransId="{93BF055A-D774-684E-97E6-98DE66B0102C}"/>
    <dgm:cxn modelId="{9D7577EB-867C-5B47-ABC3-669FE2836611}" type="presOf" srcId="{92FA89BD-1116-324D-97C8-88FE2DB3F9E8}" destId="{9F3805DB-70C8-BD4E-8D37-61EBD4D9E5E6}" srcOrd="0" destOrd="0" presId="urn:microsoft.com/office/officeart/2005/8/layout/hierarchy1"/>
    <dgm:cxn modelId="{02397ACA-8E98-294D-98DF-0E68072B417E}" type="presOf" srcId="{895AE01B-6F9C-BB4E-A002-7ABAE5B78A16}" destId="{FE5F2D3A-07E8-5B4E-88DF-D345FCC274BF}" srcOrd="0" destOrd="0" presId="urn:microsoft.com/office/officeart/2005/8/layout/hierarchy1"/>
    <dgm:cxn modelId="{2F13B68C-D465-5C48-AD8E-698DC33478E5}" srcId="{92FA89BD-1116-324D-97C8-88FE2DB3F9E8}" destId="{6061AE15-8788-1048-B0F2-AB4BFD703868}" srcOrd="2" destOrd="0" parTransId="{ED0C1CDD-0CC2-1640-8034-B4A5B9EFCD7A}" sibTransId="{E60C307D-090B-5B41-BDBF-5D633537D7BD}"/>
    <dgm:cxn modelId="{A7F95E04-5640-9F40-85BF-0CEA1BFA3741}" srcId="{92FA89BD-1116-324D-97C8-88FE2DB3F9E8}" destId="{895AE01B-6F9C-BB4E-A002-7ABAE5B78A16}" srcOrd="3" destOrd="0" parTransId="{729079CE-ECB0-7A45-9179-F79E02618CD5}" sibTransId="{232DA005-3DB1-E04A-99C6-A9434DDE18D3}"/>
    <dgm:cxn modelId="{CE0D4EDE-2517-FA42-8909-C851D9A1E132}" srcId="{92FA89BD-1116-324D-97C8-88FE2DB3F9E8}" destId="{B61EB01F-3255-E448-843C-0813C908709C}" srcOrd="1" destOrd="0" parTransId="{B3781EA8-B71B-414E-8CE3-304268965574}" sibTransId="{48C15F19-CC9A-FA4E-98CB-651D3D84BA1A}"/>
    <dgm:cxn modelId="{BB6D603F-0613-7247-A8C0-0F994BE8C913}" srcId="{92FA89BD-1116-324D-97C8-88FE2DB3F9E8}" destId="{E7959769-F8B0-3448-94F6-C6A9B40CA168}" srcOrd="4" destOrd="0" parTransId="{6B7CE556-39CD-C641-8A79-E73956A1C253}" sibTransId="{31922106-302F-0E44-A313-6D3EA063490B}"/>
    <dgm:cxn modelId="{1985FEC8-0546-8649-8743-6A74CF30190E}" type="presOf" srcId="{E7959769-F8B0-3448-94F6-C6A9B40CA168}" destId="{8AB8A0B0-B803-DC4A-A0A0-7E45D900705C}" srcOrd="0" destOrd="0" presId="urn:microsoft.com/office/officeart/2005/8/layout/hierarchy1"/>
    <dgm:cxn modelId="{963393FE-A5B7-AD4E-A666-7833361FC71E}" type="presOf" srcId="{6061AE15-8788-1048-B0F2-AB4BFD703868}" destId="{297D322A-B2A9-5C43-975C-6419BB181B8E}" srcOrd="0" destOrd="0" presId="urn:microsoft.com/office/officeart/2005/8/layout/hierarchy1"/>
    <dgm:cxn modelId="{DC3D77B5-8C4B-2B4D-8191-ED44C6CCF2E6}" type="presParOf" srcId="{9F3805DB-70C8-BD4E-8D37-61EBD4D9E5E6}" destId="{E42C87E1-7929-CA48-A7F8-C039368070D9}" srcOrd="0" destOrd="0" presId="urn:microsoft.com/office/officeart/2005/8/layout/hierarchy1"/>
    <dgm:cxn modelId="{C8092223-B438-DF4B-985F-8E5B62E334E9}" type="presParOf" srcId="{E42C87E1-7929-CA48-A7F8-C039368070D9}" destId="{931FC99A-3F62-9146-A872-FB474F6A460C}" srcOrd="0" destOrd="0" presId="urn:microsoft.com/office/officeart/2005/8/layout/hierarchy1"/>
    <dgm:cxn modelId="{3C55B9EE-A4ED-BB43-9AC8-4D1B34D6509A}" type="presParOf" srcId="{931FC99A-3F62-9146-A872-FB474F6A460C}" destId="{AA48DA74-07C8-5A45-AC22-9059F1952567}" srcOrd="0" destOrd="0" presId="urn:microsoft.com/office/officeart/2005/8/layout/hierarchy1"/>
    <dgm:cxn modelId="{76F6004B-10E0-824A-9DB5-EABE4CCD647E}" type="presParOf" srcId="{931FC99A-3F62-9146-A872-FB474F6A460C}" destId="{913AF7D1-B9F3-6846-94A7-D99908AC9A87}" srcOrd="1" destOrd="0" presId="urn:microsoft.com/office/officeart/2005/8/layout/hierarchy1"/>
    <dgm:cxn modelId="{8939BDE6-F010-8845-B45B-6D197A721C0D}" type="presParOf" srcId="{E42C87E1-7929-CA48-A7F8-C039368070D9}" destId="{3448DE12-6E0A-3745-A0E4-AE081ADBBD81}" srcOrd="1" destOrd="0" presId="urn:microsoft.com/office/officeart/2005/8/layout/hierarchy1"/>
    <dgm:cxn modelId="{A903BA56-3CB8-A848-A7BA-D17559D86B5B}" type="presParOf" srcId="{9F3805DB-70C8-BD4E-8D37-61EBD4D9E5E6}" destId="{7C05869D-DCE5-224E-9A1D-1E964D1EC942}" srcOrd="1" destOrd="0" presId="urn:microsoft.com/office/officeart/2005/8/layout/hierarchy1"/>
    <dgm:cxn modelId="{A0673883-AA21-B147-BAE0-D60B8832DC02}" type="presParOf" srcId="{7C05869D-DCE5-224E-9A1D-1E964D1EC942}" destId="{712FC35D-374A-B145-ADBF-F81021E6AAED}" srcOrd="0" destOrd="0" presId="urn:microsoft.com/office/officeart/2005/8/layout/hierarchy1"/>
    <dgm:cxn modelId="{4F02EE5B-49CB-0946-BC4F-C46CFC361691}" type="presParOf" srcId="{712FC35D-374A-B145-ADBF-F81021E6AAED}" destId="{12211905-1138-A64D-A172-424F7AF19CF4}" srcOrd="0" destOrd="0" presId="urn:microsoft.com/office/officeart/2005/8/layout/hierarchy1"/>
    <dgm:cxn modelId="{589C6880-325D-0847-8F85-204ABB59CEFF}" type="presParOf" srcId="{712FC35D-374A-B145-ADBF-F81021E6AAED}" destId="{6D46C026-68A7-5742-AF4E-074BC1F884E1}" srcOrd="1" destOrd="0" presId="urn:microsoft.com/office/officeart/2005/8/layout/hierarchy1"/>
    <dgm:cxn modelId="{6B0433FC-C803-EF4C-A957-FA0914B722E3}" type="presParOf" srcId="{7C05869D-DCE5-224E-9A1D-1E964D1EC942}" destId="{092DFB7B-E14C-BF4B-A228-DFBBA633F7EC}" srcOrd="1" destOrd="0" presId="urn:microsoft.com/office/officeart/2005/8/layout/hierarchy1"/>
    <dgm:cxn modelId="{D07AF4CA-358D-B54B-9CFD-5441A294A762}" type="presParOf" srcId="{9F3805DB-70C8-BD4E-8D37-61EBD4D9E5E6}" destId="{3C73DDA4-5490-F240-9461-3B45FE3D6ADC}" srcOrd="2" destOrd="0" presId="urn:microsoft.com/office/officeart/2005/8/layout/hierarchy1"/>
    <dgm:cxn modelId="{34751E35-06EB-EF48-91BF-FAE972F25B95}" type="presParOf" srcId="{3C73DDA4-5490-F240-9461-3B45FE3D6ADC}" destId="{11D0DCB3-FD71-3F48-A37C-72F2FE4D1034}" srcOrd="0" destOrd="0" presId="urn:microsoft.com/office/officeart/2005/8/layout/hierarchy1"/>
    <dgm:cxn modelId="{D79BDA91-912C-D943-97E1-3CFFFE88C00F}" type="presParOf" srcId="{11D0DCB3-FD71-3F48-A37C-72F2FE4D1034}" destId="{C5144ED8-933C-1B48-8D11-257811EF2561}" srcOrd="0" destOrd="0" presId="urn:microsoft.com/office/officeart/2005/8/layout/hierarchy1"/>
    <dgm:cxn modelId="{B4D0C556-6648-614C-AA9D-6E3B876A532A}" type="presParOf" srcId="{11D0DCB3-FD71-3F48-A37C-72F2FE4D1034}" destId="{297D322A-B2A9-5C43-975C-6419BB181B8E}" srcOrd="1" destOrd="0" presId="urn:microsoft.com/office/officeart/2005/8/layout/hierarchy1"/>
    <dgm:cxn modelId="{1B94BD15-BA6D-2A4D-A16E-2B08B6409EB0}" type="presParOf" srcId="{3C73DDA4-5490-F240-9461-3B45FE3D6ADC}" destId="{B3B8C628-2C1D-C341-987F-15C3698181B5}" srcOrd="1" destOrd="0" presId="urn:microsoft.com/office/officeart/2005/8/layout/hierarchy1"/>
    <dgm:cxn modelId="{5A01DFF1-C87C-0B44-A4E9-7F9F0231C875}" type="presParOf" srcId="{9F3805DB-70C8-BD4E-8D37-61EBD4D9E5E6}" destId="{EA4250D9-34D5-5E4E-A24E-38A4F95D2913}" srcOrd="3" destOrd="0" presId="urn:microsoft.com/office/officeart/2005/8/layout/hierarchy1"/>
    <dgm:cxn modelId="{CB5CCB35-2A17-7F43-80F3-254C0F99B694}" type="presParOf" srcId="{EA4250D9-34D5-5E4E-A24E-38A4F95D2913}" destId="{04569210-A2AC-2A45-8E19-DD23236ABF8D}" srcOrd="0" destOrd="0" presId="urn:microsoft.com/office/officeart/2005/8/layout/hierarchy1"/>
    <dgm:cxn modelId="{CF2CCA79-D534-274A-93C8-EB8A2FD6324E}" type="presParOf" srcId="{04569210-A2AC-2A45-8E19-DD23236ABF8D}" destId="{C6195375-255E-164A-A511-E4D563E7E84E}" srcOrd="0" destOrd="0" presId="urn:microsoft.com/office/officeart/2005/8/layout/hierarchy1"/>
    <dgm:cxn modelId="{006A7ECB-DD27-F847-A16F-9351096735FF}" type="presParOf" srcId="{04569210-A2AC-2A45-8E19-DD23236ABF8D}" destId="{FE5F2D3A-07E8-5B4E-88DF-D345FCC274BF}" srcOrd="1" destOrd="0" presId="urn:microsoft.com/office/officeart/2005/8/layout/hierarchy1"/>
    <dgm:cxn modelId="{75DC0981-8CB5-7C4C-A336-8074D0A284F7}" type="presParOf" srcId="{EA4250D9-34D5-5E4E-A24E-38A4F95D2913}" destId="{7982E46A-28C7-D842-B2FB-17E37C9E6040}" srcOrd="1" destOrd="0" presId="urn:microsoft.com/office/officeart/2005/8/layout/hierarchy1"/>
    <dgm:cxn modelId="{212E048D-46B2-9440-B10C-3DDDE27C9453}" type="presParOf" srcId="{9F3805DB-70C8-BD4E-8D37-61EBD4D9E5E6}" destId="{7789F0FC-5FCE-1345-823B-071DB6BDEA9F}" srcOrd="4" destOrd="0" presId="urn:microsoft.com/office/officeart/2005/8/layout/hierarchy1"/>
    <dgm:cxn modelId="{CCE7D8CE-F785-EB40-8F9F-4711BD2D4A45}" type="presParOf" srcId="{7789F0FC-5FCE-1345-823B-071DB6BDEA9F}" destId="{43907289-1915-814A-860C-3E18FAF916D8}" srcOrd="0" destOrd="0" presId="urn:microsoft.com/office/officeart/2005/8/layout/hierarchy1"/>
    <dgm:cxn modelId="{EA3E0537-72C1-6043-A11D-A8DCCD8CAD5A}" type="presParOf" srcId="{43907289-1915-814A-860C-3E18FAF916D8}" destId="{CDE3062D-FF32-8E4E-9EF4-D87D53435C1F}" srcOrd="0" destOrd="0" presId="urn:microsoft.com/office/officeart/2005/8/layout/hierarchy1"/>
    <dgm:cxn modelId="{4CBCF4FA-8A04-B94A-88E3-C6EBDF524786}" type="presParOf" srcId="{43907289-1915-814A-860C-3E18FAF916D8}" destId="{8AB8A0B0-B803-DC4A-A0A0-7E45D900705C}" srcOrd="1" destOrd="0" presId="urn:microsoft.com/office/officeart/2005/8/layout/hierarchy1"/>
    <dgm:cxn modelId="{94CBC341-2820-9E49-84AE-89C3EEE05CFE}" type="presParOf" srcId="{7789F0FC-5FCE-1345-823B-071DB6BDEA9F}" destId="{F1E07AB8-D1E0-C947-8D7D-8AB75D3F23C4}" srcOrd="1" destOrd="0" presId="urn:microsoft.com/office/officeart/2005/8/layout/hierarchy1"/>
  </dgm:cxnLst>
  <dgm:bg/>
  <dgm:whole/>
  <dgm:extLst>
    <a:ext uri="http://schemas.microsoft.com/office/drawing/2008/diagram">
      <dsp:dataModelExt xmlns=""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3FFC2AD-2120-3042-8A32-31F9309CC9FB}" type="doc">
      <dgm:prSet loTypeId="urn:microsoft.com/office/officeart/2005/8/layout/matrix2" loCatId="" qsTypeId="urn:microsoft.com/office/officeart/2005/8/quickstyle/simple5" qsCatId="simple" csTypeId="urn:microsoft.com/office/officeart/2005/8/colors/accent3_5" csCatId="accent3"/>
      <dgm:spPr/>
      <dgm:t>
        <a:bodyPr/>
        <a:lstStyle/>
        <a:p>
          <a:endParaRPr lang="en-US"/>
        </a:p>
      </dgm:t>
    </dgm:pt>
    <dgm:pt modelId="{842866CA-E23A-694A-9984-25A7E8AED435}">
      <dgm:prSet/>
      <dgm:spPr/>
      <dgm:t>
        <a:bodyPr/>
        <a:lstStyle/>
        <a:p>
          <a:pPr rtl="0"/>
          <a:r>
            <a:rPr lang="en-US" b="1" dirty="0" smtClean="0"/>
            <a:t>Address field refers to a register rather than a main     memory address</a:t>
          </a:r>
          <a:endParaRPr lang="en-US" b="1" dirty="0"/>
        </a:p>
      </dgm:t>
    </dgm:pt>
    <dgm:pt modelId="{F1D45151-0E8F-1045-911C-85CF77258AC9}" type="parTrans" cxnId="{081224EF-5D8D-ED42-811C-E1522E33D711}">
      <dgm:prSet/>
      <dgm:spPr/>
      <dgm:t>
        <a:bodyPr/>
        <a:lstStyle/>
        <a:p>
          <a:endParaRPr lang="en-US"/>
        </a:p>
      </dgm:t>
    </dgm:pt>
    <dgm:pt modelId="{2AB330EA-A51B-4F4E-A6B6-CEF82F92C81D}" type="sibTrans" cxnId="{081224EF-5D8D-ED42-811C-E1522E33D711}">
      <dgm:prSet/>
      <dgm:spPr/>
      <dgm:t>
        <a:bodyPr/>
        <a:lstStyle/>
        <a:p>
          <a:endParaRPr lang="en-US"/>
        </a:p>
      </dgm:t>
    </dgm:pt>
    <dgm:pt modelId="{5D840648-1FBF-6E4D-AC0C-1EC503D4D81A}">
      <dgm:prSet/>
      <dgm:spPr/>
      <dgm:t>
        <a:bodyPr/>
        <a:lstStyle/>
        <a:p>
          <a:pPr rtl="0"/>
          <a:r>
            <a:rPr lang="en-US" b="1" dirty="0" smtClean="0"/>
            <a:t>EA = R</a:t>
          </a:r>
          <a:endParaRPr lang="en-US" b="1" dirty="0"/>
        </a:p>
      </dgm:t>
    </dgm:pt>
    <dgm:pt modelId="{5BB619D8-1F9C-9546-980F-B77695D15651}" type="parTrans" cxnId="{B555B3F5-ED66-E840-A36F-07BA2E2A9CF7}">
      <dgm:prSet/>
      <dgm:spPr/>
      <dgm:t>
        <a:bodyPr/>
        <a:lstStyle/>
        <a:p>
          <a:endParaRPr lang="en-US"/>
        </a:p>
      </dgm:t>
    </dgm:pt>
    <dgm:pt modelId="{A3383831-092E-2B48-A77C-80075FC87C45}" type="sibTrans" cxnId="{B555B3F5-ED66-E840-A36F-07BA2E2A9CF7}">
      <dgm:prSet/>
      <dgm:spPr/>
      <dgm:t>
        <a:bodyPr/>
        <a:lstStyle/>
        <a:p>
          <a:endParaRPr lang="en-US"/>
        </a:p>
      </dgm:t>
    </dgm:pt>
    <dgm:pt modelId="{19414C10-82B8-A14A-B37F-2F3AC36FA104}">
      <dgm:prSet/>
      <dgm:spPr/>
      <dgm:t>
        <a:bodyPr/>
        <a:lstStyle/>
        <a:p>
          <a:pPr rtl="0"/>
          <a:r>
            <a:rPr lang="en-US" b="1" dirty="0" smtClean="0"/>
            <a:t>Advantages:</a:t>
          </a:r>
          <a:endParaRPr lang="en-US" b="1" dirty="0"/>
        </a:p>
      </dgm:t>
    </dgm:pt>
    <dgm:pt modelId="{935CB947-14A1-444E-A8E1-F72DE166BA78}" type="parTrans" cxnId="{F6B3471A-F94B-E94E-B185-945F5DF348DB}">
      <dgm:prSet/>
      <dgm:spPr/>
      <dgm:t>
        <a:bodyPr/>
        <a:lstStyle/>
        <a:p>
          <a:endParaRPr lang="en-US"/>
        </a:p>
      </dgm:t>
    </dgm:pt>
    <dgm:pt modelId="{17287A93-A9CD-6040-B20F-7111E578754B}" type="sibTrans" cxnId="{F6B3471A-F94B-E94E-B185-945F5DF348DB}">
      <dgm:prSet/>
      <dgm:spPr/>
      <dgm:t>
        <a:bodyPr/>
        <a:lstStyle/>
        <a:p>
          <a:endParaRPr lang="en-US"/>
        </a:p>
      </dgm:t>
    </dgm:pt>
    <dgm:pt modelId="{228B42B7-D12A-0345-909A-CA849FEC2EA5}">
      <dgm:prSet/>
      <dgm:spPr/>
      <dgm:t>
        <a:bodyPr/>
        <a:lstStyle/>
        <a:p>
          <a:pPr rtl="0"/>
          <a:r>
            <a:rPr lang="en-US" b="1" dirty="0" smtClean="0"/>
            <a:t>Only a small address field is needed in the instruction</a:t>
          </a:r>
          <a:endParaRPr lang="en-US" b="1" dirty="0"/>
        </a:p>
      </dgm:t>
    </dgm:pt>
    <dgm:pt modelId="{C5CC4FE1-85C4-5848-A85D-F3AA97448FB9}" type="parTrans" cxnId="{6357D273-498F-2246-B94A-055EE446F2DB}">
      <dgm:prSet/>
      <dgm:spPr/>
      <dgm:t>
        <a:bodyPr/>
        <a:lstStyle/>
        <a:p>
          <a:endParaRPr lang="en-US"/>
        </a:p>
      </dgm:t>
    </dgm:pt>
    <dgm:pt modelId="{86F8A5FF-6E75-6248-9D02-EE0D0C42A4FF}" type="sibTrans" cxnId="{6357D273-498F-2246-B94A-055EE446F2DB}">
      <dgm:prSet/>
      <dgm:spPr/>
      <dgm:t>
        <a:bodyPr/>
        <a:lstStyle/>
        <a:p>
          <a:endParaRPr lang="en-US"/>
        </a:p>
      </dgm:t>
    </dgm:pt>
    <dgm:pt modelId="{94B01D7F-C84F-7447-B636-1B66BF02BF30}">
      <dgm:prSet/>
      <dgm:spPr/>
      <dgm:t>
        <a:bodyPr/>
        <a:lstStyle/>
        <a:p>
          <a:pPr rtl="0"/>
          <a:r>
            <a:rPr lang="en-US" b="1" dirty="0" smtClean="0"/>
            <a:t>No time-consuming memory references are required</a:t>
          </a:r>
          <a:endParaRPr lang="en-US" b="1" dirty="0"/>
        </a:p>
      </dgm:t>
    </dgm:pt>
    <dgm:pt modelId="{C2D1B592-94B5-6A4A-86C2-BC45ADC9953E}" type="parTrans" cxnId="{3FAC1522-DB11-6140-8746-48B742FDCD27}">
      <dgm:prSet/>
      <dgm:spPr/>
      <dgm:t>
        <a:bodyPr/>
        <a:lstStyle/>
        <a:p>
          <a:endParaRPr lang="en-US"/>
        </a:p>
      </dgm:t>
    </dgm:pt>
    <dgm:pt modelId="{037A529D-AD8D-094C-B91D-5FFE55990DC1}" type="sibTrans" cxnId="{3FAC1522-DB11-6140-8746-48B742FDCD27}">
      <dgm:prSet/>
      <dgm:spPr/>
      <dgm:t>
        <a:bodyPr/>
        <a:lstStyle/>
        <a:p>
          <a:endParaRPr lang="en-US"/>
        </a:p>
      </dgm:t>
    </dgm:pt>
    <dgm:pt modelId="{71B0F529-214F-E54F-AC27-3D0E4C6CFD22}">
      <dgm:prSet/>
      <dgm:spPr/>
      <dgm:t>
        <a:bodyPr/>
        <a:lstStyle/>
        <a:p>
          <a:pPr rtl="0"/>
          <a:r>
            <a:rPr lang="en-US" b="1" dirty="0" smtClean="0"/>
            <a:t>Disadvantage:</a:t>
          </a:r>
          <a:endParaRPr lang="en-US" b="1" dirty="0"/>
        </a:p>
      </dgm:t>
    </dgm:pt>
    <dgm:pt modelId="{A524F364-DF01-C247-9424-B1930DCD15EC}" type="parTrans" cxnId="{FF1CE0EB-9B4A-F44E-9C77-1570AB00696E}">
      <dgm:prSet/>
      <dgm:spPr/>
      <dgm:t>
        <a:bodyPr/>
        <a:lstStyle/>
        <a:p>
          <a:endParaRPr lang="en-US"/>
        </a:p>
      </dgm:t>
    </dgm:pt>
    <dgm:pt modelId="{6239FD61-458F-6146-8BC3-7A6A5CAFC9DB}" type="sibTrans" cxnId="{FF1CE0EB-9B4A-F44E-9C77-1570AB00696E}">
      <dgm:prSet/>
      <dgm:spPr/>
      <dgm:t>
        <a:bodyPr/>
        <a:lstStyle/>
        <a:p>
          <a:endParaRPr lang="en-US"/>
        </a:p>
      </dgm:t>
    </dgm:pt>
    <dgm:pt modelId="{72928E03-60C9-2740-8035-0D953A6AE95E}">
      <dgm:prSet/>
      <dgm:spPr/>
      <dgm:t>
        <a:bodyPr/>
        <a:lstStyle/>
        <a:p>
          <a:pPr rtl="0"/>
          <a:r>
            <a:rPr lang="en-US" b="1" dirty="0" smtClean="0"/>
            <a:t>The address space is very limited</a:t>
          </a:r>
          <a:endParaRPr lang="en-US" b="1" dirty="0"/>
        </a:p>
      </dgm:t>
    </dgm:pt>
    <dgm:pt modelId="{26724497-22DB-3140-ABA4-F93A95C272D1}" type="parTrans" cxnId="{6994A015-636B-8948-96D8-E4E3B0BA5C80}">
      <dgm:prSet/>
      <dgm:spPr/>
      <dgm:t>
        <a:bodyPr/>
        <a:lstStyle/>
        <a:p>
          <a:endParaRPr lang="en-US"/>
        </a:p>
      </dgm:t>
    </dgm:pt>
    <dgm:pt modelId="{A00AEF3A-9F30-E84E-AB6A-551D8E3AE0C3}" type="sibTrans" cxnId="{6994A015-636B-8948-96D8-E4E3B0BA5C80}">
      <dgm:prSet/>
      <dgm:spPr/>
      <dgm:t>
        <a:bodyPr/>
        <a:lstStyle/>
        <a:p>
          <a:endParaRPr lang="en-US"/>
        </a:p>
      </dgm:t>
    </dgm:pt>
    <dgm:pt modelId="{BF57F61A-A915-AE4D-85A1-3D51196DC795}" type="pres">
      <dgm:prSet presAssocID="{C3FFC2AD-2120-3042-8A32-31F9309CC9FB}" presName="matrix" presStyleCnt="0">
        <dgm:presLayoutVars>
          <dgm:chMax val="1"/>
          <dgm:dir/>
          <dgm:resizeHandles val="exact"/>
        </dgm:presLayoutVars>
      </dgm:prSet>
      <dgm:spPr/>
      <dgm:t>
        <a:bodyPr/>
        <a:lstStyle/>
        <a:p>
          <a:endParaRPr lang="en-US"/>
        </a:p>
      </dgm:t>
    </dgm:pt>
    <dgm:pt modelId="{A50EB2B9-06E1-6345-90F8-9577C98DD49A}" type="pres">
      <dgm:prSet presAssocID="{C3FFC2AD-2120-3042-8A32-31F9309CC9FB}" presName="axisShape" presStyleLbl="bgShp" presStyleIdx="0" presStyleCnt="1"/>
      <dgm:spPr/>
    </dgm:pt>
    <dgm:pt modelId="{0C4F3843-8CA9-7B47-94BF-4616B2186CF3}" type="pres">
      <dgm:prSet presAssocID="{C3FFC2AD-2120-3042-8A32-31F9309CC9FB}" presName="rect1" presStyleLbl="node1" presStyleIdx="0" presStyleCnt="4">
        <dgm:presLayoutVars>
          <dgm:chMax val="0"/>
          <dgm:chPref val="0"/>
          <dgm:bulletEnabled val="1"/>
        </dgm:presLayoutVars>
      </dgm:prSet>
      <dgm:spPr/>
      <dgm:t>
        <a:bodyPr/>
        <a:lstStyle/>
        <a:p>
          <a:endParaRPr lang="en-US"/>
        </a:p>
      </dgm:t>
    </dgm:pt>
    <dgm:pt modelId="{4994DBF4-399F-B847-B5E1-56CF3D810B3F}" type="pres">
      <dgm:prSet presAssocID="{C3FFC2AD-2120-3042-8A32-31F9309CC9FB}" presName="rect2" presStyleLbl="node1" presStyleIdx="1" presStyleCnt="4">
        <dgm:presLayoutVars>
          <dgm:chMax val="0"/>
          <dgm:chPref val="0"/>
          <dgm:bulletEnabled val="1"/>
        </dgm:presLayoutVars>
      </dgm:prSet>
      <dgm:spPr/>
      <dgm:t>
        <a:bodyPr/>
        <a:lstStyle/>
        <a:p>
          <a:endParaRPr lang="en-US"/>
        </a:p>
      </dgm:t>
    </dgm:pt>
    <dgm:pt modelId="{70BCC0E4-5247-B048-ACFC-F17CBC026825}" type="pres">
      <dgm:prSet presAssocID="{C3FFC2AD-2120-3042-8A32-31F9309CC9FB}" presName="rect3" presStyleLbl="node1" presStyleIdx="2" presStyleCnt="4">
        <dgm:presLayoutVars>
          <dgm:chMax val="0"/>
          <dgm:chPref val="0"/>
          <dgm:bulletEnabled val="1"/>
        </dgm:presLayoutVars>
      </dgm:prSet>
      <dgm:spPr/>
      <dgm:t>
        <a:bodyPr/>
        <a:lstStyle/>
        <a:p>
          <a:endParaRPr lang="en-US"/>
        </a:p>
      </dgm:t>
    </dgm:pt>
    <dgm:pt modelId="{A3664F60-92EC-F04A-A8E6-72B11CB21727}" type="pres">
      <dgm:prSet presAssocID="{C3FFC2AD-2120-3042-8A32-31F9309CC9FB}" presName="rect4" presStyleLbl="node1" presStyleIdx="3" presStyleCnt="4">
        <dgm:presLayoutVars>
          <dgm:chMax val="0"/>
          <dgm:chPref val="0"/>
          <dgm:bulletEnabled val="1"/>
        </dgm:presLayoutVars>
      </dgm:prSet>
      <dgm:spPr/>
      <dgm:t>
        <a:bodyPr/>
        <a:lstStyle/>
        <a:p>
          <a:endParaRPr lang="en-US"/>
        </a:p>
      </dgm:t>
    </dgm:pt>
  </dgm:ptLst>
  <dgm:cxnLst>
    <dgm:cxn modelId="{F6B3471A-F94B-E94E-B185-945F5DF348DB}" srcId="{C3FFC2AD-2120-3042-8A32-31F9309CC9FB}" destId="{19414C10-82B8-A14A-B37F-2F3AC36FA104}" srcOrd="2" destOrd="0" parTransId="{935CB947-14A1-444E-A8E1-F72DE166BA78}" sibTransId="{17287A93-A9CD-6040-B20F-7111E578754B}"/>
    <dgm:cxn modelId="{EE9CC55F-0BA5-BF40-BB64-A052357EDF88}" type="presOf" srcId="{5D840648-1FBF-6E4D-AC0C-1EC503D4D81A}" destId="{4994DBF4-399F-B847-B5E1-56CF3D810B3F}" srcOrd="0" destOrd="0" presId="urn:microsoft.com/office/officeart/2005/8/layout/matrix2"/>
    <dgm:cxn modelId="{2DC2E8D8-77DA-684C-AD40-06B92D3BEF5D}" type="presOf" srcId="{71B0F529-214F-E54F-AC27-3D0E4C6CFD22}" destId="{A3664F60-92EC-F04A-A8E6-72B11CB21727}" srcOrd="0" destOrd="0" presId="urn:microsoft.com/office/officeart/2005/8/layout/matrix2"/>
    <dgm:cxn modelId="{3FAC1522-DB11-6140-8746-48B742FDCD27}" srcId="{19414C10-82B8-A14A-B37F-2F3AC36FA104}" destId="{94B01D7F-C84F-7447-B636-1B66BF02BF30}" srcOrd="1" destOrd="0" parTransId="{C2D1B592-94B5-6A4A-86C2-BC45ADC9953E}" sibTransId="{037A529D-AD8D-094C-B91D-5FFE55990DC1}"/>
    <dgm:cxn modelId="{081224EF-5D8D-ED42-811C-E1522E33D711}" srcId="{C3FFC2AD-2120-3042-8A32-31F9309CC9FB}" destId="{842866CA-E23A-694A-9984-25A7E8AED435}" srcOrd="0" destOrd="0" parTransId="{F1D45151-0E8F-1045-911C-85CF77258AC9}" sibTransId="{2AB330EA-A51B-4F4E-A6B6-CEF82F92C81D}"/>
    <dgm:cxn modelId="{C0500252-ED8B-5F4D-8C12-37A636124CB3}" type="presOf" srcId="{228B42B7-D12A-0345-909A-CA849FEC2EA5}" destId="{70BCC0E4-5247-B048-ACFC-F17CBC026825}" srcOrd="0" destOrd="1" presId="urn:microsoft.com/office/officeart/2005/8/layout/matrix2"/>
    <dgm:cxn modelId="{6A2DD2D3-2053-724F-88BD-C234932EF65E}" type="presOf" srcId="{94B01D7F-C84F-7447-B636-1B66BF02BF30}" destId="{70BCC0E4-5247-B048-ACFC-F17CBC026825}" srcOrd="0" destOrd="2" presId="urn:microsoft.com/office/officeart/2005/8/layout/matrix2"/>
    <dgm:cxn modelId="{3C183CE5-EF37-104E-A289-3DA79A7826F0}" type="presOf" srcId="{19414C10-82B8-A14A-B37F-2F3AC36FA104}" destId="{70BCC0E4-5247-B048-ACFC-F17CBC026825}" srcOrd="0" destOrd="0" presId="urn:microsoft.com/office/officeart/2005/8/layout/matrix2"/>
    <dgm:cxn modelId="{6357D273-498F-2246-B94A-055EE446F2DB}" srcId="{19414C10-82B8-A14A-B37F-2F3AC36FA104}" destId="{228B42B7-D12A-0345-909A-CA849FEC2EA5}" srcOrd="0" destOrd="0" parTransId="{C5CC4FE1-85C4-5848-A85D-F3AA97448FB9}" sibTransId="{86F8A5FF-6E75-6248-9D02-EE0D0C42A4FF}"/>
    <dgm:cxn modelId="{FF1CE0EB-9B4A-F44E-9C77-1570AB00696E}" srcId="{C3FFC2AD-2120-3042-8A32-31F9309CC9FB}" destId="{71B0F529-214F-E54F-AC27-3D0E4C6CFD22}" srcOrd="3" destOrd="0" parTransId="{A524F364-DF01-C247-9424-B1930DCD15EC}" sibTransId="{6239FD61-458F-6146-8BC3-7A6A5CAFC9DB}"/>
    <dgm:cxn modelId="{B555B3F5-ED66-E840-A36F-07BA2E2A9CF7}" srcId="{C3FFC2AD-2120-3042-8A32-31F9309CC9FB}" destId="{5D840648-1FBF-6E4D-AC0C-1EC503D4D81A}" srcOrd="1" destOrd="0" parTransId="{5BB619D8-1F9C-9546-980F-B77695D15651}" sibTransId="{A3383831-092E-2B48-A77C-80075FC87C45}"/>
    <dgm:cxn modelId="{D37A96CB-6093-A244-91C7-DF2ADB4F1C71}" type="presOf" srcId="{842866CA-E23A-694A-9984-25A7E8AED435}" destId="{0C4F3843-8CA9-7B47-94BF-4616B2186CF3}" srcOrd="0" destOrd="0" presId="urn:microsoft.com/office/officeart/2005/8/layout/matrix2"/>
    <dgm:cxn modelId="{E8A85680-B06B-394C-A47B-A29F297AEDE8}" type="presOf" srcId="{C3FFC2AD-2120-3042-8A32-31F9309CC9FB}" destId="{BF57F61A-A915-AE4D-85A1-3D51196DC795}" srcOrd="0" destOrd="0" presId="urn:microsoft.com/office/officeart/2005/8/layout/matrix2"/>
    <dgm:cxn modelId="{6994A015-636B-8948-96D8-E4E3B0BA5C80}" srcId="{71B0F529-214F-E54F-AC27-3D0E4C6CFD22}" destId="{72928E03-60C9-2740-8035-0D953A6AE95E}" srcOrd="0" destOrd="0" parTransId="{26724497-22DB-3140-ABA4-F93A95C272D1}" sibTransId="{A00AEF3A-9F30-E84E-AB6A-551D8E3AE0C3}"/>
    <dgm:cxn modelId="{B2DB5E2F-911E-484B-8F42-20247F306EBC}" type="presOf" srcId="{72928E03-60C9-2740-8035-0D953A6AE95E}" destId="{A3664F60-92EC-F04A-A8E6-72B11CB21727}" srcOrd="0" destOrd="1" presId="urn:microsoft.com/office/officeart/2005/8/layout/matrix2"/>
    <dgm:cxn modelId="{496BBC38-16E3-A941-9157-018F04A5149F}" type="presParOf" srcId="{BF57F61A-A915-AE4D-85A1-3D51196DC795}" destId="{A50EB2B9-06E1-6345-90F8-9577C98DD49A}" srcOrd="0" destOrd="0" presId="urn:microsoft.com/office/officeart/2005/8/layout/matrix2"/>
    <dgm:cxn modelId="{F4BB2BC2-623B-C746-BC6F-3B4C7681BFE8}" type="presParOf" srcId="{BF57F61A-A915-AE4D-85A1-3D51196DC795}" destId="{0C4F3843-8CA9-7B47-94BF-4616B2186CF3}" srcOrd="1" destOrd="0" presId="urn:microsoft.com/office/officeart/2005/8/layout/matrix2"/>
    <dgm:cxn modelId="{2FCE28E6-A930-7740-945B-5E4687284486}" type="presParOf" srcId="{BF57F61A-A915-AE4D-85A1-3D51196DC795}" destId="{4994DBF4-399F-B847-B5E1-56CF3D810B3F}" srcOrd="2" destOrd="0" presId="urn:microsoft.com/office/officeart/2005/8/layout/matrix2"/>
    <dgm:cxn modelId="{CA973C86-54AE-EE48-894E-43328396BDA3}" type="presParOf" srcId="{BF57F61A-A915-AE4D-85A1-3D51196DC795}" destId="{70BCC0E4-5247-B048-ACFC-F17CBC026825}" srcOrd="3" destOrd="0" presId="urn:microsoft.com/office/officeart/2005/8/layout/matrix2"/>
    <dgm:cxn modelId="{9B5BF20E-5CEF-BB4D-87D4-B602CBD78C6C}" type="presParOf" srcId="{BF57F61A-A915-AE4D-85A1-3D51196DC795}" destId="{A3664F60-92EC-F04A-A8E6-72B11CB21727}" srcOrd="4" destOrd="0" presId="urn:microsoft.com/office/officeart/2005/8/layout/matrix2"/>
  </dgm:cxnLst>
  <dgm:bg/>
  <dgm:whole/>
  <dgm:extLst>
    <a:ext uri="http://schemas.microsoft.com/office/drawing/2008/diagram">
      <dsp:dataModelExt xmlns=""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3F248E7-38A3-224F-A4F3-AE55B097C879}" type="doc">
      <dgm:prSet loTypeId="urn:microsoft.com/office/officeart/2005/8/layout/vList2" loCatId="" qsTypeId="urn:microsoft.com/office/officeart/2005/8/quickstyle/simple4" qsCatId="simple" csTypeId="urn:microsoft.com/office/officeart/2005/8/colors/accent4_2" csCatId="accent4"/>
      <dgm:spPr/>
      <dgm:t>
        <a:bodyPr/>
        <a:lstStyle/>
        <a:p>
          <a:endParaRPr lang="en-US"/>
        </a:p>
      </dgm:t>
    </dgm:pt>
    <dgm:pt modelId="{A8B2DE56-E158-8A4B-99C6-7C7FF05DFB55}">
      <dgm:prSet custT="1"/>
      <dgm:spPr/>
      <dgm:t>
        <a:bodyPr/>
        <a:lstStyle/>
        <a:p>
          <a:pPr rtl="0"/>
          <a:r>
            <a:rPr lang="en-US" sz="2000" dirty="0" smtClean="0">
              <a:solidFill>
                <a:schemeClr val="accent2"/>
              </a:solidFill>
            </a:rPr>
            <a:t>The </a:t>
          </a:r>
          <a:r>
            <a:rPr lang="en-US" sz="2000" b="1" dirty="0" smtClean="0">
              <a:solidFill>
                <a:srgbClr val="FF0000"/>
              </a:solidFill>
            </a:rPr>
            <a:t>implicitly referenced register is the program counter </a:t>
          </a:r>
          <a:r>
            <a:rPr lang="en-US" sz="2000" dirty="0" smtClean="0">
              <a:solidFill>
                <a:schemeClr val="accent2"/>
              </a:solidFill>
            </a:rPr>
            <a:t>(</a:t>
          </a:r>
          <a:r>
            <a:rPr lang="en-US" sz="2000" b="1" dirty="0" smtClean="0">
              <a:solidFill>
                <a:srgbClr val="FF0000"/>
              </a:solidFill>
            </a:rPr>
            <a:t>PC</a:t>
          </a:r>
          <a:r>
            <a:rPr lang="en-US" sz="2000" dirty="0" smtClean="0">
              <a:solidFill>
                <a:schemeClr val="accent2"/>
              </a:solidFill>
            </a:rPr>
            <a:t>)</a:t>
          </a:r>
          <a:endParaRPr lang="en-US" sz="2000" dirty="0">
            <a:solidFill>
              <a:schemeClr val="accent2"/>
            </a:solidFill>
          </a:endParaRPr>
        </a:p>
      </dgm:t>
    </dgm:pt>
    <dgm:pt modelId="{1C4E7D2F-120A-9C42-8C03-8E1CF4E1D371}" type="parTrans" cxnId="{6CD74F0F-D712-A545-8A2D-BB4F16C81E95}">
      <dgm:prSet/>
      <dgm:spPr/>
      <dgm:t>
        <a:bodyPr/>
        <a:lstStyle/>
        <a:p>
          <a:endParaRPr lang="en-US"/>
        </a:p>
      </dgm:t>
    </dgm:pt>
    <dgm:pt modelId="{75E6ADF4-2DBA-574D-91C6-3DC2F6502AAB}" type="sibTrans" cxnId="{6CD74F0F-D712-A545-8A2D-BB4F16C81E95}">
      <dgm:prSet/>
      <dgm:spPr/>
      <dgm:t>
        <a:bodyPr/>
        <a:lstStyle/>
        <a:p>
          <a:endParaRPr lang="en-US"/>
        </a:p>
      </dgm:t>
    </dgm:pt>
    <dgm:pt modelId="{DF4BFC8F-0AC4-3645-BA66-3C4C28C12E92}">
      <dgm:prSet custT="1"/>
      <dgm:spPr/>
      <dgm:t>
        <a:bodyPr/>
        <a:lstStyle/>
        <a:p>
          <a:pPr rtl="0"/>
          <a:r>
            <a:rPr lang="en-US" sz="2000" dirty="0" smtClean="0">
              <a:solidFill>
                <a:schemeClr val="accent2"/>
              </a:solidFill>
            </a:rPr>
            <a:t>The </a:t>
          </a:r>
          <a:r>
            <a:rPr lang="en-US" sz="2000" b="1" dirty="0" smtClean="0">
              <a:solidFill>
                <a:srgbClr val="FF0000"/>
              </a:solidFill>
            </a:rPr>
            <a:t>next instruction address </a:t>
          </a:r>
          <a:r>
            <a:rPr lang="en-US" sz="2000" dirty="0" smtClean="0">
              <a:solidFill>
                <a:schemeClr val="accent2"/>
              </a:solidFill>
            </a:rPr>
            <a:t>is </a:t>
          </a:r>
          <a:r>
            <a:rPr lang="en-US" sz="2000" b="1" dirty="0" smtClean="0">
              <a:solidFill>
                <a:srgbClr val="FF0000"/>
              </a:solidFill>
            </a:rPr>
            <a:t>added</a:t>
          </a:r>
          <a:r>
            <a:rPr lang="en-US" sz="2000" dirty="0" smtClean="0">
              <a:solidFill>
                <a:schemeClr val="accent2"/>
              </a:solidFill>
            </a:rPr>
            <a:t> to the address field to produce the EA</a:t>
          </a:r>
          <a:endParaRPr lang="en-US" sz="2000" dirty="0">
            <a:solidFill>
              <a:schemeClr val="accent2"/>
            </a:solidFill>
          </a:endParaRPr>
        </a:p>
      </dgm:t>
    </dgm:pt>
    <dgm:pt modelId="{CA9921EC-4CD8-0246-8015-BC5DA2B51794}" type="parTrans" cxnId="{653D4174-894A-3049-90F5-FC87D757A735}">
      <dgm:prSet/>
      <dgm:spPr/>
      <dgm:t>
        <a:bodyPr/>
        <a:lstStyle/>
        <a:p>
          <a:endParaRPr lang="en-US"/>
        </a:p>
      </dgm:t>
    </dgm:pt>
    <dgm:pt modelId="{DE3ACFA9-3F0E-454F-8717-2A67461649BE}" type="sibTrans" cxnId="{653D4174-894A-3049-90F5-FC87D757A735}">
      <dgm:prSet/>
      <dgm:spPr/>
      <dgm:t>
        <a:bodyPr/>
        <a:lstStyle/>
        <a:p>
          <a:endParaRPr lang="en-US"/>
        </a:p>
      </dgm:t>
    </dgm:pt>
    <dgm:pt modelId="{6D26E3B8-2472-2543-A1C5-A224C0A4AF1B}">
      <dgm:prSet custT="1"/>
      <dgm:spPr/>
      <dgm:t>
        <a:bodyPr/>
        <a:lstStyle/>
        <a:p>
          <a:pPr rtl="0"/>
          <a:r>
            <a:rPr lang="en-US" sz="2000" dirty="0" smtClean="0">
              <a:solidFill>
                <a:schemeClr val="accent2"/>
              </a:solidFill>
            </a:rPr>
            <a:t>Typically the </a:t>
          </a:r>
          <a:r>
            <a:rPr lang="en-US" sz="2000" b="1" dirty="0" smtClean="0">
              <a:solidFill>
                <a:srgbClr val="FF0000"/>
              </a:solidFill>
            </a:rPr>
            <a:t>address field is treated as a twos complement number </a:t>
          </a:r>
          <a:r>
            <a:rPr lang="en-US" sz="2000" dirty="0" smtClean="0">
              <a:solidFill>
                <a:schemeClr val="accent2"/>
              </a:solidFill>
            </a:rPr>
            <a:t>for this operation</a:t>
          </a:r>
          <a:endParaRPr lang="en-US" sz="2000" dirty="0">
            <a:solidFill>
              <a:schemeClr val="accent2"/>
            </a:solidFill>
          </a:endParaRPr>
        </a:p>
      </dgm:t>
    </dgm:pt>
    <dgm:pt modelId="{BD6B5B1C-437C-4445-A947-FE3AF13FADF3}" type="parTrans" cxnId="{3001C15F-9F45-CF49-9BE3-414EEF518B58}">
      <dgm:prSet/>
      <dgm:spPr/>
      <dgm:t>
        <a:bodyPr/>
        <a:lstStyle/>
        <a:p>
          <a:endParaRPr lang="en-US"/>
        </a:p>
      </dgm:t>
    </dgm:pt>
    <dgm:pt modelId="{4B13B619-FBC0-D64F-B5BC-2AF857120600}" type="sibTrans" cxnId="{3001C15F-9F45-CF49-9BE3-414EEF518B58}">
      <dgm:prSet/>
      <dgm:spPr/>
      <dgm:t>
        <a:bodyPr/>
        <a:lstStyle/>
        <a:p>
          <a:endParaRPr lang="en-US"/>
        </a:p>
      </dgm:t>
    </dgm:pt>
    <dgm:pt modelId="{F4509CA9-19E8-F64F-8E5D-B29815E39207}">
      <dgm:prSet custT="1"/>
      <dgm:spPr/>
      <dgm:t>
        <a:bodyPr/>
        <a:lstStyle/>
        <a:p>
          <a:pPr rtl="0"/>
          <a:r>
            <a:rPr lang="en-US" sz="2000" dirty="0" smtClean="0">
              <a:solidFill>
                <a:schemeClr val="accent2"/>
              </a:solidFill>
            </a:rPr>
            <a:t>Thus the </a:t>
          </a:r>
          <a:r>
            <a:rPr lang="en-US" sz="2000" b="1" dirty="0" smtClean="0">
              <a:solidFill>
                <a:srgbClr val="FF0000"/>
              </a:solidFill>
            </a:rPr>
            <a:t>effective address is a displacement relative </a:t>
          </a:r>
          <a:r>
            <a:rPr lang="en-US" sz="2000" dirty="0" smtClean="0">
              <a:solidFill>
                <a:schemeClr val="accent2"/>
              </a:solidFill>
            </a:rPr>
            <a:t>to the address of the instruction</a:t>
          </a:r>
          <a:endParaRPr lang="en-US" sz="2000" dirty="0">
            <a:solidFill>
              <a:schemeClr val="accent2"/>
            </a:solidFill>
          </a:endParaRPr>
        </a:p>
      </dgm:t>
    </dgm:pt>
    <dgm:pt modelId="{D2EFCA56-05DD-7045-8B0F-54220903B8BA}" type="parTrans" cxnId="{DA3A93A5-6473-CC45-B1A7-DDE05632E43B}">
      <dgm:prSet/>
      <dgm:spPr/>
      <dgm:t>
        <a:bodyPr/>
        <a:lstStyle/>
        <a:p>
          <a:endParaRPr lang="en-US"/>
        </a:p>
      </dgm:t>
    </dgm:pt>
    <dgm:pt modelId="{47E41E3F-43D0-4B43-A674-539EA23174CF}" type="sibTrans" cxnId="{DA3A93A5-6473-CC45-B1A7-DDE05632E43B}">
      <dgm:prSet/>
      <dgm:spPr/>
      <dgm:t>
        <a:bodyPr/>
        <a:lstStyle/>
        <a:p>
          <a:endParaRPr lang="en-US"/>
        </a:p>
      </dgm:t>
    </dgm:pt>
    <dgm:pt modelId="{E7A40534-3225-D346-93F2-FF53386452EB}">
      <dgm:prSet custT="1"/>
      <dgm:spPr/>
      <dgm:t>
        <a:bodyPr/>
        <a:lstStyle/>
        <a:p>
          <a:pPr rtl="0"/>
          <a:r>
            <a:rPr lang="en-US" sz="2000" b="1" dirty="0" smtClean="0">
              <a:solidFill>
                <a:srgbClr val="FF0000"/>
              </a:solidFill>
            </a:rPr>
            <a:t>Exploits the concept of locality</a:t>
          </a:r>
          <a:endParaRPr lang="en-US" sz="2000" b="1" dirty="0">
            <a:solidFill>
              <a:srgbClr val="FF0000"/>
            </a:solidFill>
          </a:endParaRPr>
        </a:p>
      </dgm:t>
    </dgm:pt>
    <dgm:pt modelId="{7F6F1515-7DB9-6F47-B462-F019D1A0B198}" type="parTrans" cxnId="{4CD8DEF7-1A28-B346-A18C-5BF31062834F}">
      <dgm:prSet/>
      <dgm:spPr/>
      <dgm:t>
        <a:bodyPr/>
        <a:lstStyle/>
        <a:p>
          <a:endParaRPr lang="en-US"/>
        </a:p>
      </dgm:t>
    </dgm:pt>
    <dgm:pt modelId="{CA07F961-3EC7-924B-8DD6-6C0C325385B7}" type="sibTrans" cxnId="{4CD8DEF7-1A28-B346-A18C-5BF31062834F}">
      <dgm:prSet/>
      <dgm:spPr/>
      <dgm:t>
        <a:bodyPr/>
        <a:lstStyle/>
        <a:p>
          <a:endParaRPr lang="en-US"/>
        </a:p>
      </dgm:t>
    </dgm:pt>
    <dgm:pt modelId="{B836D070-0251-B34F-AC84-AB06566273EA}">
      <dgm:prSet custT="1"/>
      <dgm:spPr/>
      <dgm:t>
        <a:bodyPr/>
        <a:lstStyle/>
        <a:p>
          <a:pPr rtl="0"/>
          <a:r>
            <a:rPr lang="en-US" sz="2000" b="1" dirty="0" smtClean="0">
              <a:solidFill>
                <a:srgbClr val="FF0000"/>
              </a:solidFill>
            </a:rPr>
            <a:t>Saves address bits in the instruction </a:t>
          </a:r>
          <a:r>
            <a:rPr lang="en-US" sz="2000" dirty="0" smtClean="0">
              <a:solidFill>
                <a:schemeClr val="accent2"/>
              </a:solidFill>
            </a:rPr>
            <a:t>if most memory references are relatively near to the instruction being executed</a:t>
          </a:r>
          <a:endParaRPr lang="en-US" sz="2000" dirty="0">
            <a:solidFill>
              <a:schemeClr val="accent2"/>
            </a:solidFill>
          </a:endParaRPr>
        </a:p>
      </dgm:t>
    </dgm:pt>
    <dgm:pt modelId="{72E8DAF6-FF75-8641-8D2D-167BB5F71979}" type="parTrans" cxnId="{3DF2400B-3472-D849-B4CC-7D7B8ED57377}">
      <dgm:prSet/>
      <dgm:spPr/>
      <dgm:t>
        <a:bodyPr/>
        <a:lstStyle/>
        <a:p>
          <a:endParaRPr lang="en-US"/>
        </a:p>
      </dgm:t>
    </dgm:pt>
    <dgm:pt modelId="{BE565BDC-3C56-C743-9CD9-3C2CF3646880}" type="sibTrans" cxnId="{3DF2400B-3472-D849-B4CC-7D7B8ED57377}">
      <dgm:prSet/>
      <dgm:spPr/>
      <dgm:t>
        <a:bodyPr/>
        <a:lstStyle/>
        <a:p>
          <a:endParaRPr lang="en-US"/>
        </a:p>
      </dgm:t>
    </dgm:pt>
    <dgm:pt modelId="{FF0C24AB-4797-5F4C-B34E-3FF98558FD55}" type="pres">
      <dgm:prSet presAssocID="{63F248E7-38A3-224F-A4F3-AE55B097C879}" presName="linear" presStyleCnt="0">
        <dgm:presLayoutVars>
          <dgm:animLvl val="lvl"/>
          <dgm:resizeHandles val="exact"/>
        </dgm:presLayoutVars>
      </dgm:prSet>
      <dgm:spPr/>
      <dgm:t>
        <a:bodyPr/>
        <a:lstStyle/>
        <a:p>
          <a:endParaRPr lang="en-US"/>
        </a:p>
      </dgm:t>
    </dgm:pt>
    <dgm:pt modelId="{514B404A-71F5-8646-9057-29EE6A4460B4}" type="pres">
      <dgm:prSet presAssocID="{A8B2DE56-E158-8A4B-99C6-7C7FF05DFB55}" presName="parentText" presStyleLbl="node1" presStyleIdx="0" presStyleCnt="3">
        <dgm:presLayoutVars>
          <dgm:chMax val="0"/>
          <dgm:bulletEnabled val="1"/>
        </dgm:presLayoutVars>
      </dgm:prSet>
      <dgm:spPr/>
      <dgm:t>
        <a:bodyPr/>
        <a:lstStyle/>
        <a:p>
          <a:endParaRPr lang="en-US"/>
        </a:p>
      </dgm:t>
    </dgm:pt>
    <dgm:pt modelId="{74C93090-5590-084D-A2AB-DAEF051BCBCD}" type="pres">
      <dgm:prSet presAssocID="{A8B2DE56-E158-8A4B-99C6-7C7FF05DFB55}" presName="childText" presStyleLbl="revTx" presStyleIdx="0" presStyleCnt="1">
        <dgm:presLayoutVars>
          <dgm:bulletEnabled val="1"/>
        </dgm:presLayoutVars>
      </dgm:prSet>
      <dgm:spPr/>
      <dgm:t>
        <a:bodyPr/>
        <a:lstStyle/>
        <a:p>
          <a:endParaRPr lang="en-US"/>
        </a:p>
      </dgm:t>
    </dgm:pt>
    <dgm:pt modelId="{B0BC29CD-AE8B-E844-A0F5-72CC0367FA5A}" type="pres">
      <dgm:prSet presAssocID="{E7A40534-3225-D346-93F2-FF53386452EB}" presName="parentText" presStyleLbl="node1" presStyleIdx="1" presStyleCnt="3">
        <dgm:presLayoutVars>
          <dgm:chMax val="0"/>
          <dgm:bulletEnabled val="1"/>
        </dgm:presLayoutVars>
      </dgm:prSet>
      <dgm:spPr/>
      <dgm:t>
        <a:bodyPr/>
        <a:lstStyle/>
        <a:p>
          <a:endParaRPr lang="en-US"/>
        </a:p>
      </dgm:t>
    </dgm:pt>
    <dgm:pt modelId="{62A9B9AA-3EAC-CB42-A578-F81E5083D809}" type="pres">
      <dgm:prSet presAssocID="{CA07F961-3EC7-924B-8DD6-6C0C325385B7}" presName="spacer" presStyleCnt="0"/>
      <dgm:spPr/>
    </dgm:pt>
    <dgm:pt modelId="{B65E83E5-C0CA-A94B-B54D-A9C7464AF21E}" type="pres">
      <dgm:prSet presAssocID="{B836D070-0251-B34F-AC84-AB06566273EA}" presName="parentText" presStyleLbl="node1" presStyleIdx="2" presStyleCnt="3">
        <dgm:presLayoutVars>
          <dgm:chMax val="0"/>
          <dgm:bulletEnabled val="1"/>
        </dgm:presLayoutVars>
      </dgm:prSet>
      <dgm:spPr/>
      <dgm:t>
        <a:bodyPr/>
        <a:lstStyle/>
        <a:p>
          <a:endParaRPr lang="en-US"/>
        </a:p>
      </dgm:t>
    </dgm:pt>
  </dgm:ptLst>
  <dgm:cxnLst>
    <dgm:cxn modelId="{68D9F09A-182D-0241-A0CB-1252890E57D9}" type="presOf" srcId="{B836D070-0251-B34F-AC84-AB06566273EA}" destId="{B65E83E5-C0CA-A94B-B54D-A9C7464AF21E}" srcOrd="0" destOrd="0" presId="urn:microsoft.com/office/officeart/2005/8/layout/vList2"/>
    <dgm:cxn modelId="{A384FAAA-B54D-8341-A868-DA66AB22A8A4}" type="presOf" srcId="{63F248E7-38A3-224F-A4F3-AE55B097C879}" destId="{FF0C24AB-4797-5F4C-B34E-3FF98558FD55}" srcOrd="0" destOrd="0" presId="urn:microsoft.com/office/officeart/2005/8/layout/vList2"/>
    <dgm:cxn modelId="{3001C15F-9F45-CF49-9BE3-414EEF518B58}" srcId="{A8B2DE56-E158-8A4B-99C6-7C7FF05DFB55}" destId="{6D26E3B8-2472-2543-A1C5-A224C0A4AF1B}" srcOrd="1" destOrd="0" parTransId="{BD6B5B1C-437C-4445-A947-FE3AF13FADF3}" sibTransId="{4B13B619-FBC0-D64F-B5BC-2AF857120600}"/>
    <dgm:cxn modelId="{7CAD767C-FD26-D249-AEFB-14096EEF08D5}" type="presOf" srcId="{A8B2DE56-E158-8A4B-99C6-7C7FF05DFB55}" destId="{514B404A-71F5-8646-9057-29EE6A4460B4}" srcOrd="0" destOrd="0" presId="urn:microsoft.com/office/officeart/2005/8/layout/vList2"/>
    <dgm:cxn modelId="{3DF2400B-3472-D849-B4CC-7D7B8ED57377}" srcId="{63F248E7-38A3-224F-A4F3-AE55B097C879}" destId="{B836D070-0251-B34F-AC84-AB06566273EA}" srcOrd="2" destOrd="0" parTransId="{72E8DAF6-FF75-8641-8D2D-167BB5F71979}" sibTransId="{BE565BDC-3C56-C743-9CD9-3C2CF3646880}"/>
    <dgm:cxn modelId="{89A14288-FAE2-B942-BEBD-24E3C4DAA8E1}" type="presOf" srcId="{DF4BFC8F-0AC4-3645-BA66-3C4C28C12E92}" destId="{74C93090-5590-084D-A2AB-DAEF051BCBCD}" srcOrd="0" destOrd="0" presId="urn:microsoft.com/office/officeart/2005/8/layout/vList2"/>
    <dgm:cxn modelId="{4CD8DEF7-1A28-B346-A18C-5BF31062834F}" srcId="{63F248E7-38A3-224F-A4F3-AE55B097C879}" destId="{E7A40534-3225-D346-93F2-FF53386452EB}" srcOrd="1" destOrd="0" parTransId="{7F6F1515-7DB9-6F47-B462-F019D1A0B198}" sibTransId="{CA07F961-3EC7-924B-8DD6-6C0C325385B7}"/>
    <dgm:cxn modelId="{FA1412E2-96EB-E247-A614-20821E9E1AE7}" type="presOf" srcId="{6D26E3B8-2472-2543-A1C5-A224C0A4AF1B}" destId="{74C93090-5590-084D-A2AB-DAEF051BCBCD}" srcOrd="0" destOrd="1" presId="urn:microsoft.com/office/officeart/2005/8/layout/vList2"/>
    <dgm:cxn modelId="{9BDC13EA-6676-3545-AEA4-BD7127DECB8E}" type="presOf" srcId="{F4509CA9-19E8-F64F-8E5D-B29815E39207}" destId="{74C93090-5590-084D-A2AB-DAEF051BCBCD}" srcOrd="0" destOrd="2" presId="urn:microsoft.com/office/officeart/2005/8/layout/vList2"/>
    <dgm:cxn modelId="{C632C7E2-577A-E14F-BB9C-77EAC1DD614A}" type="presOf" srcId="{E7A40534-3225-D346-93F2-FF53386452EB}" destId="{B0BC29CD-AE8B-E844-A0F5-72CC0367FA5A}" srcOrd="0" destOrd="0" presId="urn:microsoft.com/office/officeart/2005/8/layout/vList2"/>
    <dgm:cxn modelId="{6CD74F0F-D712-A545-8A2D-BB4F16C81E95}" srcId="{63F248E7-38A3-224F-A4F3-AE55B097C879}" destId="{A8B2DE56-E158-8A4B-99C6-7C7FF05DFB55}" srcOrd="0" destOrd="0" parTransId="{1C4E7D2F-120A-9C42-8C03-8E1CF4E1D371}" sibTransId="{75E6ADF4-2DBA-574D-91C6-3DC2F6502AAB}"/>
    <dgm:cxn modelId="{653D4174-894A-3049-90F5-FC87D757A735}" srcId="{A8B2DE56-E158-8A4B-99C6-7C7FF05DFB55}" destId="{DF4BFC8F-0AC4-3645-BA66-3C4C28C12E92}" srcOrd="0" destOrd="0" parTransId="{CA9921EC-4CD8-0246-8015-BC5DA2B51794}" sibTransId="{DE3ACFA9-3F0E-454F-8717-2A67461649BE}"/>
    <dgm:cxn modelId="{DA3A93A5-6473-CC45-B1A7-DDE05632E43B}" srcId="{A8B2DE56-E158-8A4B-99C6-7C7FF05DFB55}" destId="{F4509CA9-19E8-F64F-8E5D-B29815E39207}" srcOrd="2" destOrd="0" parTransId="{D2EFCA56-05DD-7045-8B0F-54220903B8BA}" sibTransId="{47E41E3F-43D0-4B43-A674-539EA23174CF}"/>
    <dgm:cxn modelId="{C7987BBB-3DC0-D244-A1DD-B60831714F73}" type="presParOf" srcId="{FF0C24AB-4797-5F4C-B34E-3FF98558FD55}" destId="{514B404A-71F5-8646-9057-29EE6A4460B4}" srcOrd="0" destOrd="0" presId="urn:microsoft.com/office/officeart/2005/8/layout/vList2"/>
    <dgm:cxn modelId="{B91997AC-2F0D-5848-B404-7B89EDE9C005}" type="presParOf" srcId="{FF0C24AB-4797-5F4C-B34E-3FF98558FD55}" destId="{74C93090-5590-084D-A2AB-DAEF051BCBCD}" srcOrd="1" destOrd="0" presId="urn:microsoft.com/office/officeart/2005/8/layout/vList2"/>
    <dgm:cxn modelId="{F860EAD6-C970-0944-A4D9-94A9A89386C4}" type="presParOf" srcId="{FF0C24AB-4797-5F4C-B34E-3FF98558FD55}" destId="{B0BC29CD-AE8B-E844-A0F5-72CC0367FA5A}" srcOrd="2" destOrd="0" presId="urn:microsoft.com/office/officeart/2005/8/layout/vList2"/>
    <dgm:cxn modelId="{E2102BFC-9D7C-F64E-BBD3-1CECBC55D23B}" type="presParOf" srcId="{FF0C24AB-4797-5F4C-B34E-3FF98558FD55}" destId="{62A9B9AA-3EAC-CB42-A578-F81E5083D809}" srcOrd="3" destOrd="0" presId="urn:microsoft.com/office/officeart/2005/8/layout/vList2"/>
    <dgm:cxn modelId="{EAF4A70D-FE87-8445-9EEE-0BB3C2666998}" type="presParOf" srcId="{FF0C24AB-4797-5F4C-B34E-3FF98558FD55}" destId="{B65E83E5-C0CA-A94B-B54D-A9C7464AF21E}" srcOrd="4" destOrd="0" presId="urn:microsoft.com/office/officeart/2005/8/layout/vList2"/>
  </dgm:cxnLst>
  <dgm:bg/>
  <dgm:whole/>
  <dgm:extLst>
    <a:ext uri="http://schemas.microsoft.com/office/drawing/2008/diagram">
      <dsp:dataModelExt xmlns=""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978372B-9238-364C-81C3-3497B789A77C}" type="doc">
      <dgm:prSet loTypeId="urn:microsoft.com/office/officeart/2005/8/layout/hList6" loCatId="list" qsTypeId="urn:microsoft.com/office/officeart/2005/8/quickstyle/simple4" qsCatId="simple" csTypeId="urn:microsoft.com/office/officeart/2005/8/colors/colorful4" csCatId="colorful"/>
      <dgm:spPr/>
      <dgm:t>
        <a:bodyPr/>
        <a:lstStyle/>
        <a:p>
          <a:endParaRPr lang="en-US"/>
        </a:p>
      </dgm:t>
    </dgm:pt>
    <dgm:pt modelId="{A84DDF75-04FC-C749-87DB-D94F9CC939FC}">
      <dgm:prSet/>
      <dgm:spPr/>
      <dgm:t>
        <a:bodyPr/>
        <a:lstStyle/>
        <a:p>
          <a:pPr rtl="0"/>
          <a:r>
            <a:rPr lang="en-US" dirty="0" smtClean="0">
              <a:solidFill>
                <a:schemeClr val="accent2"/>
              </a:solidFill>
            </a:rPr>
            <a:t>Define the layout of the bits of an instruction, in terms of its constituent fields</a:t>
          </a:r>
          <a:endParaRPr lang="en-US" dirty="0">
            <a:solidFill>
              <a:schemeClr val="accent2"/>
            </a:solidFill>
          </a:endParaRPr>
        </a:p>
      </dgm:t>
    </dgm:pt>
    <dgm:pt modelId="{A2A25EBD-F6B1-DB40-835E-390C46DF6020}" type="parTrans" cxnId="{1CC99B2A-D711-4C42-901E-A6F1850441E0}">
      <dgm:prSet/>
      <dgm:spPr/>
      <dgm:t>
        <a:bodyPr/>
        <a:lstStyle/>
        <a:p>
          <a:endParaRPr lang="en-US"/>
        </a:p>
      </dgm:t>
    </dgm:pt>
    <dgm:pt modelId="{2BCE1379-D0CF-9D49-BBCB-2DD9B41358AF}" type="sibTrans" cxnId="{1CC99B2A-D711-4C42-901E-A6F1850441E0}">
      <dgm:prSet/>
      <dgm:spPr/>
      <dgm:t>
        <a:bodyPr/>
        <a:lstStyle/>
        <a:p>
          <a:endParaRPr lang="en-US"/>
        </a:p>
      </dgm:t>
    </dgm:pt>
    <dgm:pt modelId="{E52EECE0-E083-6E4D-88A7-8ED519498F8F}">
      <dgm:prSet/>
      <dgm:spPr/>
      <dgm:t>
        <a:bodyPr/>
        <a:lstStyle/>
        <a:p>
          <a:pPr rtl="0"/>
          <a:r>
            <a:rPr lang="en-US" dirty="0" smtClean="0">
              <a:solidFill>
                <a:schemeClr val="accent2"/>
              </a:solidFill>
            </a:rPr>
            <a:t>Must include an opcode and, implicitly or explicitly, indicate the addressing mode for each operand</a:t>
          </a:r>
          <a:endParaRPr lang="en-US" dirty="0">
            <a:solidFill>
              <a:schemeClr val="accent2"/>
            </a:solidFill>
          </a:endParaRPr>
        </a:p>
      </dgm:t>
    </dgm:pt>
    <dgm:pt modelId="{1E64E5D5-F98E-B040-980C-DC21ADEC3D4E}" type="parTrans" cxnId="{4A1396E4-C0A5-C344-A231-865DD8A2268E}">
      <dgm:prSet/>
      <dgm:spPr/>
      <dgm:t>
        <a:bodyPr/>
        <a:lstStyle/>
        <a:p>
          <a:endParaRPr lang="en-US"/>
        </a:p>
      </dgm:t>
    </dgm:pt>
    <dgm:pt modelId="{DE6DFE48-F63D-3F4F-A1AC-F5540F50A00B}" type="sibTrans" cxnId="{4A1396E4-C0A5-C344-A231-865DD8A2268E}">
      <dgm:prSet/>
      <dgm:spPr/>
      <dgm:t>
        <a:bodyPr/>
        <a:lstStyle/>
        <a:p>
          <a:endParaRPr lang="en-US"/>
        </a:p>
      </dgm:t>
    </dgm:pt>
    <dgm:pt modelId="{A61C6F7B-D81F-D246-8E70-7D0563A0E411}">
      <dgm:prSet/>
      <dgm:spPr/>
      <dgm:t>
        <a:bodyPr/>
        <a:lstStyle/>
        <a:p>
          <a:pPr rtl="0"/>
          <a:r>
            <a:rPr lang="en-US" dirty="0" smtClean="0">
              <a:solidFill>
                <a:schemeClr val="accent2"/>
              </a:solidFill>
            </a:rPr>
            <a:t>For most instruction sets more than one instruction format is used</a:t>
          </a:r>
          <a:endParaRPr lang="en-US" dirty="0">
            <a:solidFill>
              <a:schemeClr val="accent2"/>
            </a:solidFill>
          </a:endParaRPr>
        </a:p>
      </dgm:t>
    </dgm:pt>
    <dgm:pt modelId="{F15AE2EB-4028-A44F-AABC-E78CC77CC24C}" type="parTrans" cxnId="{7322B393-6AA8-9243-AE81-180FAB8B3074}">
      <dgm:prSet/>
      <dgm:spPr/>
      <dgm:t>
        <a:bodyPr/>
        <a:lstStyle/>
        <a:p>
          <a:endParaRPr lang="en-US"/>
        </a:p>
      </dgm:t>
    </dgm:pt>
    <dgm:pt modelId="{0BB87ACD-2A9D-AA41-9463-420EE7A7C066}" type="sibTrans" cxnId="{7322B393-6AA8-9243-AE81-180FAB8B3074}">
      <dgm:prSet/>
      <dgm:spPr/>
      <dgm:t>
        <a:bodyPr/>
        <a:lstStyle/>
        <a:p>
          <a:endParaRPr lang="en-US"/>
        </a:p>
      </dgm:t>
    </dgm:pt>
    <dgm:pt modelId="{4D1EA63D-B30E-3848-9AA2-AA5A58F507AD}" type="pres">
      <dgm:prSet presAssocID="{5978372B-9238-364C-81C3-3497B789A77C}" presName="Name0" presStyleCnt="0">
        <dgm:presLayoutVars>
          <dgm:dir/>
          <dgm:resizeHandles val="exact"/>
        </dgm:presLayoutVars>
      </dgm:prSet>
      <dgm:spPr/>
      <dgm:t>
        <a:bodyPr/>
        <a:lstStyle/>
        <a:p>
          <a:endParaRPr lang="en-US"/>
        </a:p>
      </dgm:t>
    </dgm:pt>
    <dgm:pt modelId="{E839FB02-6AB5-C645-8052-5011DD110ED1}" type="pres">
      <dgm:prSet presAssocID="{A84DDF75-04FC-C749-87DB-D94F9CC939FC}" presName="node" presStyleLbl="node1" presStyleIdx="0" presStyleCnt="3">
        <dgm:presLayoutVars>
          <dgm:bulletEnabled val="1"/>
        </dgm:presLayoutVars>
      </dgm:prSet>
      <dgm:spPr/>
      <dgm:t>
        <a:bodyPr/>
        <a:lstStyle/>
        <a:p>
          <a:endParaRPr lang="en-US"/>
        </a:p>
      </dgm:t>
    </dgm:pt>
    <dgm:pt modelId="{02CFCACE-554D-C74A-91CF-5CC2083A97F7}" type="pres">
      <dgm:prSet presAssocID="{2BCE1379-D0CF-9D49-BBCB-2DD9B41358AF}" presName="sibTrans" presStyleCnt="0"/>
      <dgm:spPr/>
      <dgm:t>
        <a:bodyPr/>
        <a:lstStyle/>
        <a:p>
          <a:endParaRPr lang="en-US"/>
        </a:p>
      </dgm:t>
    </dgm:pt>
    <dgm:pt modelId="{9C22D813-78A6-F44B-A184-BA63B43415D4}" type="pres">
      <dgm:prSet presAssocID="{E52EECE0-E083-6E4D-88A7-8ED519498F8F}" presName="node" presStyleLbl="node1" presStyleIdx="1" presStyleCnt="3">
        <dgm:presLayoutVars>
          <dgm:bulletEnabled val="1"/>
        </dgm:presLayoutVars>
      </dgm:prSet>
      <dgm:spPr/>
      <dgm:t>
        <a:bodyPr/>
        <a:lstStyle/>
        <a:p>
          <a:endParaRPr lang="en-US"/>
        </a:p>
      </dgm:t>
    </dgm:pt>
    <dgm:pt modelId="{479C62A6-4DE6-2340-8AAB-AEF4A604ABB8}" type="pres">
      <dgm:prSet presAssocID="{DE6DFE48-F63D-3F4F-A1AC-F5540F50A00B}" presName="sibTrans" presStyleCnt="0"/>
      <dgm:spPr/>
      <dgm:t>
        <a:bodyPr/>
        <a:lstStyle/>
        <a:p>
          <a:endParaRPr lang="en-US"/>
        </a:p>
      </dgm:t>
    </dgm:pt>
    <dgm:pt modelId="{11DA530E-381C-884C-92DD-C175D8033C96}" type="pres">
      <dgm:prSet presAssocID="{A61C6F7B-D81F-D246-8E70-7D0563A0E411}" presName="node" presStyleLbl="node1" presStyleIdx="2" presStyleCnt="3">
        <dgm:presLayoutVars>
          <dgm:bulletEnabled val="1"/>
        </dgm:presLayoutVars>
      </dgm:prSet>
      <dgm:spPr/>
      <dgm:t>
        <a:bodyPr/>
        <a:lstStyle/>
        <a:p>
          <a:endParaRPr lang="en-US"/>
        </a:p>
      </dgm:t>
    </dgm:pt>
  </dgm:ptLst>
  <dgm:cxnLst>
    <dgm:cxn modelId="{7322B393-6AA8-9243-AE81-180FAB8B3074}" srcId="{5978372B-9238-364C-81C3-3497B789A77C}" destId="{A61C6F7B-D81F-D246-8E70-7D0563A0E411}" srcOrd="2" destOrd="0" parTransId="{F15AE2EB-4028-A44F-AABC-E78CC77CC24C}" sibTransId="{0BB87ACD-2A9D-AA41-9463-420EE7A7C066}"/>
    <dgm:cxn modelId="{3487D38A-4453-9244-9625-117A5AD13F19}" type="presOf" srcId="{5978372B-9238-364C-81C3-3497B789A77C}" destId="{4D1EA63D-B30E-3848-9AA2-AA5A58F507AD}" srcOrd="0" destOrd="0" presId="urn:microsoft.com/office/officeart/2005/8/layout/hList6"/>
    <dgm:cxn modelId="{6FF957D8-C305-4B4E-8994-7453F5EEBE2D}" type="presOf" srcId="{A61C6F7B-D81F-D246-8E70-7D0563A0E411}" destId="{11DA530E-381C-884C-92DD-C175D8033C96}" srcOrd="0" destOrd="0" presId="urn:microsoft.com/office/officeart/2005/8/layout/hList6"/>
    <dgm:cxn modelId="{1CC99B2A-D711-4C42-901E-A6F1850441E0}" srcId="{5978372B-9238-364C-81C3-3497B789A77C}" destId="{A84DDF75-04FC-C749-87DB-D94F9CC939FC}" srcOrd="0" destOrd="0" parTransId="{A2A25EBD-F6B1-DB40-835E-390C46DF6020}" sibTransId="{2BCE1379-D0CF-9D49-BBCB-2DD9B41358AF}"/>
    <dgm:cxn modelId="{AB1AE5FA-9F41-5C4B-9F00-F11A469F950F}" type="presOf" srcId="{A84DDF75-04FC-C749-87DB-D94F9CC939FC}" destId="{E839FB02-6AB5-C645-8052-5011DD110ED1}" srcOrd="0" destOrd="0" presId="urn:microsoft.com/office/officeart/2005/8/layout/hList6"/>
    <dgm:cxn modelId="{4A1396E4-C0A5-C344-A231-865DD8A2268E}" srcId="{5978372B-9238-364C-81C3-3497B789A77C}" destId="{E52EECE0-E083-6E4D-88A7-8ED519498F8F}" srcOrd="1" destOrd="0" parTransId="{1E64E5D5-F98E-B040-980C-DC21ADEC3D4E}" sibTransId="{DE6DFE48-F63D-3F4F-A1AC-F5540F50A00B}"/>
    <dgm:cxn modelId="{A7A330B4-3D0E-664B-B1A1-084CA6DCA15E}" type="presOf" srcId="{E52EECE0-E083-6E4D-88A7-8ED519498F8F}" destId="{9C22D813-78A6-F44B-A184-BA63B43415D4}" srcOrd="0" destOrd="0" presId="urn:microsoft.com/office/officeart/2005/8/layout/hList6"/>
    <dgm:cxn modelId="{7E7F9B36-5C61-CB4C-A077-2A93964CE9CB}" type="presParOf" srcId="{4D1EA63D-B30E-3848-9AA2-AA5A58F507AD}" destId="{E839FB02-6AB5-C645-8052-5011DD110ED1}" srcOrd="0" destOrd="0" presId="urn:microsoft.com/office/officeart/2005/8/layout/hList6"/>
    <dgm:cxn modelId="{E038BDF2-6E4D-6941-8F58-802212B60D2C}" type="presParOf" srcId="{4D1EA63D-B30E-3848-9AA2-AA5A58F507AD}" destId="{02CFCACE-554D-C74A-91CF-5CC2083A97F7}" srcOrd="1" destOrd="0" presId="urn:microsoft.com/office/officeart/2005/8/layout/hList6"/>
    <dgm:cxn modelId="{BD562AEA-96CD-7543-84B2-DC5858ABC0D8}" type="presParOf" srcId="{4D1EA63D-B30E-3848-9AA2-AA5A58F507AD}" destId="{9C22D813-78A6-F44B-A184-BA63B43415D4}" srcOrd="2" destOrd="0" presId="urn:microsoft.com/office/officeart/2005/8/layout/hList6"/>
    <dgm:cxn modelId="{11A381D9-0323-DD40-88FD-9F4AE4282261}" type="presParOf" srcId="{4D1EA63D-B30E-3848-9AA2-AA5A58F507AD}" destId="{479C62A6-4DE6-2340-8AAB-AEF4A604ABB8}" srcOrd="3" destOrd="0" presId="urn:microsoft.com/office/officeart/2005/8/layout/hList6"/>
    <dgm:cxn modelId="{773838D9-EEC3-BD43-A837-7F6EE739BCC6}" type="presParOf" srcId="{4D1EA63D-B30E-3848-9AA2-AA5A58F507AD}" destId="{11DA530E-381C-884C-92DD-C175D8033C96}" srcOrd="4" destOrd="0" presId="urn:microsoft.com/office/officeart/2005/8/layout/hList6"/>
  </dgm:cxnLst>
  <dgm:bg/>
  <dgm:whole/>
  <dgm:extLst>
    <a:ext uri="http://schemas.microsoft.com/office/drawing/2008/diagram">
      <dsp:dataModelExt xmlns=""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5D17FB3-E440-6A4F-B7D3-293DE85510F6}" type="doc">
      <dgm:prSet loTypeId="urn:microsoft.com/office/officeart/2005/8/layout/default#2" loCatId="" qsTypeId="urn:microsoft.com/office/officeart/2005/8/quickstyle/simple4" qsCatId="simple" csTypeId="urn:microsoft.com/office/officeart/2005/8/colors/colorful4" csCatId="colorful"/>
      <dgm:spPr/>
      <dgm:t>
        <a:bodyPr/>
        <a:lstStyle/>
        <a:p>
          <a:endParaRPr lang="en-US"/>
        </a:p>
      </dgm:t>
    </dgm:pt>
    <dgm:pt modelId="{9AEE2E66-27AF-D94B-8E74-F7EC8B7B4107}">
      <dgm:prSet/>
      <dgm:spPr/>
      <dgm:t>
        <a:bodyPr/>
        <a:lstStyle/>
        <a:p>
          <a:pPr rtl="0"/>
          <a:r>
            <a:rPr lang="en-US" dirty="0" smtClean="0">
              <a:solidFill>
                <a:schemeClr val="accent2"/>
              </a:solidFill>
            </a:rPr>
            <a:t>Number of addressing modes	</a:t>
          </a:r>
          <a:endParaRPr lang="en-US" dirty="0">
            <a:solidFill>
              <a:schemeClr val="accent2"/>
            </a:solidFill>
          </a:endParaRPr>
        </a:p>
      </dgm:t>
    </dgm:pt>
    <dgm:pt modelId="{8AB2495B-FDED-A542-8D70-3786670ABA01}" type="parTrans" cxnId="{739F25D3-223E-5445-85A9-60FC4C82EB58}">
      <dgm:prSet/>
      <dgm:spPr/>
      <dgm:t>
        <a:bodyPr/>
        <a:lstStyle/>
        <a:p>
          <a:endParaRPr lang="en-US"/>
        </a:p>
      </dgm:t>
    </dgm:pt>
    <dgm:pt modelId="{ABB20859-8428-F14E-B216-7154F1AE07D4}" type="sibTrans" cxnId="{739F25D3-223E-5445-85A9-60FC4C82EB58}">
      <dgm:prSet/>
      <dgm:spPr/>
      <dgm:t>
        <a:bodyPr/>
        <a:lstStyle/>
        <a:p>
          <a:endParaRPr lang="en-US"/>
        </a:p>
      </dgm:t>
    </dgm:pt>
    <dgm:pt modelId="{B297A6D1-6B6F-FB43-9466-D800DE79CC4D}">
      <dgm:prSet/>
      <dgm:spPr/>
      <dgm:t>
        <a:bodyPr/>
        <a:lstStyle/>
        <a:p>
          <a:pPr rtl="0"/>
          <a:r>
            <a:rPr lang="en-US" dirty="0" smtClean="0">
              <a:solidFill>
                <a:schemeClr val="accent2"/>
              </a:solidFill>
            </a:rPr>
            <a:t>Number of operands</a:t>
          </a:r>
          <a:endParaRPr lang="en-US" dirty="0">
            <a:solidFill>
              <a:schemeClr val="accent2"/>
            </a:solidFill>
          </a:endParaRPr>
        </a:p>
      </dgm:t>
    </dgm:pt>
    <dgm:pt modelId="{92415BC5-8E50-4343-9DC9-9F973C7DCC25}" type="parTrans" cxnId="{CD218FB7-8135-684C-BF8A-4273A7C96E45}">
      <dgm:prSet/>
      <dgm:spPr/>
      <dgm:t>
        <a:bodyPr/>
        <a:lstStyle/>
        <a:p>
          <a:endParaRPr lang="en-US"/>
        </a:p>
      </dgm:t>
    </dgm:pt>
    <dgm:pt modelId="{CDAB6B77-D360-BC4F-804B-B717691E54CB}" type="sibTrans" cxnId="{CD218FB7-8135-684C-BF8A-4273A7C96E45}">
      <dgm:prSet/>
      <dgm:spPr/>
      <dgm:t>
        <a:bodyPr/>
        <a:lstStyle/>
        <a:p>
          <a:endParaRPr lang="en-US"/>
        </a:p>
      </dgm:t>
    </dgm:pt>
    <dgm:pt modelId="{F50C517B-16D1-B849-8EF0-8C98FA877BEA}">
      <dgm:prSet/>
      <dgm:spPr/>
      <dgm:t>
        <a:bodyPr/>
        <a:lstStyle/>
        <a:p>
          <a:pPr rtl="0"/>
          <a:r>
            <a:rPr lang="en-US" dirty="0" smtClean="0">
              <a:solidFill>
                <a:schemeClr val="accent2"/>
              </a:solidFill>
            </a:rPr>
            <a:t>Register versus memory</a:t>
          </a:r>
          <a:endParaRPr lang="en-US" dirty="0">
            <a:solidFill>
              <a:schemeClr val="accent2"/>
            </a:solidFill>
          </a:endParaRPr>
        </a:p>
      </dgm:t>
    </dgm:pt>
    <dgm:pt modelId="{07B03D8D-888B-D34C-BB8D-283A164FD355}" type="parTrans" cxnId="{6E9F6A7E-4D7D-5141-94F8-0EC2FFEBC30F}">
      <dgm:prSet/>
      <dgm:spPr/>
      <dgm:t>
        <a:bodyPr/>
        <a:lstStyle/>
        <a:p>
          <a:endParaRPr lang="en-US"/>
        </a:p>
      </dgm:t>
    </dgm:pt>
    <dgm:pt modelId="{4586DD4F-8D61-9F43-9475-92257A1A256A}" type="sibTrans" cxnId="{6E9F6A7E-4D7D-5141-94F8-0EC2FFEBC30F}">
      <dgm:prSet/>
      <dgm:spPr/>
      <dgm:t>
        <a:bodyPr/>
        <a:lstStyle/>
        <a:p>
          <a:endParaRPr lang="en-US"/>
        </a:p>
      </dgm:t>
    </dgm:pt>
    <dgm:pt modelId="{E8124A79-2EB2-8346-8789-DF8D254E1437}">
      <dgm:prSet/>
      <dgm:spPr/>
      <dgm:t>
        <a:bodyPr/>
        <a:lstStyle/>
        <a:p>
          <a:pPr rtl="0"/>
          <a:r>
            <a:rPr lang="en-US" dirty="0" smtClean="0">
              <a:solidFill>
                <a:schemeClr val="accent2"/>
              </a:solidFill>
            </a:rPr>
            <a:t>Number of register sets</a:t>
          </a:r>
          <a:endParaRPr lang="en-US" dirty="0">
            <a:solidFill>
              <a:schemeClr val="accent2"/>
            </a:solidFill>
          </a:endParaRPr>
        </a:p>
      </dgm:t>
    </dgm:pt>
    <dgm:pt modelId="{94387FF2-DB90-2847-8C78-4FB43C18C44C}" type="parTrans" cxnId="{1A30B05A-B014-4F43-889E-ADA64EF2C06D}">
      <dgm:prSet/>
      <dgm:spPr/>
      <dgm:t>
        <a:bodyPr/>
        <a:lstStyle/>
        <a:p>
          <a:endParaRPr lang="en-US"/>
        </a:p>
      </dgm:t>
    </dgm:pt>
    <dgm:pt modelId="{9FE48CF8-4E9B-D84B-B124-EF4F004DFAAF}" type="sibTrans" cxnId="{1A30B05A-B014-4F43-889E-ADA64EF2C06D}">
      <dgm:prSet/>
      <dgm:spPr/>
      <dgm:t>
        <a:bodyPr/>
        <a:lstStyle/>
        <a:p>
          <a:endParaRPr lang="en-US"/>
        </a:p>
      </dgm:t>
    </dgm:pt>
    <dgm:pt modelId="{98FFAAB8-4D35-0D40-9511-077DABD5C852}">
      <dgm:prSet/>
      <dgm:spPr/>
      <dgm:t>
        <a:bodyPr/>
        <a:lstStyle/>
        <a:p>
          <a:pPr rtl="0"/>
          <a:r>
            <a:rPr lang="en-US" dirty="0" smtClean="0">
              <a:solidFill>
                <a:schemeClr val="accent2"/>
              </a:solidFill>
            </a:rPr>
            <a:t>Address range</a:t>
          </a:r>
          <a:endParaRPr lang="en-US" dirty="0">
            <a:solidFill>
              <a:schemeClr val="accent2"/>
            </a:solidFill>
          </a:endParaRPr>
        </a:p>
      </dgm:t>
    </dgm:pt>
    <dgm:pt modelId="{100A0CDE-A711-314D-B275-1C97838FF1E4}" type="parTrans" cxnId="{ECDDB5C4-8450-9A49-BB13-E47F98B26223}">
      <dgm:prSet/>
      <dgm:spPr/>
      <dgm:t>
        <a:bodyPr/>
        <a:lstStyle/>
        <a:p>
          <a:endParaRPr lang="en-US"/>
        </a:p>
      </dgm:t>
    </dgm:pt>
    <dgm:pt modelId="{4D5871A4-6BEE-2348-8A4E-DCAD835EBD7E}" type="sibTrans" cxnId="{ECDDB5C4-8450-9A49-BB13-E47F98B26223}">
      <dgm:prSet/>
      <dgm:spPr/>
      <dgm:t>
        <a:bodyPr/>
        <a:lstStyle/>
        <a:p>
          <a:endParaRPr lang="en-US"/>
        </a:p>
      </dgm:t>
    </dgm:pt>
    <dgm:pt modelId="{86BF62D0-CCA8-2B4A-A711-8DFB4CCE5363}">
      <dgm:prSet/>
      <dgm:spPr/>
      <dgm:t>
        <a:bodyPr/>
        <a:lstStyle/>
        <a:p>
          <a:pPr rtl="0"/>
          <a:r>
            <a:rPr lang="en-US" dirty="0" smtClean="0">
              <a:solidFill>
                <a:schemeClr val="accent2"/>
              </a:solidFill>
            </a:rPr>
            <a:t>Address granularity</a:t>
          </a:r>
          <a:endParaRPr lang="en-US" dirty="0">
            <a:solidFill>
              <a:schemeClr val="accent2"/>
            </a:solidFill>
          </a:endParaRPr>
        </a:p>
      </dgm:t>
    </dgm:pt>
    <dgm:pt modelId="{B4377790-0992-4B4D-8B4B-58342305303F}" type="parTrans" cxnId="{ACB0D45A-FBFD-2A47-BB69-960B1D9DAD8C}">
      <dgm:prSet/>
      <dgm:spPr/>
      <dgm:t>
        <a:bodyPr/>
        <a:lstStyle/>
        <a:p>
          <a:endParaRPr lang="en-US"/>
        </a:p>
      </dgm:t>
    </dgm:pt>
    <dgm:pt modelId="{7A84B130-D757-9C4E-AF3E-D970F8D8910D}" type="sibTrans" cxnId="{ACB0D45A-FBFD-2A47-BB69-960B1D9DAD8C}">
      <dgm:prSet/>
      <dgm:spPr/>
      <dgm:t>
        <a:bodyPr/>
        <a:lstStyle/>
        <a:p>
          <a:endParaRPr lang="en-US"/>
        </a:p>
      </dgm:t>
    </dgm:pt>
    <dgm:pt modelId="{76757134-4DD3-DD42-980C-793F2415FCA7}" type="pres">
      <dgm:prSet presAssocID="{F5D17FB3-E440-6A4F-B7D3-293DE85510F6}" presName="diagram" presStyleCnt="0">
        <dgm:presLayoutVars>
          <dgm:dir/>
          <dgm:resizeHandles val="exact"/>
        </dgm:presLayoutVars>
      </dgm:prSet>
      <dgm:spPr/>
      <dgm:t>
        <a:bodyPr/>
        <a:lstStyle/>
        <a:p>
          <a:endParaRPr lang="en-US"/>
        </a:p>
      </dgm:t>
    </dgm:pt>
    <dgm:pt modelId="{C35741C0-AF00-CA44-9BD7-897AD833618C}" type="pres">
      <dgm:prSet presAssocID="{9AEE2E66-27AF-D94B-8E74-F7EC8B7B4107}" presName="node" presStyleLbl="node1" presStyleIdx="0" presStyleCnt="6">
        <dgm:presLayoutVars>
          <dgm:bulletEnabled val="1"/>
        </dgm:presLayoutVars>
      </dgm:prSet>
      <dgm:spPr/>
      <dgm:t>
        <a:bodyPr/>
        <a:lstStyle/>
        <a:p>
          <a:endParaRPr lang="en-US"/>
        </a:p>
      </dgm:t>
    </dgm:pt>
    <dgm:pt modelId="{6A10D592-1828-B54B-8EC0-C92E61B4C478}" type="pres">
      <dgm:prSet presAssocID="{ABB20859-8428-F14E-B216-7154F1AE07D4}" presName="sibTrans" presStyleCnt="0"/>
      <dgm:spPr/>
    </dgm:pt>
    <dgm:pt modelId="{72BB6A60-8F22-2D4E-BC0F-3DC0A691A29B}" type="pres">
      <dgm:prSet presAssocID="{B297A6D1-6B6F-FB43-9466-D800DE79CC4D}" presName="node" presStyleLbl="node1" presStyleIdx="1" presStyleCnt="6">
        <dgm:presLayoutVars>
          <dgm:bulletEnabled val="1"/>
        </dgm:presLayoutVars>
      </dgm:prSet>
      <dgm:spPr/>
      <dgm:t>
        <a:bodyPr/>
        <a:lstStyle/>
        <a:p>
          <a:endParaRPr lang="en-US"/>
        </a:p>
      </dgm:t>
    </dgm:pt>
    <dgm:pt modelId="{0D0F39F2-3712-B149-92BA-64A063C01F53}" type="pres">
      <dgm:prSet presAssocID="{CDAB6B77-D360-BC4F-804B-B717691E54CB}" presName="sibTrans" presStyleCnt="0"/>
      <dgm:spPr/>
    </dgm:pt>
    <dgm:pt modelId="{352CB0F1-5B6C-6945-ABF3-ED695AFC0D9A}" type="pres">
      <dgm:prSet presAssocID="{F50C517B-16D1-B849-8EF0-8C98FA877BEA}" presName="node" presStyleLbl="node1" presStyleIdx="2" presStyleCnt="6">
        <dgm:presLayoutVars>
          <dgm:bulletEnabled val="1"/>
        </dgm:presLayoutVars>
      </dgm:prSet>
      <dgm:spPr/>
      <dgm:t>
        <a:bodyPr/>
        <a:lstStyle/>
        <a:p>
          <a:endParaRPr lang="en-US"/>
        </a:p>
      </dgm:t>
    </dgm:pt>
    <dgm:pt modelId="{9DC73B5F-9AD7-DB4C-926D-095824A3E567}" type="pres">
      <dgm:prSet presAssocID="{4586DD4F-8D61-9F43-9475-92257A1A256A}" presName="sibTrans" presStyleCnt="0"/>
      <dgm:spPr/>
    </dgm:pt>
    <dgm:pt modelId="{9B9E5E99-5AE5-724E-A77F-FCC711EA4601}" type="pres">
      <dgm:prSet presAssocID="{E8124A79-2EB2-8346-8789-DF8D254E1437}" presName="node" presStyleLbl="node1" presStyleIdx="3" presStyleCnt="6">
        <dgm:presLayoutVars>
          <dgm:bulletEnabled val="1"/>
        </dgm:presLayoutVars>
      </dgm:prSet>
      <dgm:spPr/>
      <dgm:t>
        <a:bodyPr/>
        <a:lstStyle/>
        <a:p>
          <a:endParaRPr lang="en-US"/>
        </a:p>
      </dgm:t>
    </dgm:pt>
    <dgm:pt modelId="{55F43FCC-DCC4-744D-A032-3564F25AC41D}" type="pres">
      <dgm:prSet presAssocID="{9FE48CF8-4E9B-D84B-B124-EF4F004DFAAF}" presName="sibTrans" presStyleCnt="0"/>
      <dgm:spPr/>
    </dgm:pt>
    <dgm:pt modelId="{07111F0A-146D-B74B-93B1-03C3088F22D2}" type="pres">
      <dgm:prSet presAssocID="{98FFAAB8-4D35-0D40-9511-077DABD5C852}" presName="node" presStyleLbl="node1" presStyleIdx="4" presStyleCnt="6">
        <dgm:presLayoutVars>
          <dgm:bulletEnabled val="1"/>
        </dgm:presLayoutVars>
      </dgm:prSet>
      <dgm:spPr/>
      <dgm:t>
        <a:bodyPr/>
        <a:lstStyle/>
        <a:p>
          <a:endParaRPr lang="en-US"/>
        </a:p>
      </dgm:t>
    </dgm:pt>
    <dgm:pt modelId="{E1804273-11B9-3C4E-847F-9C3BCD1AC050}" type="pres">
      <dgm:prSet presAssocID="{4D5871A4-6BEE-2348-8A4E-DCAD835EBD7E}" presName="sibTrans" presStyleCnt="0"/>
      <dgm:spPr/>
    </dgm:pt>
    <dgm:pt modelId="{2C13FBC5-B362-E34C-81FE-4DAA45A75724}" type="pres">
      <dgm:prSet presAssocID="{86BF62D0-CCA8-2B4A-A711-8DFB4CCE5363}" presName="node" presStyleLbl="node1" presStyleIdx="5" presStyleCnt="6">
        <dgm:presLayoutVars>
          <dgm:bulletEnabled val="1"/>
        </dgm:presLayoutVars>
      </dgm:prSet>
      <dgm:spPr/>
      <dgm:t>
        <a:bodyPr/>
        <a:lstStyle/>
        <a:p>
          <a:endParaRPr lang="en-US"/>
        </a:p>
      </dgm:t>
    </dgm:pt>
  </dgm:ptLst>
  <dgm:cxnLst>
    <dgm:cxn modelId="{95D16435-CFF6-A340-B7E0-6E166A9B2CE8}" type="presOf" srcId="{E8124A79-2EB2-8346-8789-DF8D254E1437}" destId="{9B9E5E99-5AE5-724E-A77F-FCC711EA4601}" srcOrd="0" destOrd="0" presId="urn:microsoft.com/office/officeart/2005/8/layout/default#2"/>
    <dgm:cxn modelId="{CD218FB7-8135-684C-BF8A-4273A7C96E45}" srcId="{F5D17FB3-E440-6A4F-B7D3-293DE85510F6}" destId="{B297A6D1-6B6F-FB43-9466-D800DE79CC4D}" srcOrd="1" destOrd="0" parTransId="{92415BC5-8E50-4343-9DC9-9F973C7DCC25}" sibTransId="{CDAB6B77-D360-BC4F-804B-B717691E54CB}"/>
    <dgm:cxn modelId="{1A30B05A-B014-4F43-889E-ADA64EF2C06D}" srcId="{F5D17FB3-E440-6A4F-B7D3-293DE85510F6}" destId="{E8124A79-2EB2-8346-8789-DF8D254E1437}" srcOrd="3" destOrd="0" parTransId="{94387FF2-DB90-2847-8C78-4FB43C18C44C}" sibTransId="{9FE48CF8-4E9B-D84B-B124-EF4F004DFAAF}"/>
    <dgm:cxn modelId="{739F25D3-223E-5445-85A9-60FC4C82EB58}" srcId="{F5D17FB3-E440-6A4F-B7D3-293DE85510F6}" destId="{9AEE2E66-27AF-D94B-8E74-F7EC8B7B4107}" srcOrd="0" destOrd="0" parTransId="{8AB2495B-FDED-A542-8D70-3786670ABA01}" sibTransId="{ABB20859-8428-F14E-B216-7154F1AE07D4}"/>
    <dgm:cxn modelId="{6F973F10-FDCB-3043-8FA0-CA1B3F75EC4C}" type="presOf" srcId="{98FFAAB8-4D35-0D40-9511-077DABD5C852}" destId="{07111F0A-146D-B74B-93B1-03C3088F22D2}" srcOrd="0" destOrd="0" presId="urn:microsoft.com/office/officeart/2005/8/layout/default#2"/>
    <dgm:cxn modelId="{ACB0D45A-FBFD-2A47-BB69-960B1D9DAD8C}" srcId="{F5D17FB3-E440-6A4F-B7D3-293DE85510F6}" destId="{86BF62D0-CCA8-2B4A-A711-8DFB4CCE5363}" srcOrd="5" destOrd="0" parTransId="{B4377790-0992-4B4D-8B4B-58342305303F}" sibTransId="{7A84B130-D757-9C4E-AF3E-D970F8D8910D}"/>
    <dgm:cxn modelId="{CE1CB6FB-1029-1C44-8B80-BEF4E1D74A26}" type="presOf" srcId="{F5D17FB3-E440-6A4F-B7D3-293DE85510F6}" destId="{76757134-4DD3-DD42-980C-793F2415FCA7}" srcOrd="0" destOrd="0" presId="urn:microsoft.com/office/officeart/2005/8/layout/default#2"/>
    <dgm:cxn modelId="{598E6AB1-129F-E34D-B3AD-AD31EC31775C}" type="presOf" srcId="{B297A6D1-6B6F-FB43-9466-D800DE79CC4D}" destId="{72BB6A60-8F22-2D4E-BC0F-3DC0A691A29B}" srcOrd="0" destOrd="0" presId="urn:microsoft.com/office/officeart/2005/8/layout/default#2"/>
    <dgm:cxn modelId="{6E9F6A7E-4D7D-5141-94F8-0EC2FFEBC30F}" srcId="{F5D17FB3-E440-6A4F-B7D3-293DE85510F6}" destId="{F50C517B-16D1-B849-8EF0-8C98FA877BEA}" srcOrd="2" destOrd="0" parTransId="{07B03D8D-888B-D34C-BB8D-283A164FD355}" sibTransId="{4586DD4F-8D61-9F43-9475-92257A1A256A}"/>
    <dgm:cxn modelId="{ECDDB5C4-8450-9A49-BB13-E47F98B26223}" srcId="{F5D17FB3-E440-6A4F-B7D3-293DE85510F6}" destId="{98FFAAB8-4D35-0D40-9511-077DABD5C852}" srcOrd="4" destOrd="0" parTransId="{100A0CDE-A711-314D-B275-1C97838FF1E4}" sibTransId="{4D5871A4-6BEE-2348-8A4E-DCAD835EBD7E}"/>
    <dgm:cxn modelId="{BFCFBFAE-C4E7-F14B-9086-841E6FF1B2DE}" type="presOf" srcId="{F50C517B-16D1-B849-8EF0-8C98FA877BEA}" destId="{352CB0F1-5B6C-6945-ABF3-ED695AFC0D9A}" srcOrd="0" destOrd="0" presId="urn:microsoft.com/office/officeart/2005/8/layout/default#2"/>
    <dgm:cxn modelId="{F83B4C3E-B224-E84C-8336-0334A67B4454}" type="presOf" srcId="{86BF62D0-CCA8-2B4A-A711-8DFB4CCE5363}" destId="{2C13FBC5-B362-E34C-81FE-4DAA45A75724}" srcOrd="0" destOrd="0" presId="urn:microsoft.com/office/officeart/2005/8/layout/default#2"/>
    <dgm:cxn modelId="{48731B42-14E9-C245-B8AD-2EB34CEFDE91}" type="presOf" srcId="{9AEE2E66-27AF-D94B-8E74-F7EC8B7B4107}" destId="{C35741C0-AF00-CA44-9BD7-897AD833618C}" srcOrd="0" destOrd="0" presId="urn:microsoft.com/office/officeart/2005/8/layout/default#2"/>
    <dgm:cxn modelId="{FA57E072-0BA8-1B40-9A0E-8185B04B0684}" type="presParOf" srcId="{76757134-4DD3-DD42-980C-793F2415FCA7}" destId="{C35741C0-AF00-CA44-9BD7-897AD833618C}" srcOrd="0" destOrd="0" presId="urn:microsoft.com/office/officeart/2005/8/layout/default#2"/>
    <dgm:cxn modelId="{89F33706-E8F9-AC49-A54C-227998F0AC5A}" type="presParOf" srcId="{76757134-4DD3-DD42-980C-793F2415FCA7}" destId="{6A10D592-1828-B54B-8EC0-C92E61B4C478}" srcOrd="1" destOrd="0" presId="urn:microsoft.com/office/officeart/2005/8/layout/default#2"/>
    <dgm:cxn modelId="{B03EC9B0-5E33-3945-87B8-0056B8157ED8}" type="presParOf" srcId="{76757134-4DD3-DD42-980C-793F2415FCA7}" destId="{72BB6A60-8F22-2D4E-BC0F-3DC0A691A29B}" srcOrd="2" destOrd="0" presId="urn:microsoft.com/office/officeart/2005/8/layout/default#2"/>
    <dgm:cxn modelId="{732091F9-351C-C84D-B492-30FC6AF7D26F}" type="presParOf" srcId="{76757134-4DD3-DD42-980C-793F2415FCA7}" destId="{0D0F39F2-3712-B149-92BA-64A063C01F53}" srcOrd="3" destOrd="0" presId="urn:microsoft.com/office/officeart/2005/8/layout/default#2"/>
    <dgm:cxn modelId="{C60D1BC4-9DDC-2943-BB12-B3424E65CB76}" type="presParOf" srcId="{76757134-4DD3-DD42-980C-793F2415FCA7}" destId="{352CB0F1-5B6C-6945-ABF3-ED695AFC0D9A}" srcOrd="4" destOrd="0" presId="urn:microsoft.com/office/officeart/2005/8/layout/default#2"/>
    <dgm:cxn modelId="{EDE21C9C-09A6-EA4B-8FAE-7BC199CDCBF9}" type="presParOf" srcId="{76757134-4DD3-DD42-980C-793F2415FCA7}" destId="{9DC73B5F-9AD7-DB4C-926D-095824A3E567}" srcOrd="5" destOrd="0" presId="urn:microsoft.com/office/officeart/2005/8/layout/default#2"/>
    <dgm:cxn modelId="{6A9FAA32-2A6C-7D47-B0C8-911DE8B82DB3}" type="presParOf" srcId="{76757134-4DD3-DD42-980C-793F2415FCA7}" destId="{9B9E5E99-5AE5-724E-A77F-FCC711EA4601}" srcOrd="6" destOrd="0" presId="urn:microsoft.com/office/officeart/2005/8/layout/default#2"/>
    <dgm:cxn modelId="{00106AF4-834A-A045-A012-AC3533D1E3E5}" type="presParOf" srcId="{76757134-4DD3-DD42-980C-793F2415FCA7}" destId="{55F43FCC-DCC4-744D-A032-3564F25AC41D}" srcOrd="7" destOrd="0" presId="urn:microsoft.com/office/officeart/2005/8/layout/default#2"/>
    <dgm:cxn modelId="{497A1725-C285-6C40-80C5-A6F0F9A51A62}" type="presParOf" srcId="{76757134-4DD3-DD42-980C-793F2415FCA7}" destId="{07111F0A-146D-B74B-93B1-03C3088F22D2}" srcOrd="8" destOrd="0" presId="urn:microsoft.com/office/officeart/2005/8/layout/default#2"/>
    <dgm:cxn modelId="{CD14BDD2-5FCF-1E4A-B94A-99215A7A7952}" type="presParOf" srcId="{76757134-4DD3-DD42-980C-793F2415FCA7}" destId="{E1804273-11B9-3C4E-847F-9C3BCD1AC050}" srcOrd="9" destOrd="0" presId="urn:microsoft.com/office/officeart/2005/8/layout/default#2"/>
    <dgm:cxn modelId="{73A742AC-FC5D-4741-977E-A10DDA75E707}" type="presParOf" srcId="{76757134-4DD3-DD42-980C-793F2415FCA7}" destId="{2C13FBC5-B362-E34C-81FE-4DAA45A75724}" srcOrd="10" destOrd="0" presId="urn:microsoft.com/office/officeart/2005/8/layout/default#2"/>
  </dgm:cxnLst>
  <dgm:bg/>
  <dgm:whole/>
  <dgm:extLst>
    <a:ext uri="http://schemas.microsoft.com/office/drawing/2008/diagram">
      <dsp:dataModelExt xmlns=""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3FD2E1-6A44-304A-8ABE-D29421750942}">
      <dsp:nvSpPr>
        <dsp:cNvPr id="0" name=""/>
        <dsp:cNvSpPr/>
      </dsp:nvSpPr>
      <dsp:spPr>
        <a:xfrm>
          <a:off x="-6102426" y="-934316"/>
          <a:ext cx="7269307" cy="7269307"/>
        </a:xfrm>
        <a:prstGeom prst="blockArc">
          <a:avLst>
            <a:gd name="adj1" fmla="val 18900000"/>
            <a:gd name="adj2" fmla="val 2700000"/>
            <a:gd name="adj3" fmla="val 297"/>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BD8BE2-2890-524A-8B30-4BF8372329EA}">
      <dsp:nvSpPr>
        <dsp:cNvPr id="0" name=""/>
        <dsp:cNvSpPr/>
      </dsp:nvSpPr>
      <dsp:spPr>
        <a:xfrm>
          <a:off x="378857" y="245514"/>
          <a:ext cx="6137267" cy="490813"/>
        </a:xfrm>
        <a:prstGeom prst="rect">
          <a:avLst/>
        </a:prstGeom>
        <a:gradFill rotWithShape="0">
          <a:gsLst>
            <a:gs pos="0">
              <a:schemeClr val="accent2">
                <a:hueOff val="0"/>
                <a:satOff val="0"/>
                <a:lumOff val="0"/>
                <a:alphaOff val="0"/>
                <a:shade val="40000"/>
                <a:alpha val="100000"/>
                <a:satMod val="150000"/>
                <a:lumMod val="100000"/>
              </a:schemeClr>
            </a:gs>
            <a:gs pos="100000">
              <a:schemeClr val="accent2">
                <a:hueOff val="0"/>
                <a:satOff val="0"/>
                <a:lumOff val="0"/>
                <a:alphaOff val="0"/>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389583" tIns="63500" rIns="63500" bIns="63500" numCol="1" spcCol="1270" anchor="ctr" anchorCtr="0">
          <a:noAutofit/>
        </a:bodyPr>
        <a:lstStyle/>
        <a:p>
          <a:pPr lvl="0" algn="l" defTabSz="1111250" rtl="0">
            <a:lnSpc>
              <a:spcPct val="90000"/>
            </a:lnSpc>
            <a:spcBef>
              <a:spcPct val="0"/>
            </a:spcBef>
            <a:spcAft>
              <a:spcPct val="35000"/>
            </a:spcAft>
          </a:pPr>
          <a:r>
            <a:rPr lang="en-US" sz="2500" kern="1200" smtClean="0"/>
            <a:t>Immediate</a:t>
          </a:r>
          <a:endParaRPr lang="en-US" sz="2500" kern="1200"/>
        </a:p>
      </dsp:txBody>
      <dsp:txXfrm>
        <a:off x="378857" y="245514"/>
        <a:ext cx="6137267" cy="490813"/>
      </dsp:txXfrm>
    </dsp:sp>
    <dsp:sp modelId="{3A908DAF-12B2-5D4A-8B94-244EFBE3757C}">
      <dsp:nvSpPr>
        <dsp:cNvPr id="0" name=""/>
        <dsp:cNvSpPr/>
      </dsp:nvSpPr>
      <dsp:spPr>
        <a:xfrm>
          <a:off x="72099" y="184163"/>
          <a:ext cx="613516" cy="613516"/>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1">
          <a:scrgbClr r="0" g="0" b="0"/>
        </a:fillRef>
        <a:effectRef idx="2">
          <a:scrgbClr r="0" g="0" b="0"/>
        </a:effectRef>
        <a:fontRef idx="minor"/>
      </dsp:style>
    </dsp:sp>
    <dsp:sp modelId="{5D6CDD84-B3EF-9C46-B0CB-2C51976A425F}">
      <dsp:nvSpPr>
        <dsp:cNvPr id="0" name=""/>
        <dsp:cNvSpPr/>
      </dsp:nvSpPr>
      <dsp:spPr>
        <a:xfrm>
          <a:off x="823332" y="982166"/>
          <a:ext cx="5692792" cy="490813"/>
        </a:xfrm>
        <a:prstGeom prst="rect">
          <a:avLst/>
        </a:prstGeom>
        <a:gradFill rotWithShape="0">
          <a:gsLst>
            <a:gs pos="0">
              <a:schemeClr val="accent2">
                <a:hueOff val="0"/>
                <a:satOff val="0"/>
                <a:lumOff val="0"/>
                <a:alphaOff val="0"/>
                <a:shade val="40000"/>
                <a:alpha val="100000"/>
                <a:satMod val="150000"/>
                <a:lumMod val="100000"/>
              </a:schemeClr>
            </a:gs>
            <a:gs pos="100000">
              <a:schemeClr val="accent2">
                <a:hueOff val="0"/>
                <a:satOff val="0"/>
                <a:lumOff val="0"/>
                <a:alphaOff val="0"/>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389583" tIns="63500" rIns="63500" bIns="63500" numCol="1" spcCol="1270" anchor="ctr" anchorCtr="0">
          <a:noAutofit/>
        </a:bodyPr>
        <a:lstStyle/>
        <a:p>
          <a:pPr lvl="0" algn="l" defTabSz="1111250" rtl="0">
            <a:lnSpc>
              <a:spcPct val="90000"/>
            </a:lnSpc>
            <a:spcBef>
              <a:spcPct val="0"/>
            </a:spcBef>
            <a:spcAft>
              <a:spcPct val="35000"/>
            </a:spcAft>
          </a:pPr>
          <a:r>
            <a:rPr lang="en-US" sz="2500" kern="1200" dirty="0" smtClean="0"/>
            <a:t>Direct</a:t>
          </a:r>
          <a:endParaRPr lang="en-US" sz="2500" kern="1200" dirty="0"/>
        </a:p>
      </dsp:txBody>
      <dsp:txXfrm>
        <a:off x="823332" y="982166"/>
        <a:ext cx="5692792" cy="490813"/>
      </dsp:txXfrm>
    </dsp:sp>
    <dsp:sp modelId="{C8DBD8D7-7921-8E46-8701-0CB59E7E5B84}">
      <dsp:nvSpPr>
        <dsp:cNvPr id="0" name=""/>
        <dsp:cNvSpPr/>
      </dsp:nvSpPr>
      <dsp:spPr>
        <a:xfrm>
          <a:off x="516574" y="920815"/>
          <a:ext cx="613516" cy="613516"/>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1">
          <a:scrgbClr r="0" g="0" b="0"/>
        </a:fillRef>
        <a:effectRef idx="2">
          <a:scrgbClr r="0" g="0" b="0"/>
        </a:effectRef>
        <a:fontRef idx="minor"/>
      </dsp:style>
    </dsp:sp>
    <dsp:sp modelId="{D1813CF1-15BD-1746-9C06-CB67253200BC}">
      <dsp:nvSpPr>
        <dsp:cNvPr id="0" name=""/>
        <dsp:cNvSpPr/>
      </dsp:nvSpPr>
      <dsp:spPr>
        <a:xfrm>
          <a:off x="1066903" y="1718278"/>
          <a:ext cx="5449221" cy="490813"/>
        </a:xfrm>
        <a:prstGeom prst="rect">
          <a:avLst/>
        </a:prstGeom>
        <a:gradFill rotWithShape="0">
          <a:gsLst>
            <a:gs pos="0">
              <a:schemeClr val="accent2">
                <a:hueOff val="0"/>
                <a:satOff val="0"/>
                <a:lumOff val="0"/>
                <a:alphaOff val="0"/>
                <a:shade val="40000"/>
                <a:alpha val="100000"/>
                <a:satMod val="150000"/>
                <a:lumMod val="100000"/>
              </a:schemeClr>
            </a:gs>
            <a:gs pos="100000">
              <a:schemeClr val="accent2">
                <a:hueOff val="0"/>
                <a:satOff val="0"/>
                <a:lumOff val="0"/>
                <a:alphaOff val="0"/>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389583" tIns="63500" rIns="63500" bIns="63500" numCol="1" spcCol="1270" anchor="ctr" anchorCtr="0">
          <a:noAutofit/>
        </a:bodyPr>
        <a:lstStyle/>
        <a:p>
          <a:pPr lvl="0" algn="l" defTabSz="1111250" rtl="0">
            <a:lnSpc>
              <a:spcPct val="90000"/>
            </a:lnSpc>
            <a:spcBef>
              <a:spcPct val="0"/>
            </a:spcBef>
            <a:spcAft>
              <a:spcPct val="35000"/>
            </a:spcAft>
          </a:pPr>
          <a:r>
            <a:rPr lang="en-US" sz="2500" kern="1200" dirty="0" smtClean="0"/>
            <a:t>Indirect</a:t>
          </a:r>
          <a:endParaRPr lang="en-US" sz="2500" kern="1200" dirty="0"/>
        </a:p>
      </dsp:txBody>
      <dsp:txXfrm>
        <a:off x="1066903" y="1718278"/>
        <a:ext cx="5449221" cy="490813"/>
      </dsp:txXfrm>
    </dsp:sp>
    <dsp:sp modelId="{2DEFCA7B-7A11-FF43-8F11-DDD566601285}">
      <dsp:nvSpPr>
        <dsp:cNvPr id="0" name=""/>
        <dsp:cNvSpPr/>
      </dsp:nvSpPr>
      <dsp:spPr>
        <a:xfrm>
          <a:off x="760145" y="1656927"/>
          <a:ext cx="613516" cy="613516"/>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1">
          <a:scrgbClr r="0" g="0" b="0"/>
        </a:fillRef>
        <a:effectRef idx="2">
          <a:scrgbClr r="0" g="0" b="0"/>
        </a:effectRef>
        <a:fontRef idx="minor"/>
      </dsp:style>
    </dsp:sp>
    <dsp:sp modelId="{4CE707F1-C341-234F-A380-871D988B9892}">
      <dsp:nvSpPr>
        <dsp:cNvPr id="0" name=""/>
        <dsp:cNvSpPr/>
      </dsp:nvSpPr>
      <dsp:spPr>
        <a:xfrm>
          <a:off x="1144673" y="2454930"/>
          <a:ext cx="5371451" cy="490813"/>
        </a:xfrm>
        <a:prstGeom prst="rect">
          <a:avLst/>
        </a:prstGeom>
        <a:gradFill rotWithShape="0">
          <a:gsLst>
            <a:gs pos="0">
              <a:schemeClr val="accent2">
                <a:hueOff val="0"/>
                <a:satOff val="0"/>
                <a:lumOff val="0"/>
                <a:alphaOff val="0"/>
                <a:shade val="40000"/>
                <a:alpha val="100000"/>
                <a:satMod val="150000"/>
                <a:lumMod val="100000"/>
              </a:schemeClr>
            </a:gs>
            <a:gs pos="100000">
              <a:schemeClr val="accent2">
                <a:hueOff val="0"/>
                <a:satOff val="0"/>
                <a:lumOff val="0"/>
                <a:alphaOff val="0"/>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389583" tIns="63500" rIns="63500" bIns="63500" numCol="1" spcCol="1270" anchor="ctr" anchorCtr="0">
          <a:noAutofit/>
        </a:bodyPr>
        <a:lstStyle/>
        <a:p>
          <a:pPr lvl="0" algn="l" defTabSz="1111250" rtl="0">
            <a:lnSpc>
              <a:spcPct val="90000"/>
            </a:lnSpc>
            <a:spcBef>
              <a:spcPct val="0"/>
            </a:spcBef>
            <a:spcAft>
              <a:spcPct val="35000"/>
            </a:spcAft>
          </a:pPr>
          <a:r>
            <a:rPr lang="en-US" sz="2500" kern="1200" smtClean="0"/>
            <a:t>Register</a:t>
          </a:r>
          <a:endParaRPr lang="en-US" sz="2500" kern="1200"/>
        </a:p>
      </dsp:txBody>
      <dsp:txXfrm>
        <a:off x="1144673" y="2454930"/>
        <a:ext cx="5371451" cy="490813"/>
      </dsp:txXfrm>
    </dsp:sp>
    <dsp:sp modelId="{B3B8FADB-2792-7E42-B1BB-E58F1512CC74}">
      <dsp:nvSpPr>
        <dsp:cNvPr id="0" name=""/>
        <dsp:cNvSpPr/>
      </dsp:nvSpPr>
      <dsp:spPr>
        <a:xfrm>
          <a:off x="837914" y="2393579"/>
          <a:ext cx="613516" cy="613516"/>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1">
          <a:scrgbClr r="0" g="0" b="0"/>
        </a:fillRef>
        <a:effectRef idx="2">
          <a:scrgbClr r="0" g="0" b="0"/>
        </a:effectRef>
        <a:fontRef idx="minor"/>
      </dsp:style>
    </dsp:sp>
    <dsp:sp modelId="{5B2C71B8-E792-594F-A81D-941C9F99CA12}">
      <dsp:nvSpPr>
        <dsp:cNvPr id="0" name=""/>
        <dsp:cNvSpPr/>
      </dsp:nvSpPr>
      <dsp:spPr>
        <a:xfrm>
          <a:off x="1066903" y="3191582"/>
          <a:ext cx="5449221" cy="490813"/>
        </a:xfrm>
        <a:prstGeom prst="rect">
          <a:avLst/>
        </a:prstGeom>
        <a:gradFill rotWithShape="0">
          <a:gsLst>
            <a:gs pos="0">
              <a:schemeClr val="accent2">
                <a:hueOff val="0"/>
                <a:satOff val="0"/>
                <a:lumOff val="0"/>
                <a:alphaOff val="0"/>
                <a:shade val="40000"/>
                <a:alpha val="100000"/>
                <a:satMod val="150000"/>
                <a:lumMod val="100000"/>
              </a:schemeClr>
            </a:gs>
            <a:gs pos="100000">
              <a:schemeClr val="accent2">
                <a:hueOff val="0"/>
                <a:satOff val="0"/>
                <a:lumOff val="0"/>
                <a:alphaOff val="0"/>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389583" tIns="63500" rIns="63500" bIns="63500" numCol="1" spcCol="1270" anchor="ctr" anchorCtr="0">
          <a:noAutofit/>
        </a:bodyPr>
        <a:lstStyle/>
        <a:p>
          <a:pPr lvl="0" algn="l" defTabSz="1111250" rtl="0">
            <a:lnSpc>
              <a:spcPct val="90000"/>
            </a:lnSpc>
            <a:spcBef>
              <a:spcPct val="0"/>
            </a:spcBef>
            <a:spcAft>
              <a:spcPct val="35000"/>
            </a:spcAft>
          </a:pPr>
          <a:r>
            <a:rPr lang="en-US" sz="2500" kern="1200" dirty="0" smtClean="0"/>
            <a:t>Register indirect</a:t>
          </a:r>
          <a:endParaRPr lang="en-US" sz="2500" kern="1200" dirty="0"/>
        </a:p>
      </dsp:txBody>
      <dsp:txXfrm>
        <a:off x="1066903" y="3191582"/>
        <a:ext cx="5449221" cy="490813"/>
      </dsp:txXfrm>
    </dsp:sp>
    <dsp:sp modelId="{61DA8E63-1670-9440-9A3A-B95BACF707FE}">
      <dsp:nvSpPr>
        <dsp:cNvPr id="0" name=""/>
        <dsp:cNvSpPr/>
      </dsp:nvSpPr>
      <dsp:spPr>
        <a:xfrm>
          <a:off x="760145" y="3130231"/>
          <a:ext cx="613516" cy="613516"/>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1">
          <a:scrgbClr r="0" g="0" b="0"/>
        </a:fillRef>
        <a:effectRef idx="2">
          <a:scrgbClr r="0" g="0" b="0"/>
        </a:effectRef>
        <a:fontRef idx="minor"/>
      </dsp:style>
    </dsp:sp>
    <dsp:sp modelId="{827B38F0-B7C1-DA48-9512-1FA3389CDEAE}">
      <dsp:nvSpPr>
        <dsp:cNvPr id="0" name=""/>
        <dsp:cNvSpPr/>
      </dsp:nvSpPr>
      <dsp:spPr>
        <a:xfrm>
          <a:off x="823332" y="3927694"/>
          <a:ext cx="5692792" cy="490813"/>
        </a:xfrm>
        <a:prstGeom prst="rect">
          <a:avLst/>
        </a:prstGeom>
        <a:gradFill rotWithShape="0">
          <a:gsLst>
            <a:gs pos="0">
              <a:schemeClr val="accent2">
                <a:hueOff val="0"/>
                <a:satOff val="0"/>
                <a:lumOff val="0"/>
                <a:alphaOff val="0"/>
                <a:shade val="40000"/>
                <a:alpha val="100000"/>
                <a:satMod val="150000"/>
                <a:lumMod val="100000"/>
              </a:schemeClr>
            </a:gs>
            <a:gs pos="100000">
              <a:schemeClr val="accent2">
                <a:hueOff val="0"/>
                <a:satOff val="0"/>
                <a:lumOff val="0"/>
                <a:alphaOff val="0"/>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389583" tIns="63500" rIns="63500" bIns="63500" numCol="1" spcCol="1270" anchor="ctr" anchorCtr="0">
          <a:noAutofit/>
        </a:bodyPr>
        <a:lstStyle/>
        <a:p>
          <a:pPr lvl="0" algn="l" defTabSz="1111250" rtl="0">
            <a:lnSpc>
              <a:spcPct val="90000"/>
            </a:lnSpc>
            <a:spcBef>
              <a:spcPct val="0"/>
            </a:spcBef>
            <a:spcAft>
              <a:spcPct val="35000"/>
            </a:spcAft>
          </a:pPr>
          <a:r>
            <a:rPr lang="en-US" sz="2500" kern="1200" dirty="0" smtClean="0"/>
            <a:t>Displacement</a:t>
          </a:r>
          <a:endParaRPr lang="en-US" sz="2500" kern="1200" dirty="0"/>
        </a:p>
      </dsp:txBody>
      <dsp:txXfrm>
        <a:off x="823332" y="3927694"/>
        <a:ext cx="5692792" cy="490813"/>
      </dsp:txXfrm>
    </dsp:sp>
    <dsp:sp modelId="{C2157EE5-7641-3341-B2E7-021F543816F9}">
      <dsp:nvSpPr>
        <dsp:cNvPr id="0" name=""/>
        <dsp:cNvSpPr/>
      </dsp:nvSpPr>
      <dsp:spPr>
        <a:xfrm>
          <a:off x="516574" y="3866343"/>
          <a:ext cx="613516" cy="613516"/>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1">
          <a:scrgbClr r="0" g="0" b="0"/>
        </a:fillRef>
        <a:effectRef idx="2">
          <a:scrgbClr r="0" g="0" b="0"/>
        </a:effectRef>
        <a:fontRef idx="minor"/>
      </dsp:style>
    </dsp:sp>
    <dsp:sp modelId="{9F226AE9-ADF4-EB4F-8906-BCCD10502E1B}">
      <dsp:nvSpPr>
        <dsp:cNvPr id="0" name=""/>
        <dsp:cNvSpPr/>
      </dsp:nvSpPr>
      <dsp:spPr>
        <a:xfrm>
          <a:off x="378857" y="4664346"/>
          <a:ext cx="6137267" cy="490813"/>
        </a:xfrm>
        <a:prstGeom prst="rect">
          <a:avLst/>
        </a:prstGeom>
        <a:gradFill rotWithShape="0">
          <a:gsLst>
            <a:gs pos="0">
              <a:schemeClr val="accent2">
                <a:hueOff val="0"/>
                <a:satOff val="0"/>
                <a:lumOff val="0"/>
                <a:alphaOff val="0"/>
                <a:shade val="40000"/>
                <a:alpha val="100000"/>
                <a:satMod val="150000"/>
                <a:lumMod val="100000"/>
              </a:schemeClr>
            </a:gs>
            <a:gs pos="100000">
              <a:schemeClr val="accent2">
                <a:hueOff val="0"/>
                <a:satOff val="0"/>
                <a:lumOff val="0"/>
                <a:alphaOff val="0"/>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389583" tIns="63500" rIns="63500" bIns="63500" numCol="1" spcCol="1270" anchor="ctr" anchorCtr="0">
          <a:noAutofit/>
        </a:bodyPr>
        <a:lstStyle/>
        <a:p>
          <a:pPr lvl="0" algn="l" defTabSz="1111250" rtl="0">
            <a:lnSpc>
              <a:spcPct val="90000"/>
            </a:lnSpc>
            <a:spcBef>
              <a:spcPct val="0"/>
            </a:spcBef>
            <a:spcAft>
              <a:spcPct val="35000"/>
            </a:spcAft>
          </a:pPr>
          <a:r>
            <a:rPr lang="en-US" sz="2500" kern="1200" smtClean="0"/>
            <a:t>Stack</a:t>
          </a:r>
          <a:endParaRPr lang="en-US" sz="2500" kern="1200"/>
        </a:p>
      </dsp:txBody>
      <dsp:txXfrm>
        <a:off x="378857" y="4664346"/>
        <a:ext cx="6137267" cy="490813"/>
      </dsp:txXfrm>
    </dsp:sp>
    <dsp:sp modelId="{757B9E9D-E0EF-514A-8620-B12728BAF68D}">
      <dsp:nvSpPr>
        <dsp:cNvPr id="0" name=""/>
        <dsp:cNvSpPr/>
      </dsp:nvSpPr>
      <dsp:spPr>
        <a:xfrm>
          <a:off x="72099" y="4602995"/>
          <a:ext cx="613516" cy="613516"/>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48DA74-07C8-5A45-AC22-9059F1952567}">
      <dsp:nvSpPr>
        <dsp:cNvPr id="0" name=""/>
        <dsp:cNvSpPr/>
      </dsp:nvSpPr>
      <dsp:spPr>
        <a:xfrm>
          <a:off x="78277" y="148682"/>
          <a:ext cx="1434118" cy="910665"/>
        </a:xfrm>
        <a:prstGeom prst="roundRect">
          <a:avLst>
            <a:gd name="adj" fmla="val 10000"/>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913AF7D1-B9F3-6846-94A7-D99908AC9A87}">
      <dsp:nvSpPr>
        <dsp:cNvPr id="0" name=""/>
        <dsp:cNvSpPr/>
      </dsp:nvSpPr>
      <dsp:spPr>
        <a:xfrm>
          <a:off x="237623" y="300061"/>
          <a:ext cx="1434118" cy="91066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kern="1200" dirty="0" smtClean="0"/>
            <a:t>Address field contains the effective address of the operand</a:t>
          </a:r>
          <a:endParaRPr lang="en-US" sz="1100" kern="1200" dirty="0"/>
        </a:p>
      </dsp:txBody>
      <dsp:txXfrm>
        <a:off x="264295" y="326733"/>
        <a:ext cx="1380774" cy="857321"/>
      </dsp:txXfrm>
    </dsp:sp>
    <dsp:sp modelId="{12211905-1138-A64D-A172-424F7AF19CF4}">
      <dsp:nvSpPr>
        <dsp:cNvPr id="0" name=""/>
        <dsp:cNvSpPr/>
      </dsp:nvSpPr>
      <dsp:spPr>
        <a:xfrm>
          <a:off x="1800399" y="931462"/>
          <a:ext cx="1434118" cy="910665"/>
        </a:xfrm>
        <a:prstGeom prst="roundRect">
          <a:avLst>
            <a:gd name="adj" fmla="val 10000"/>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6D46C026-68A7-5742-AF4E-074BC1F884E1}">
      <dsp:nvSpPr>
        <dsp:cNvPr id="0" name=""/>
        <dsp:cNvSpPr/>
      </dsp:nvSpPr>
      <dsp:spPr>
        <a:xfrm>
          <a:off x="1959745" y="1082842"/>
          <a:ext cx="1434118" cy="91066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kern="1200" dirty="0" smtClean="0"/>
            <a:t>Effective address (EA) = address field (A)</a:t>
          </a:r>
          <a:endParaRPr lang="en-US" sz="1100" kern="1200" dirty="0"/>
        </a:p>
      </dsp:txBody>
      <dsp:txXfrm>
        <a:off x="1986417" y="1109514"/>
        <a:ext cx="1380774" cy="857321"/>
      </dsp:txXfrm>
    </dsp:sp>
    <dsp:sp modelId="{C5144ED8-933C-1B48-8D11-257811EF2561}">
      <dsp:nvSpPr>
        <dsp:cNvPr id="0" name=""/>
        <dsp:cNvSpPr/>
      </dsp:nvSpPr>
      <dsp:spPr>
        <a:xfrm>
          <a:off x="3508567" y="2059777"/>
          <a:ext cx="1434118" cy="910665"/>
        </a:xfrm>
        <a:prstGeom prst="roundRect">
          <a:avLst>
            <a:gd name="adj" fmla="val 10000"/>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297D322A-B2A9-5C43-975C-6419BB181B8E}">
      <dsp:nvSpPr>
        <dsp:cNvPr id="0" name=""/>
        <dsp:cNvSpPr/>
      </dsp:nvSpPr>
      <dsp:spPr>
        <a:xfrm>
          <a:off x="3667913" y="2211156"/>
          <a:ext cx="1434118" cy="91066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kern="1200" dirty="0" smtClean="0"/>
            <a:t>Was common in earlier generations of computers </a:t>
          </a:r>
          <a:endParaRPr lang="en-US" sz="1100" kern="1200" dirty="0"/>
        </a:p>
      </dsp:txBody>
      <dsp:txXfrm>
        <a:off x="3694585" y="2237828"/>
        <a:ext cx="1380774" cy="857321"/>
      </dsp:txXfrm>
    </dsp:sp>
    <dsp:sp modelId="{C6195375-255E-164A-A511-E4D563E7E84E}">
      <dsp:nvSpPr>
        <dsp:cNvPr id="0" name=""/>
        <dsp:cNvSpPr/>
      </dsp:nvSpPr>
      <dsp:spPr>
        <a:xfrm>
          <a:off x="5244643" y="3201533"/>
          <a:ext cx="1434118" cy="910665"/>
        </a:xfrm>
        <a:prstGeom prst="roundRect">
          <a:avLst>
            <a:gd name="adj" fmla="val 10000"/>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FE5F2D3A-07E8-5B4E-88DF-D345FCC274BF}">
      <dsp:nvSpPr>
        <dsp:cNvPr id="0" name=""/>
        <dsp:cNvSpPr/>
      </dsp:nvSpPr>
      <dsp:spPr>
        <a:xfrm>
          <a:off x="5403989" y="3352912"/>
          <a:ext cx="1434118" cy="91066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kern="1200" dirty="0" smtClean="0"/>
            <a:t>Requires only one memory reference and no special calculation</a:t>
          </a:r>
          <a:endParaRPr lang="en-US" sz="1100" kern="1200" dirty="0"/>
        </a:p>
      </dsp:txBody>
      <dsp:txXfrm>
        <a:off x="5430661" y="3379584"/>
        <a:ext cx="1380774" cy="857321"/>
      </dsp:txXfrm>
    </dsp:sp>
    <dsp:sp modelId="{CDE3062D-FF32-8E4E-9EF4-D87D53435C1F}">
      <dsp:nvSpPr>
        <dsp:cNvPr id="0" name=""/>
        <dsp:cNvSpPr/>
      </dsp:nvSpPr>
      <dsp:spPr>
        <a:xfrm>
          <a:off x="7017134" y="4119555"/>
          <a:ext cx="1434118" cy="910665"/>
        </a:xfrm>
        <a:prstGeom prst="roundRect">
          <a:avLst>
            <a:gd name="adj" fmla="val 10000"/>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8AB8A0B0-B803-DC4A-A0A0-7E45D900705C}">
      <dsp:nvSpPr>
        <dsp:cNvPr id="0" name=""/>
        <dsp:cNvSpPr/>
      </dsp:nvSpPr>
      <dsp:spPr>
        <a:xfrm>
          <a:off x="7176481" y="4270934"/>
          <a:ext cx="1434118" cy="91066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kern="1200" dirty="0" smtClean="0"/>
            <a:t>Limitation is that it provides only a limited address space</a:t>
          </a:r>
          <a:endParaRPr lang="en-US" sz="1100" kern="1200" dirty="0"/>
        </a:p>
      </dsp:txBody>
      <dsp:txXfrm>
        <a:off x="7203153" y="4297606"/>
        <a:ext cx="1380774" cy="8573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0EB2B9-06E1-6345-90F8-9577C98DD49A}">
      <dsp:nvSpPr>
        <dsp:cNvPr id="0" name=""/>
        <dsp:cNvSpPr/>
      </dsp:nvSpPr>
      <dsp:spPr>
        <a:xfrm>
          <a:off x="1511850" y="0"/>
          <a:ext cx="5040560" cy="5040560"/>
        </a:xfrm>
        <a:prstGeom prst="quadArrow">
          <a:avLst>
            <a:gd name="adj1" fmla="val 2000"/>
            <a:gd name="adj2" fmla="val 4000"/>
            <a:gd name="adj3" fmla="val 5000"/>
          </a:avLst>
        </a:prstGeom>
        <a:solidFill>
          <a:schemeClr val="accent3">
            <a:tint val="40000"/>
            <a:hueOff val="0"/>
            <a:satOff val="0"/>
            <a:lumOff val="0"/>
            <a:alphaOff val="0"/>
          </a:schemeClr>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1">
          <a:scrgbClr r="0" g="0" b="0"/>
        </a:fillRef>
        <a:effectRef idx="2">
          <a:scrgbClr r="0" g="0" b="0"/>
        </a:effectRef>
        <a:fontRef idx="minor"/>
      </dsp:style>
    </dsp:sp>
    <dsp:sp modelId="{0C4F3843-8CA9-7B47-94BF-4616B2186CF3}">
      <dsp:nvSpPr>
        <dsp:cNvPr id="0" name=""/>
        <dsp:cNvSpPr/>
      </dsp:nvSpPr>
      <dsp:spPr>
        <a:xfrm>
          <a:off x="1839486" y="327636"/>
          <a:ext cx="2016224" cy="2016224"/>
        </a:xfrm>
        <a:prstGeom prst="roundRect">
          <a:avLst/>
        </a:prstGeom>
        <a:gradFill rotWithShape="0">
          <a:gsLst>
            <a:gs pos="0">
              <a:schemeClr val="accent3">
                <a:alpha val="90000"/>
                <a:hueOff val="0"/>
                <a:satOff val="0"/>
                <a:lumOff val="0"/>
                <a:alphaOff val="0"/>
                <a:shade val="40000"/>
                <a:alpha val="100000"/>
                <a:satMod val="150000"/>
                <a:lumMod val="100000"/>
              </a:schemeClr>
            </a:gs>
            <a:gs pos="100000">
              <a:schemeClr val="accent3">
                <a:alpha val="90000"/>
                <a:hueOff val="0"/>
                <a:satOff val="0"/>
                <a:lumOff val="0"/>
                <a:alphaOff val="0"/>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rtl="0">
            <a:lnSpc>
              <a:spcPct val="90000"/>
            </a:lnSpc>
            <a:spcBef>
              <a:spcPct val="0"/>
            </a:spcBef>
            <a:spcAft>
              <a:spcPct val="35000"/>
            </a:spcAft>
          </a:pPr>
          <a:r>
            <a:rPr lang="en-US" sz="1700" kern="1200" smtClean="0"/>
            <a:t>Address field refers to a register rather than a main     memory address</a:t>
          </a:r>
          <a:endParaRPr lang="en-US" sz="1700" kern="1200"/>
        </a:p>
      </dsp:txBody>
      <dsp:txXfrm>
        <a:off x="1937910" y="426060"/>
        <a:ext cx="1819376" cy="1819376"/>
      </dsp:txXfrm>
    </dsp:sp>
    <dsp:sp modelId="{4994DBF4-399F-B847-B5E1-56CF3D810B3F}">
      <dsp:nvSpPr>
        <dsp:cNvPr id="0" name=""/>
        <dsp:cNvSpPr/>
      </dsp:nvSpPr>
      <dsp:spPr>
        <a:xfrm>
          <a:off x="4208549" y="327636"/>
          <a:ext cx="2016224" cy="2016224"/>
        </a:xfrm>
        <a:prstGeom prst="roundRect">
          <a:avLst/>
        </a:prstGeom>
        <a:gradFill rotWithShape="0">
          <a:gsLst>
            <a:gs pos="0">
              <a:schemeClr val="accent3">
                <a:alpha val="90000"/>
                <a:hueOff val="0"/>
                <a:satOff val="0"/>
                <a:lumOff val="0"/>
                <a:alphaOff val="-13333"/>
                <a:shade val="40000"/>
                <a:alpha val="100000"/>
                <a:satMod val="150000"/>
                <a:lumMod val="100000"/>
              </a:schemeClr>
            </a:gs>
            <a:gs pos="100000">
              <a:schemeClr val="accent3">
                <a:alpha val="90000"/>
                <a:hueOff val="0"/>
                <a:satOff val="0"/>
                <a:lumOff val="0"/>
                <a:alphaOff val="-13333"/>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rtl="0">
            <a:lnSpc>
              <a:spcPct val="90000"/>
            </a:lnSpc>
            <a:spcBef>
              <a:spcPct val="0"/>
            </a:spcBef>
            <a:spcAft>
              <a:spcPct val="35000"/>
            </a:spcAft>
          </a:pPr>
          <a:r>
            <a:rPr lang="en-US" sz="1700" kern="1200" smtClean="0"/>
            <a:t>EA = R</a:t>
          </a:r>
          <a:endParaRPr lang="en-US" sz="1700" kern="1200"/>
        </a:p>
      </dsp:txBody>
      <dsp:txXfrm>
        <a:off x="4306973" y="426060"/>
        <a:ext cx="1819376" cy="1819376"/>
      </dsp:txXfrm>
    </dsp:sp>
    <dsp:sp modelId="{70BCC0E4-5247-B048-ACFC-F17CBC026825}">
      <dsp:nvSpPr>
        <dsp:cNvPr id="0" name=""/>
        <dsp:cNvSpPr/>
      </dsp:nvSpPr>
      <dsp:spPr>
        <a:xfrm>
          <a:off x="1839486" y="2696699"/>
          <a:ext cx="2016224" cy="2016224"/>
        </a:xfrm>
        <a:prstGeom prst="roundRect">
          <a:avLst/>
        </a:prstGeom>
        <a:gradFill rotWithShape="0">
          <a:gsLst>
            <a:gs pos="0">
              <a:schemeClr val="accent3">
                <a:alpha val="90000"/>
                <a:hueOff val="0"/>
                <a:satOff val="0"/>
                <a:lumOff val="0"/>
                <a:alphaOff val="-26667"/>
                <a:shade val="40000"/>
                <a:alpha val="100000"/>
                <a:satMod val="150000"/>
                <a:lumMod val="100000"/>
              </a:schemeClr>
            </a:gs>
            <a:gs pos="100000">
              <a:schemeClr val="accent3">
                <a:alpha val="90000"/>
                <a:hueOff val="0"/>
                <a:satOff val="0"/>
                <a:lumOff val="0"/>
                <a:alphaOff val="-26667"/>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t" anchorCtr="0">
          <a:noAutofit/>
        </a:bodyPr>
        <a:lstStyle/>
        <a:p>
          <a:pPr lvl="0" algn="l" defTabSz="755650" rtl="0">
            <a:lnSpc>
              <a:spcPct val="90000"/>
            </a:lnSpc>
            <a:spcBef>
              <a:spcPct val="0"/>
            </a:spcBef>
            <a:spcAft>
              <a:spcPct val="35000"/>
            </a:spcAft>
          </a:pPr>
          <a:r>
            <a:rPr lang="en-US" sz="1700" kern="1200" smtClean="0"/>
            <a:t>Advantages:</a:t>
          </a:r>
          <a:endParaRPr lang="en-US" sz="1700" kern="1200"/>
        </a:p>
        <a:p>
          <a:pPr marL="114300" lvl="1" indent="-114300" algn="l" defTabSz="577850" rtl="0">
            <a:lnSpc>
              <a:spcPct val="90000"/>
            </a:lnSpc>
            <a:spcBef>
              <a:spcPct val="0"/>
            </a:spcBef>
            <a:spcAft>
              <a:spcPct val="15000"/>
            </a:spcAft>
            <a:buChar char="••"/>
          </a:pPr>
          <a:r>
            <a:rPr lang="en-US" sz="1300" kern="1200" smtClean="0"/>
            <a:t>Only a small address field is needed in the instruction</a:t>
          </a:r>
          <a:endParaRPr lang="en-US" sz="1300" kern="1200"/>
        </a:p>
        <a:p>
          <a:pPr marL="114300" lvl="1" indent="-114300" algn="l" defTabSz="577850" rtl="0">
            <a:lnSpc>
              <a:spcPct val="90000"/>
            </a:lnSpc>
            <a:spcBef>
              <a:spcPct val="0"/>
            </a:spcBef>
            <a:spcAft>
              <a:spcPct val="15000"/>
            </a:spcAft>
            <a:buChar char="••"/>
          </a:pPr>
          <a:r>
            <a:rPr lang="en-US" sz="1300" kern="1200" smtClean="0"/>
            <a:t>No time-consuming memory references are required</a:t>
          </a:r>
          <a:endParaRPr lang="en-US" sz="1300" kern="1200"/>
        </a:p>
      </dsp:txBody>
      <dsp:txXfrm>
        <a:off x="1937910" y="2795123"/>
        <a:ext cx="1819376" cy="1819376"/>
      </dsp:txXfrm>
    </dsp:sp>
    <dsp:sp modelId="{A3664F60-92EC-F04A-A8E6-72B11CB21727}">
      <dsp:nvSpPr>
        <dsp:cNvPr id="0" name=""/>
        <dsp:cNvSpPr/>
      </dsp:nvSpPr>
      <dsp:spPr>
        <a:xfrm>
          <a:off x="4208549" y="2696699"/>
          <a:ext cx="2016224" cy="2016224"/>
        </a:xfrm>
        <a:prstGeom prst="roundRect">
          <a:avLst/>
        </a:prstGeom>
        <a:gradFill rotWithShape="0">
          <a:gsLst>
            <a:gs pos="0">
              <a:schemeClr val="accent3">
                <a:alpha val="90000"/>
                <a:hueOff val="0"/>
                <a:satOff val="0"/>
                <a:lumOff val="0"/>
                <a:alphaOff val="-40000"/>
                <a:shade val="40000"/>
                <a:alpha val="100000"/>
                <a:satMod val="150000"/>
                <a:lumMod val="100000"/>
              </a:schemeClr>
            </a:gs>
            <a:gs pos="100000">
              <a:schemeClr val="accent3">
                <a:alpha val="90000"/>
                <a:hueOff val="0"/>
                <a:satOff val="0"/>
                <a:lumOff val="0"/>
                <a:alphaOff val="-40000"/>
                <a:tint val="70000"/>
                <a:shade val="100000"/>
                <a:alpha val="100000"/>
                <a:satMod val="200000"/>
                <a:lumMod val="100000"/>
              </a:schemeClr>
            </a:gs>
          </a:gsLst>
          <a:lin ang="5400000" scaled="1"/>
        </a:gradFill>
        <a:ln>
          <a:noFill/>
        </a:ln>
        <a:effectLst/>
        <a:scene3d>
          <a:camera prst="orthographicFront">
            <a:rot lat="0" lon="0" rev="0"/>
          </a:camera>
          <a:lightRig rig="twoPt" dir="tl">
            <a:rot lat="0" lon="0" rev="4500000"/>
          </a:lightRig>
        </a:scene3d>
        <a:sp3d>
          <a:bevelT w="63500" h="5080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t" anchorCtr="0">
          <a:noAutofit/>
        </a:bodyPr>
        <a:lstStyle/>
        <a:p>
          <a:pPr lvl="0" algn="l" defTabSz="755650" rtl="0">
            <a:lnSpc>
              <a:spcPct val="90000"/>
            </a:lnSpc>
            <a:spcBef>
              <a:spcPct val="0"/>
            </a:spcBef>
            <a:spcAft>
              <a:spcPct val="35000"/>
            </a:spcAft>
          </a:pPr>
          <a:r>
            <a:rPr lang="en-US" sz="1700" kern="1200" smtClean="0"/>
            <a:t>Disadvantage:</a:t>
          </a:r>
          <a:endParaRPr lang="en-US" sz="1700" kern="1200"/>
        </a:p>
        <a:p>
          <a:pPr marL="114300" lvl="1" indent="-114300" algn="l" defTabSz="577850" rtl="0">
            <a:lnSpc>
              <a:spcPct val="90000"/>
            </a:lnSpc>
            <a:spcBef>
              <a:spcPct val="0"/>
            </a:spcBef>
            <a:spcAft>
              <a:spcPct val="15000"/>
            </a:spcAft>
            <a:buChar char="••"/>
          </a:pPr>
          <a:r>
            <a:rPr lang="en-US" sz="1300" kern="1200" smtClean="0"/>
            <a:t>The address space is very limited</a:t>
          </a:r>
          <a:endParaRPr lang="en-US" sz="1300" kern="1200"/>
        </a:p>
      </dsp:txBody>
      <dsp:txXfrm>
        <a:off x="4306973" y="2795123"/>
        <a:ext cx="1819376" cy="181937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4B404A-71F5-8646-9057-29EE6A4460B4}">
      <dsp:nvSpPr>
        <dsp:cNvPr id="0" name=""/>
        <dsp:cNvSpPr/>
      </dsp:nvSpPr>
      <dsp:spPr>
        <a:xfrm>
          <a:off x="0" y="451269"/>
          <a:ext cx="8928992" cy="913678"/>
        </a:xfrm>
        <a:prstGeom prst="roundRect">
          <a:avLst/>
        </a:prstGeom>
        <a:gradFill rotWithShape="0">
          <a:gsLst>
            <a:gs pos="0">
              <a:schemeClr val="accent4">
                <a:hueOff val="0"/>
                <a:satOff val="0"/>
                <a:lumOff val="0"/>
                <a:alphaOff val="0"/>
                <a:shade val="40000"/>
                <a:alpha val="100000"/>
                <a:satMod val="150000"/>
                <a:lumMod val="100000"/>
              </a:schemeClr>
            </a:gs>
            <a:gs pos="100000">
              <a:schemeClr val="accent4">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dirty="0" smtClean="0">
              <a:solidFill>
                <a:schemeClr val="accent2"/>
              </a:solidFill>
            </a:rPr>
            <a:t>The implicitly referenced register is the program counter (PC)</a:t>
          </a:r>
          <a:endParaRPr lang="en-US" sz="2300" kern="1200" dirty="0">
            <a:solidFill>
              <a:schemeClr val="accent2"/>
            </a:solidFill>
          </a:endParaRPr>
        </a:p>
      </dsp:txBody>
      <dsp:txXfrm>
        <a:off x="44602" y="495871"/>
        <a:ext cx="8839788" cy="824474"/>
      </dsp:txXfrm>
    </dsp:sp>
    <dsp:sp modelId="{74C93090-5590-084D-A2AB-DAEF051BCBCD}">
      <dsp:nvSpPr>
        <dsp:cNvPr id="0" name=""/>
        <dsp:cNvSpPr/>
      </dsp:nvSpPr>
      <dsp:spPr>
        <a:xfrm>
          <a:off x="0" y="1364947"/>
          <a:ext cx="8928992" cy="1428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3495" tIns="29210" rIns="163576" bIns="29210" numCol="1" spcCol="1270" anchor="t" anchorCtr="0">
          <a:noAutofit/>
        </a:bodyPr>
        <a:lstStyle/>
        <a:p>
          <a:pPr marL="171450" lvl="1" indent="-171450" algn="l" defTabSz="800100" rtl="0">
            <a:lnSpc>
              <a:spcPct val="90000"/>
            </a:lnSpc>
            <a:spcBef>
              <a:spcPct val="0"/>
            </a:spcBef>
            <a:spcAft>
              <a:spcPct val="20000"/>
            </a:spcAft>
            <a:buChar char="••"/>
          </a:pPr>
          <a:r>
            <a:rPr lang="en-US" sz="1800" kern="1200" dirty="0" smtClean="0">
              <a:solidFill>
                <a:schemeClr val="accent2"/>
              </a:solidFill>
            </a:rPr>
            <a:t>The next instruction address is added to the address field to produce the EA</a:t>
          </a:r>
          <a:endParaRPr lang="en-US" sz="1800" kern="1200" dirty="0">
            <a:solidFill>
              <a:schemeClr val="accent2"/>
            </a:solidFill>
          </a:endParaRPr>
        </a:p>
        <a:p>
          <a:pPr marL="171450" lvl="1" indent="-171450" algn="l" defTabSz="800100" rtl="0">
            <a:lnSpc>
              <a:spcPct val="90000"/>
            </a:lnSpc>
            <a:spcBef>
              <a:spcPct val="0"/>
            </a:spcBef>
            <a:spcAft>
              <a:spcPct val="20000"/>
            </a:spcAft>
            <a:buChar char="••"/>
          </a:pPr>
          <a:r>
            <a:rPr lang="en-US" sz="1800" kern="1200" dirty="0" smtClean="0">
              <a:solidFill>
                <a:schemeClr val="accent2"/>
              </a:solidFill>
            </a:rPr>
            <a:t>Typically the address field is treated as a twos complement number for this operation</a:t>
          </a:r>
          <a:endParaRPr lang="en-US" sz="1800" kern="1200" dirty="0">
            <a:solidFill>
              <a:schemeClr val="accent2"/>
            </a:solidFill>
          </a:endParaRPr>
        </a:p>
        <a:p>
          <a:pPr marL="171450" lvl="1" indent="-171450" algn="l" defTabSz="800100" rtl="0">
            <a:lnSpc>
              <a:spcPct val="90000"/>
            </a:lnSpc>
            <a:spcBef>
              <a:spcPct val="0"/>
            </a:spcBef>
            <a:spcAft>
              <a:spcPct val="20000"/>
            </a:spcAft>
            <a:buChar char="••"/>
          </a:pPr>
          <a:r>
            <a:rPr lang="en-US" sz="1800" kern="1200" dirty="0" smtClean="0">
              <a:solidFill>
                <a:schemeClr val="accent2"/>
              </a:solidFill>
            </a:rPr>
            <a:t>Thus the effective address is a displacement relative to the address of the instruction</a:t>
          </a:r>
          <a:endParaRPr lang="en-US" sz="1800" kern="1200" dirty="0">
            <a:solidFill>
              <a:schemeClr val="accent2"/>
            </a:solidFill>
          </a:endParaRPr>
        </a:p>
      </dsp:txBody>
      <dsp:txXfrm>
        <a:off x="0" y="1364947"/>
        <a:ext cx="8928992" cy="1428300"/>
      </dsp:txXfrm>
    </dsp:sp>
    <dsp:sp modelId="{B0BC29CD-AE8B-E844-A0F5-72CC0367FA5A}">
      <dsp:nvSpPr>
        <dsp:cNvPr id="0" name=""/>
        <dsp:cNvSpPr/>
      </dsp:nvSpPr>
      <dsp:spPr>
        <a:xfrm>
          <a:off x="0" y="2793247"/>
          <a:ext cx="8928992" cy="913678"/>
        </a:xfrm>
        <a:prstGeom prst="roundRect">
          <a:avLst/>
        </a:prstGeom>
        <a:gradFill rotWithShape="0">
          <a:gsLst>
            <a:gs pos="0">
              <a:schemeClr val="accent4">
                <a:hueOff val="0"/>
                <a:satOff val="0"/>
                <a:lumOff val="0"/>
                <a:alphaOff val="0"/>
                <a:shade val="40000"/>
                <a:alpha val="100000"/>
                <a:satMod val="150000"/>
                <a:lumMod val="100000"/>
              </a:schemeClr>
            </a:gs>
            <a:gs pos="100000">
              <a:schemeClr val="accent4">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dirty="0" smtClean="0">
              <a:solidFill>
                <a:schemeClr val="accent2"/>
              </a:solidFill>
            </a:rPr>
            <a:t>Exploits the concept of locality</a:t>
          </a:r>
          <a:endParaRPr lang="en-US" sz="2300" kern="1200" dirty="0">
            <a:solidFill>
              <a:schemeClr val="accent2"/>
            </a:solidFill>
          </a:endParaRPr>
        </a:p>
      </dsp:txBody>
      <dsp:txXfrm>
        <a:off x="44602" y="2837849"/>
        <a:ext cx="8839788" cy="824474"/>
      </dsp:txXfrm>
    </dsp:sp>
    <dsp:sp modelId="{B65E83E5-C0CA-A94B-B54D-A9C7464AF21E}">
      <dsp:nvSpPr>
        <dsp:cNvPr id="0" name=""/>
        <dsp:cNvSpPr/>
      </dsp:nvSpPr>
      <dsp:spPr>
        <a:xfrm>
          <a:off x="0" y="3773166"/>
          <a:ext cx="8928992" cy="913678"/>
        </a:xfrm>
        <a:prstGeom prst="roundRect">
          <a:avLst/>
        </a:prstGeom>
        <a:gradFill rotWithShape="0">
          <a:gsLst>
            <a:gs pos="0">
              <a:schemeClr val="accent4">
                <a:hueOff val="0"/>
                <a:satOff val="0"/>
                <a:lumOff val="0"/>
                <a:alphaOff val="0"/>
                <a:shade val="40000"/>
                <a:alpha val="100000"/>
                <a:satMod val="150000"/>
                <a:lumMod val="100000"/>
              </a:schemeClr>
            </a:gs>
            <a:gs pos="100000">
              <a:schemeClr val="accent4">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kern="1200" dirty="0" smtClean="0">
              <a:solidFill>
                <a:schemeClr val="accent2"/>
              </a:solidFill>
            </a:rPr>
            <a:t>Saves address bits in the instruction if most memory references are relatively near to the instruction being executed</a:t>
          </a:r>
          <a:endParaRPr lang="en-US" sz="2300" kern="1200" dirty="0">
            <a:solidFill>
              <a:schemeClr val="accent2"/>
            </a:solidFill>
          </a:endParaRPr>
        </a:p>
      </dsp:txBody>
      <dsp:txXfrm>
        <a:off x="44602" y="3817768"/>
        <a:ext cx="8839788" cy="82447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9FB02-6AB5-C645-8052-5011DD110ED1}">
      <dsp:nvSpPr>
        <dsp:cNvPr id="0" name=""/>
        <dsp:cNvSpPr/>
      </dsp:nvSpPr>
      <dsp:spPr>
        <a:xfrm rot="16200000">
          <a:off x="-1170713" y="1171699"/>
          <a:ext cx="4906962" cy="2563564"/>
        </a:xfrm>
        <a:prstGeom prst="flowChartManualOperation">
          <a:avLst/>
        </a:prstGeom>
        <a:gradFill rotWithShape="0">
          <a:gsLst>
            <a:gs pos="0">
              <a:schemeClr val="accent4">
                <a:hueOff val="0"/>
                <a:satOff val="0"/>
                <a:lumOff val="0"/>
                <a:alphaOff val="0"/>
                <a:shade val="40000"/>
                <a:alpha val="100000"/>
                <a:satMod val="150000"/>
                <a:lumMod val="100000"/>
              </a:schemeClr>
            </a:gs>
            <a:gs pos="100000">
              <a:schemeClr val="accent4">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5100" tIns="0" rIns="167952" bIns="0" numCol="1" spcCol="1270" anchor="ctr" anchorCtr="0">
          <a:noAutofit/>
        </a:bodyPr>
        <a:lstStyle/>
        <a:p>
          <a:pPr lvl="0" algn="ctr" defTabSz="1155700" rtl="0">
            <a:lnSpc>
              <a:spcPct val="90000"/>
            </a:lnSpc>
            <a:spcBef>
              <a:spcPct val="0"/>
            </a:spcBef>
            <a:spcAft>
              <a:spcPct val="35000"/>
            </a:spcAft>
          </a:pPr>
          <a:r>
            <a:rPr lang="en-US" sz="2600" kern="1200" dirty="0" smtClean="0">
              <a:solidFill>
                <a:schemeClr val="accent2"/>
              </a:solidFill>
            </a:rPr>
            <a:t>Define the layout of the bits of an instruction, in terms of its constituent fields</a:t>
          </a:r>
          <a:endParaRPr lang="en-US" sz="2600" kern="1200" dirty="0">
            <a:solidFill>
              <a:schemeClr val="accent2"/>
            </a:solidFill>
          </a:endParaRPr>
        </a:p>
      </dsp:txBody>
      <dsp:txXfrm rot="5400000">
        <a:off x="986" y="981392"/>
        <a:ext cx="2563564" cy="2944178"/>
      </dsp:txXfrm>
    </dsp:sp>
    <dsp:sp modelId="{9C22D813-78A6-F44B-A184-BA63B43415D4}">
      <dsp:nvSpPr>
        <dsp:cNvPr id="0" name=""/>
        <dsp:cNvSpPr/>
      </dsp:nvSpPr>
      <dsp:spPr>
        <a:xfrm rot="16200000">
          <a:off x="1585118" y="1171699"/>
          <a:ext cx="4906962" cy="2563564"/>
        </a:xfrm>
        <a:prstGeom prst="flowChartManualOperation">
          <a:avLst/>
        </a:prstGeom>
        <a:gradFill rotWithShape="0">
          <a:gsLst>
            <a:gs pos="0">
              <a:schemeClr val="accent4">
                <a:hueOff val="-854369"/>
                <a:satOff val="36567"/>
                <a:lumOff val="2156"/>
                <a:alphaOff val="0"/>
                <a:shade val="40000"/>
                <a:alpha val="100000"/>
                <a:satMod val="150000"/>
                <a:lumMod val="100000"/>
              </a:schemeClr>
            </a:gs>
            <a:gs pos="100000">
              <a:schemeClr val="accent4">
                <a:hueOff val="-854369"/>
                <a:satOff val="36567"/>
                <a:lumOff val="2156"/>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5100" tIns="0" rIns="167952" bIns="0" numCol="1" spcCol="1270" anchor="ctr" anchorCtr="0">
          <a:noAutofit/>
        </a:bodyPr>
        <a:lstStyle/>
        <a:p>
          <a:pPr lvl="0" algn="ctr" defTabSz="1155700" rtl="0">
            <a:lnSpc>
              <a:spcPct val="90000"/>
            </a:lnSpc>
            <a:spcBef>
              <a:spcPct val="0"/>
            </a:spcBef>
            <a:spcAft>
              <a:spcPct val="35000"/>
            </a:spcAft>
          </a:pPr>
          <a:r>
            <a:rPr lang="en-US" sz="2600" kern="1200" dirty="0" smtClean="0">
              <a:solidFill>
                <a:schemeClr val="accent2"/>
              </a:solidFill>
            </a:rPr>
            <a:t>Must include an opcode and, implicitly or explicitly, indicate the addressing mode for each operand</a:t>
          </a:r>
          <a:endParaRPr lang="en-US" sz="2600" kern="1200" dirty="0">
            <a:solidFill>
              <a:schemeClr val="accent2"/>
            </a:solidFill>
          </a:endParaRPr>
        </a:p>
      </dsp:txBody>
      <dsp:txXfrm rot="5400000">
        <a:off x="2756817" y="981392"/>
        <a:ext cx="2563564" cy="2944178"/>
      </dsp:txXfrm>
    </dsp:sp>
    <dsp:sp modelId="{11DA530E-381C-884C-92DD-C175D8033C96}">
      <dsp:nvSpPr>
        <dsp:cNvPr id="0" name=""/>
        <dsp:cNvSpPr/>
      </dsp:nvSpPr>
      <dsp:spPr>
        <a:xfrm rot="16200000">
          <a:off x="4340950" y="1171699"/>
          <a:ext cx="4906962" cy="2563564"/>
        </a:xfrm>
        <a:prstGeom prst="flowChartManualOperation">
          <a:avLst/>
        </a:prstGeom>
        <a:gradFill rotWithShape="0">
          <a:gsLst>
            <a:gs pos="0">
              <a:schemeClr val="accent4">
                <a:hueOff val="-1708738"/>
                <a:satOff val="73133"/>
                <a:lumOff val="4313"/>
                <a:alphaOff val="0"/>
                <a:shade val="40000"/>
                <a:alpha val="100000"/>
                <a:satMod val="150000"/>
                <a:lumMod val="100000"/>
              </a:schemeClr>
            </a:gs>
            <a:gs pos="100000">
              <a:schemeClr val="accent4">
                <a:hueOff val="-1708738"/>
                <a:satOff val="73133"/>
                <a:lumOff val="4313"/>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5100" tIns="0" rIns="167952" bIns="0" numCol="1" spcCol="1270" anchor="ctr" anchorCtr="0">
          <a:noAutofit/>
        </a:bodyPr>
        <a:lstStyle/>
        <a:p>
          <a:pPr lvl="0" algn="ctr" defTabSz="1155700" rtl="0">
            <a:lnSpc>
              <a:spcPct val="90000"/>
            </a:lnSpc>
            <a:spcBef>
              <a:spcPct val="0"/>
            </a:spcBef>
            <a:spcAft>
              <a:spcPct val="35000"/>
            </a:spcAft>
          </a:pPr>
          <a:r>
            <a:rPr lang="en-US" sz="2600" kern="1200" dirty="0" smtClean="0">
              <a:solidFill>
                <a:schemeClr val="accent2"/>
              </a:solidFill>
            </a:rPr>
            <a:t>For most instruction sets more than one instruction format is used</a:t>
          </a:r>
          <a:endParaRPr lang="en-US" sz="2600" kern="1200" dirty="0">
            <a:solidFill>
              <a:schemeClr val="accent2"/>
            </a:solidFill>
          </a:endParaRPr>
        </a:p>
      </dsp:txBody>
      <dsp:txXfrm rot="5400000">
        <a:off x="5512649" y="981392"/>
        <a:ext cx="2563564" cy="294417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5741C0-AF00-CA44-9BD7-897AD833618C}">
      <dsp:nvSpPr>
        <dsp:cNvPr id="0" name=""/>
        <dsp:cNvSpPr/>
      </dsp:nvSpPr>
      <dsp:spPr>
        <a:xfrm>
          <a:off x="0" y="738558"/>
          <a:ext cx="2716998" cy="1630198"/>
        </a:xfrm>
        <a:prstGeom prst="rect">
          <a:avLst/>
        </a:prstGeom>
        <a:gradFill rotWithShape="0">
          <a:gsLst>
            <a:gs pos="0">
              <a:schemeClr val="accent4">
                <a:hueOff val="0"/>
                <a:satOff val="0"/>
                <a:lumOff val="0"/>
                <a:alphaOff val="0"/>
                <a:shade val="40000"/>
                <a:alpha val="100000"/>
                <a:satMod val="150000"/>
                <a:lumMod val="100000"/>
              </a:schemeClr>
            </a:gs>
            <a:gs pos="100000">
              <a:schemeClr val="accent4">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en-US" sz="3300" kern="1200" dirty="0" smtClean="0">
              <a:solidFill>
                <a:schemeClr val="accent2"/>
              </a:solidFill>
            </a:rPr>
            <a:t>Number of addressing modes	</a:t>
          </a:r>
          <a:endParaRPr lang="en-US" sz="3300" kern="1200" dirty="0">
            <a:solidFill>
              <a:schemeClr val="accent2"/>
            </a:solidFill>
          </a:endParaRPr>
        </a:p>
      </dsp:txBody>
      <dsp:txXfrm>
        <a:off x="0" y="738558"/>
        <a:ext cx="2716998" cy="1630198"/>
      </dsp:txXfrm>
    </dsp:sp>
    <dsp:sp modelId="{72BB6A60-8F22-2D4E-BC0F-3DC0A691A29B}">
      <dsp:nvSpPr>
        <dsp:cNvPr id="0" name=""/>
        <dsp:cNvSpPr/>
      </dsp:nvSpPr>
      <dsp:spPr>
        <a:xfrm>
          <a:off x="2988697" y="738558"/>
          <a:ext cx="2716998" cy="1630198"/>
        </a:xfrm>
        <a:prstGeom prst="rect">
          <a:avLst/>
        </a:prstGeom>
        <a:gradFill rotWithShape="0">
          <a:gsLst>
            <a:gs pos="0">
              <a:schemeClr val="accent4">
                <a:hueOff val="-341748"/>
                <a:satOff val="14627"/>
                <a:lumOff val="863"/>
                <a:alphaOff val="0"/>
                <a:shade val="40000"/>
                <a:alpha val="100000"/>
                <a:satMod val="150000"/>
                <a:lumMod val="100000"/>
              </a:schemeClr>
            </a:gs>
            <a:gs pos="100000">
              <a:schemeClr val="accent4">
                <a:hueOff val="-341748"/>
                <a:satOff val="14627"/>
                <a:lumOff val="863"/>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en-US" sz="3300" kern="1200" dirty="0" smtClean="0">
              <a:solidFill>
                <a:schemeClr val="accent2"/>
              </a:solidFill>
            </a:rPr>
            <a:t>Number of operands</a:t>
          </a:r>
          <a:endParaRPr lang="en-US" sz="3300" kern="1200" dirty="0">
            <a:solidFill>
              <a:schemeClr val="accent2"/>
            </a:solidFill>
          </a:endParaRPr>
        </a:p>
      </dsp:txBody>
      <dsp:txXfrm>
        <a:off x="2988697" y="738558"/>
        <a:ext cx="2716998" cy="1630198"/>
      </dsp:txXfrm>
    </dsp:sp>
    <dsp:sp modelId="{352CB0F1-5B6C-6945-ABF3-ED695AFC0D9A}">
      <dsp:nvSpPr>
        <dsp:cNvPr id="0" name=""/>
        <dsp:cNvSpPr/>
      </dsp:nvSpPr>
      <dsp:spPr>
        <a:xfrm>
          <a:off x="5977395" y="738558"/>
          <a:ext cx="2716998" cy="1630198"/>
        </a:xfrm>
        <a:prstGeom prst="rect">
          <a:avLst/>
        </a:prstGeom>
        <a:gradFill rotWithShape="0">
          <a:gsLst>
            <a:gs pos="0">
              <a:schemeClr val="accent4">
                <a:hueOff val="-683495"/>
                <a:satOff val="29253"/>
                <a:lumOff val="1725"/>
                <a:alphaOff val="0"/>
                <a:shade val="40000"/>
                <a:alpha val="100000"/>
                <a:satMod val="150000"/>
                <a:lumMod val="100000"/>
              </a:schemeClr>
            </a:gs>
            <a:gs pos="100000">
              <a:schemeClr val="accent4">
                <a:hueOff val="-683495"/>
                <a:satOff val="29253"/>
                <a:lumOff val="1725"/>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en-US" sz="3300" kern="1200" dirty="0" smtClean="0">
              <a:solidFill>
                <a:schemeClr val="accent2"/>
              </a:solidFill>
            </a:rPr>
            <a:t>Register versus memory</a:t>
          </a:r>
          <a:endParaRPr lang="en-US" sz="3300" kern="1200" dirty="0">
            <a:solidFill>
              <a:schemeClr val="accent2"/>
            </a:solidFill>
          </a:endParaRPr>
        </a:p>
      </dsp:txBody>
      <dsp:txXfrm>
        <a:off x="5977395" y="738558"/>
        <a:ext cx="2716998" cy="1630198"/>
      </dsp:txXfrm>
    </dsp:sp>
    <dsp:sp modelId="{9B9E5E99-5AE5-724E-A77F-FCC711EA4601}">
      <dsp:nvSpPr>
        <dsp:cNvPr id="0" name=""/>
        <dsp:cNvSpPr/>
      </dsp:nvSpPr>
      <dsp:spPr>
        <a:xfrm>
          <a:off x="0" y="2640456"/>
          <a:ext cx="2716998" cy="1630198"/>
        </a:xfrm>
        <a:prstGeom prst="rect">
          <a:avLst/>
        </a:prstGeom>
        <a:gradFill rotWithShape="0">
          <a:gsLst>
            <a:gs pos="0">
              <a:schemeClr val="accent4">
                <a:hueOff val="-1025243"/>
                <a:satOff val="43880"/>
                <a:lumOff val="2588"/>
                <a:alphaOff val="0"/>
                <a:shade val="40000"/>
                <a:alpha val="100000"/>
                <a:satMod val="150000"/>
                <a:lumMod val="100000"/>
              </a:schemeClr>
            </a:gs>
            <a:gs pos="100000">
              <a:schemeClr val="accent4">
                <a:hueOff val="-1025243"/>
                <a:satOff val="43880"/>
                <a:lumOff val="2588"/>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en-US" sz="3300" kern="1200" dirty="0" smtClean="0">
              <a:solidFill>
                <a:schemeClr val="accent2"/>
              </a:solidFill>
            </a:rPr>
            <a:t>Number of register sets</a:t>
          </a:r>
          <a:endParaRPr lang="en-US" sz="3300" kern="1200" dirty="0">
            <a:solidFill>
              <a:schemeClr val="accent2"/>
            </a:solidFill>
          </a:endParaRPr>
        </a:p>
      </dsp:txBody>
      <dsp:txXfrm>
        <a:off x="0" y="2640456"/>
        <a:ext cx="2716998" cy="1630198"/>
      </dsp:txXfrm>
    </dsp:sp>
    <dsp:sp modelId="{07111F0A-146D-B74B-93B1-03C3088F22D2}">
      <dsp:nvSpPr>
        <dsp:cNvPr id="0" name=""/>
        <dsp:cNvSpPr/>
      </dsp:nvSpPr>
      <dsp:spPr>
        <a:xfrm>
          <a:off x="2988697" y="2640456"/>
          <a:ext cx="2716998" cy="1630198"/>
        </a:xfrm>
        <a:prstGeom prst="rect">
          <a:avLst/>
        </a:prstGeom>
        <a:gradFill rotWithShape="0">
          <a:gsLst>
            <a:gs pos="0">
              <a:schemeClr val="accent4">
                <a:hueOff val="-1366990"/>
                <a:satOff val="58506"/>
                <a:lumOff val="3450"/>
                <a:alphaOff val="0"/>
                <a:shade val="40000"/>
                <a:alpha val="100000"/>
                <a:satMod val="150000"/>
                <a:lumMod val="100000"/>
              </a:schemeClr>
            </a:gs>
            <a:gs pos="100000">
              <a:schemeClr val="accent4">
                <a:hueOff val="-1366990"/>
                <a:satOff val="58506"/>
                <a:lumOff val="345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en-US" sz="3300" kern="1200" dirty="0" smtClean="0">
              <a:solidFill>
                <a:schemeClr val="accent2"/>
              </a:solidFill>
            </a:rPr>
            <a:t>Address range</a:t>
          </a:r>
          <a:endParaRPr lang="en-US" sz="3300" kern="1200" dirty="0">
            <a:solidFill>
              <a:schemeClr val="accent2"/>
            </a:solidFill>
          </a:endParaRPr>
        </a:p>
      </dsp:txBody>
      <dsp:txXfrm>
        <a:off x="2988697" y="2640456"/>
        <a:ext cx="2716998" cy="1630198"/>
      </dsp:txXfrm>
    </dsp:sp>
    <dsp:sp modelId="{2C13FBC5-B362-E34C-81FE-4DAA45A75724}">
      <dsp:nvSpPr>
        <dsp:cNvPr id="0" name=""/>
        <dsp:cNvSpPr/>
      </dsp:nvSpPr>
      <dsp:spPr>
        <a:xfrm>
          <a:off x="5977395" y="2640456"/>
          <a:ext cx="2716998" cy="1630198"/>
        </a:xfrm>
        <a:prstGeom prst="rect">
          <a:avLst/>
        </a:prstGeom>
        <a:gradFill rotWithShape="0">
          <a:gsLst>
            <a:gs pos="0">
              <a:schemeClr val="accent4">
                <a:hueOff val="-1708738"/>
                <a:satOff val="73133"/>
                <a:lumOff val="4313"/>
                <a:alphaOff val="0"/>
                <a:shade val="40000"/>
                <a:alpha val="100000"/>
                <a:satMod val="150000"/>
                <a:lumMod val="100000"/>
              </a:schemeClr>
            </a:gs>
            <a:gs pos="100000">
              <a:schemeClr val="accent4">
                <a:hueOff val="-1708738"/>
                <a:satOff val="73133"/>
                <a:lumOff val="4313"/>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en-US" sz="3300" kern="1200" dirty="0" smtClean="0">
              <a:solidFill>
                <a:schemeClr val="accent2"/>
              </a:solidFill>
            </a:rPr>
            <a:t>Address granularity</a:t>
          </a:r>
          <a:endParaRPr lang="en-US" sz="3300" kern="1200" dirty="0">
            <a:solidFill>
              <a:schemeClr val="accent2"/>
            </a:solidFill>
          </a:endParaRPr>
        </a:p>
      </dsp:txBody>
      <dsp:txXfrm>
        <a:off x="5977395" y="2640456"/>
        <a:ext cx="2716998" cy="1630198"/>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2">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885126803"/>
      </p:ext>
    </p:extLst>
  </p:cSld>
  <p:clrMap bg1="lt1" tx1="dk1" bg2="lt2" tx2="dk2" accent1="accent1" accent2="accent2" accent3="accent3" accent4="accent4" accent5="accent5" accent6="accent6" hlink="hlink" folHlink="folHlink"/>
  <p:hf hdr="0" dt="0"/>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Rot="1" noChangeAspect="1" noChangeArrowheads="1" noTextEdit="1"/>
          </p:cNvSpPr>
          <p:nvPr>
            <p:ph type="sldImg" idx="2"/>
          </p:nvPr>
        </p:nvSpPr>
        <p:spPr bwMode="auto">
          <a:xfrm>
            <a:off x="1149350" y="692150"/>
            <a:ext cx="4559300" cy="3416300"/>
          </a:xfrm>
          <a:prstGeom prst="rect">
            <a:avLst/>
          </a:prstGeom>
          <a:noFill/>
          <a:ln w="12700">
            <a:solidFill>
              <a:srgbClr val="000000"/>
            </a:solidFill>
            <a:miter lim="800000"/>
            <a:headEnd/>
            <a:tailEnd/>
          </a:ln>
          <a:effectLst/>
        </p:spPr>
      </p:sp>
      <p:sp>
        <p:nvSpPr>
          <p:cNvPr id="2051" name="Rectangle 3"/>
          <p:cNvSpPr>
            <a:spLocks noGrp="1" noChangeArrowheads="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0488" tIns="44450" rIns="90488" bIns="4445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230298732"/>
      </p:ext>
    </p:extLst>
  </p:cSld>
  <p:clrMap bg1="lt1" tx1="dk1" bg2="lt2" tx2="dk2" accent1="accent1" accent2="accent2" accent3="accent3" accent4="accent4" accent5="accent5" accent6="accent6" hlink="hlink" folHlink="folHlink"/>
  <p:hf hdr="0" dt="0"/>
  <p:notesStyle>
    <a:lvl1pPr algn="l" rtl="0" eaLnBrk="0" fontAlgn="base" hangingPunct="0">
      <a:spcBef>
        <a:spcPct val="30000"/>
      </a:spcBef>
      <a:spcAft>
        <a:spcPct val="0"/>
      </a:spcAft>
      <a:defRPr sz="1200" kern="1200">
        <a:solidFill>
          <a:schemeClr val="tx1"/>
        </a:solidFill>
        <a:latin typeface="Times New Roman" pitchFamily="-1"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3886200" y="8686800"/>
            <a:ext cx="2971800" cy="457200"/>
          </a:xfrm>
          <a:prstGeom prst="rect">
            <a:avLst/>
          </a:prstGeom>
          <a:ln/>
        </p:spPr>
        <p:txBody>
          <a:bodyPr/>
          <a:lstStyle/>
          <a:p>
            <a:fld id="{5DC1486A-64A2-174A-9561-2035EFB54CD6}" type="slidenum">
              <a:rPr lang="en-US"/>
              <a:pPr/>
              <a:t>1</a:t>
            </a:fld>
            <a:endParaRPr lang="en-US" dirty="0"/>
          </a:p>
        </p:txBody>
      </p:sp>
      <p:sp>
        <p:nvSpPr>
          <p:cNvPr id="52226" name="Rectangle 2050"/>
          <p:cNvSpPr>
            <a:spLocks noGrp="1" noRot="1" noChangeAspect="1" noChangeArrowheads="1" noTextEdit="1"/>
          </p:cNvSpPr>
          <p:nvPr>
            <p:ph type="sldImg"/>
          </p:nvPr>
        </p:nvSpPr>
        <p:spPr>
          <a:xfrm>
            <a:off x="1150938" y="692150"/>
            <a:ext cx="4556125" cy="3416300"/>
          </a:xfrm>
          <a:ln/>
        </p:spPr>
      </p:sp>
      <p:sp>
        <p:nvSpPr>
          <p:cNvPr id="52227" name="Rectangle 2051"/>
          <p:cNvSpPr>
            <a:spLocks noGrp="1" noChangeArrowheads="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10" charset="0"/>
              </a:rPr>
              <a:t>Lecture slides prepared for “Computer Organization</a:t>
            </a:r>
            <a:r>
              <a:rPr lang="en-US" baseline="0" dirty="0" smtClean="0">
                <a:latin typeface="Times New Roman" pitchFamily="-110" charset="0"/>
              </a:rPr>
              <a:t> and Architecture</a:t>
            </a:r>
            <a:r>
              <a:rPr lang="en-US" dirty="0" smtClean="0">
                <a:latin typeface="Times New Roman" pitchFamily="-110" charset="0"/>
              </a:rPr>
              <a:t>”, 10/e, by William Stallings, Chapter 13 “Instruction</a:t>
            </a:r>
            <a:r>
              <a:rPr lang="en-US" baseline="0" dirty="0" smtClean="0">
                <a:latin typeface="Times New Roman" pitchFamily="-110" charset="0"/>
              </a:rPr>
              <a:t> Sets:  Addressing Modes and Formats</a:t>
            </a:r>
            <a:r>
              <a:rPr lang="en-US" dirty="0" smtClean="0">
                <a:latin typeface="Times New Roman" pitchFamily="-110" charset="0"/>
              </a:rPr>
              <a:t>”.</a:t>
            </a:r>
            <a:endParaRPr lang="en-AU" dirty="0" smtClean="0">
              <a:latin typeface="Times New Roman" pitchFamily="-110" charset="0"/>
            </a:endParaRPr>
          </a:p>
          <a:p>
            <a:endParaRPr lang="en-GB"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9699"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13</a:t>
            </a:r>
          </a:p>
        </p:txBody>
      </p:sp>
      <p:sp>
        <p:nvSpPr>
          <p:cNvPr id="29700"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9701"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9702" name="Rectangle 6"/>
          <p:cNvSpPr>
            <a:spLocks noGrp="1" noRot="1" noChangeAspect="1" noChangeArrowheads="1" noTextEdit="1"/>
          </p:cNvSpPr>
          <p:nvPr>
            <p:ph type="sldImg"/>
          </p:nvPr>
        </p:nvSpPr>
        <p:spPr>
          <a:xfrm>
            <a:off x="1150938" y="692150"/>
            <a:ext cx="4556125" cy="3416300"/>
          </a:xfrm>
          <a:ln cap="flat"/>
        </p:spPr>
      </p:sp>
      <p:sp>
        <p:nvSpPr>
          <p:cNvPr id="29703"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Just as register addressing is analogous to direct addressing, </a:t>
            </a:r>
            <a:r>
              <a:rPr lang="en-US" sz="1200" b="1" kern="1200" dirty="0" smtClean="0">
                <a:solidFill>
                  <a:schemeClr val="tx1"/>
                </a:solidFill>
                <a:latin typeface="Times New Roman" pitchFamily="-1" charset="0"/>
                <a:ea typeface="+mn-ea"/>
                <a:cs typeface="+mn-cs"/>
              </a:rPr>
              <a:t>register indirect addressing </a:t>
            </a:r>
            <a:r>
              <a:rPr lang="en-US" sz="1200" kern="1200" dirty="0" smtClean="0">
                <a:solidFill>
                  <a:schemeClr val="tx1"/>
                </a:solidFill>
                <a:latin typeface="Times New Roman" pitchFamily="-1" charset="0"/>
                <a:ea typeface="+mn-ea"/>
                <a:cs typeface="+mn-cs"/>
              </a:rPr>
              <a:t>is analogous to indirect addressing. In both cases, the only difference is whether the address field refers to a memory location or a register. Thus, for register indirect address,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 = (R)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advantages and limitations of register indirect addressing are basically the same as for indirect addressing. In both cases, the address space limitation (limited range of addresses) of the address field is overcome by having that field refer to a word- length location containing an address. In addition, register indirect addressing uses one less memory reference than indirect addressing. </a:t>
            </a:r>
            <a:endParaRPr lang="en-US" dirty="0" smtClean="0"/>
          </a:p>
          <a:p>
            <a:endParaRPr lang="en-GB"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3795"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15</a:t>
            </a:r>
          </a:p>
        </p:txBody>
      </p:sp>
      <p:sp>
        <p:nvSpPr>
          <p:cNvPr id="33796"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3797"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3798" name="Rectangle 6"/>
          <p:cNvSpPr>
            <a:spLocks noGrp="1" noRot="1" noChangeAspect="1" noChangeArrowheads="1" noTextEdit="1"/>
          </p:cNvSpPr>
          <p:nvPr>
            <p:ph type="sldImg"/>
          </p:nvPr>
        </p:nvSpPr>
        <p:spPr>
          <a:xfrm>
            <a:off x="1150938" y="692150"/>
            <a:ext cx="4556125" cy="3416300"/>
          </a:xfrm>
          <a:ln cap="flat"/>
        </p:spPr>
      </p:sp>
      <p:sp>
        <p:nvSpPr>
          <p:cNvPr id="33799" name="Rectangle 7"/>
          <p:cNvSpPr>
            <a:spLocks noGrp="1" noChangeArrowheads="1"/>
          </p:cNvSpPr>
          <p:nvPr>
            <p:ph type="body" idx="1"/>
          </p:nvPr>
        </p:nvSpPr>
        <p:spPr>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 very powerful mode of addressing combines the capabilities of direct addressing and register indirect addressing. It is known by a variety of names depending on the context of its use, but the basic mechanism is the same. We will refer to this as </a:t>
            </a:r>
            <a:r>
              <a:rPr lang="en-US" sz="1200" b="1" kern="1200" dirty="0" smtClean="0">
                <a:solidFill>
                  <a:schemeClr val="tx1"/>
                </a:solidFill>
                <a:latin typeface="Times New Roman" pitchFamily="-1" charset="0"/>
                <a:ea typeface="+mn-ea"/>
                <a:cs typeface="+mn-cs"/>
              </a:rPr>
              <a:t>displacement addressing: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b="1"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1" kern="1200" dirty="0" smtClean="0">
                <a:solidFill>
                  <a:schemeClr val="tx1"/>
                </a:solidFill>
                <a:latin typeface="Times New Roman" pitchFamily="-1" charset="0"/>
                <a:ea typeface="+mn-ea"/>
                <a:cs typeface="+mn-cs"/>
              </a:rPr>
              <a:t>EA = A + (</a:t>
            </a:r>
            <a:r>
              <a:rPr lang="en-US" sz="1200" b="1" kern="1200" baseline="0" dirty="0" smtClean="0">
                <a:solidFill>
                  <a:schemeClr val="tx1"/>
                </a:solidFill>
                <a:latin typeface="Times New Roman" pitchFamily="-1" charset="0"/>
                <a:ea typeface="+mn-ea"/>
                <a:cs typeface="+mn-cs"/>
              </a:rPr>
              <a:t> R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b="1" kern="1200" baseline="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Displacement addressing requires that the instruction have two address fields, at least one of which is explicit. The value contained in one address field (value = A) is used directly. The other address field, or an implicit reference based on opcode, refers to a register whose contents are added to A to produce the effective address.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r>
              <a:rPr lang="en-US" sz="1200" kern="1200" dirty="0" smtClean="0">
                <a:solidFill>
                  <a:schemeClr val="tx1"/>
                </a:solidFill>
                <a:latin typeface="Times New Roman" pitchFamily="-1" charset="0"/>
                <a:ea typeface="+mn-ea"/>
                <a:cs typeface="+mn-cs"/>
              </a:rPr>
              <a:t>We will describe three of the most common uses of displacement addressing: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Relative addressing</a:t>
            </a:r>
            <a:br>
              <a:rPr lang="en-US" sz="1200" kern="1200" dirty="0" smtClean="0">
                <a:solidFill>
                  <a:schemeClr val="tx1"/>
                </a:solidFill>
                <a:latin typeface="Times New Roman" pitchFamily="-1" charset="0"/>
                <a:ea typeface="+mn-ea"/>
                <a:cs typeface="+mn-cs"/>
              </a:rPr>
            </a:br>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Base-register addressing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Indexing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GB"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7891"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17</a:t>
            </a:r>
          </a:p>
        </p:txBody>
      </p:sp>
      <p:sp>
        <p:nvSpPr>
          <p:cNvPr id="37892"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7893"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7894" name="Rectangle 6"/>
          <p:cNvSpPr>
            <a:spLocks noGrp="1" noRot="1" noChangeAspect="1" noChangeArrowheads="1" noTextEdit="1"/>
          </p:cNvSpPr>
          <p:nvPr>
            <p:ph type="sldImg"/>
          </p:nvPr>
        </p:nvSpPr>
        <p:spPr>
          <a:xfrm>
            <a:off x="1150938" y="692150"/>
            <a:ext cx="4556125" cy="3416300"/>
          </a:xfrm>
          <a:ln cap="flat"/>
        </p:spPr>
      </p:sp>
      <p:sp>
        <p:nvSpPr>
          <p:cNvPr id="37895"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For relative addressing, also called PC-relative addressing, the implicitly referenced register is the program counter (PC). That is, the next instruction address is added to the address field to produce the EA. Typically, the address field is treated as a twos complement number for this operation. Thus, the effective address is a displacement relative to the address of the instruction.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Relative addressing exploits the concept of locality that was discussed in Chapters 4 and 8. If most memory references are relatively near to the instruction being executed, then the use of relative addressing saves address bits in the instruction. </a:t>
            </a:r>
            <a:endParaRPr lang="en-US" dirty="0" smtClean="0"/>
          </a:p>
          <a:p>
            <a:endParaRPr lang="en-GB"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9939"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18</a:t>
            </a:r>
          </a:p>
        </p:txBody>
      </p:sp>
      <p:sp>
        <p:nvSpPr>
          <p:cNvPr id="39940"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9941"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9942" name="Rectangle 6"/>
          <p:cNvSpPr>
            <a:spLocks noGrp="1" noRot="1" noChangeAspect="1" noChangeArrowheads="1" noTextEdit="1"/>
          </p:cNvSpPr>
          <p:nvPr>
            <p:ph type="sldImg"/>
          </p:nvPr>
        </p:nvSpPr>
        <p:spPr>
          <a:xfrm>
            <a:off x="1150938" y="692150"/>
            <a:ext cx="4556125" cy="3416300"/>
          </a:xfrm>
          <a:ln cap="flat"/>
        </p:spPr>
      </p:sp>
      <p:sp>
        <p:nvSpPr>
          <p:cNvPr id="39943"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For </a:t>
            </a:r>
            <a:r>
              <a:rPr lang="en-US" sz="1200" b="1" kern="1200" dirty="0" smtClean="0">
                <a:solidFill>
                  <a:schemeClr val="tx1"/>
                </a:solidFill>
                <a:latin typeface="Times New Roman" pitchFamily="-1" charset="0"/>
                <a:ea typeface="+mn-ea"/>
                <a:cs typeface="+mn-cs"/>
              </a:rPr>
              <a:t>base-register addressing, </a:t>
            </a:r>
            <a:r>
              <a:rPr lang="en-US" sz="1200" kern="1200" dirty="0" smtClean="0">
                <a:solidFill>
                  <a:schemeClr val="tx1"/>
                </a:solidFill>
                <a:latin typeface="Times New Roman" pitchFamily="-1" charset="0"/>
                <a:ea typeface="+mn-ea"/>
                <a:cs typeface="+mn-cs"/>
              </a:rPr>
              <a:t>the interpretation is the following: The referenced register contains a main memory address, and the address field contains a displacement (usually an unsigned integer representation) from that address. The register reference may be explicit or implicit.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Base-register addressing also exploits the locality of memory references. It is a convenient means of implementing segmentation, which was discussed in Chapter 8. In some implementations, a single segment-base register is employed and is used implicitly. In others, the programmer may choose a register to hold the base address of a segment, and the instruction must reference it explicitly. In this latter case, if the length of the address field is </a:t>
            </a:r>
            <a:r>
              <a:rPr lang="en-US" sz="1200" i="1" kern="1200" dirty="0" smtClean="0">
                <a:solidFill>
                  <a:schemeClr val="tx1"/>
                </a:solidFill>
                <a:latin typeface="Times New Roman" pitchFamily="-1" charset="0"/>
                <a:ea typeface="+mn-ea"/>
                <a:cs typeface="+mn-cs"/>
              </a:rPr>
              <a:t>K </a:t>
            </a:r>
            <a:r>
              <a:rPr lang="en-US" sz="1200" kern="1200" dirty="0" smtClean="0">
                <a:solidFill>
                  <a:schemeClr val="tx1"/>
                </a:solidFill>
                <a:latin typeface="Times New Roman" pitchFamily="-1" charset="0"/>
                <a:ea typeface="+mn-ea"/>
                <a:cs typeface="+mn-cs"/>
              </a:rPr>
              <a:t>and the number of possible registers is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then one instruction can reference any one of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areas of 2</a:t>
            </a:r>
            <a:r>
              <a:rPr lang="en-US" sz="1200" kern="1200" baseline="30000" dirty="0" smtClean="0">
                <a:solidFill>
                  <a:schemeClr val="tx1"/>
                </a:solidFill>
                <a:latin typeface="Times New Roman" pitchFamily="-1" charset="0"/>
                <a:ea typeface="+mn-ea"/>
                <a:cs typeface="+mn-cs"/>
              </a:rPr>
              <a:t>K</a:t>
            </a:r>
            <a:r>
              <a:rPr lang="en-US" sz="1200" kern="1200" dirty="0" smtClean="0">
                <a:solidFill>
                  <a:schemeClr val="tx1"/>
                </a:solidFill>
                <a:latin typeface="Times New Roman" pitchFamily="-1" charset="0"/>
                <a:ea typeface="+mn-ea"/>
                <a:cs typeface="+mn-cs"/>
              </a:rPr>
              <a:t> words. </a:t>
            </a:r>
            <a:endParaRPr lang="en-US" dirty="0" smtClean="0"/>
          </a:p>
          <a:p>
            <a:endParaRPr lang="en-GB"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41987"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19</a:t>
            </a:r>
          </a:p>
        </p:txBody>
      </p:sp>
      <p:sp>
        <p:nvSpPr>
          <p:cNvPr id="41988"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41989"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41990" name="Rectangle 6"/>
          <p:cNvSpPr>
            <a:spLocks noGrp="1" noRot="1" noChangeAspect="1" noChangeArrowheads="1" noTextEdit="1"/>
          </p:cNvSpPr>
          <p:nvPr>
            <p:ph type="sldImg"/>
          </p:nvPr>
        </p:nvSpPr>
        <p:spPr>
          <a:xfrm>
            <a:off x="1150938" y="692150"/>
            <a:ext cx="4556125" cy="3416300"/>
          </a:xfrm>
          <a:ln cap="flat"/>
        </p:spPr>
      </p:sp>
      <p:sp>
        <p:nvSpPr>
          <p:cNvPr id="41991"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For indexing, the interpretation is typically the following: The address field references a main memory address, and the referenced register contains a positive displacement from that address. Note that this usage is just the opposite of the interpretation for base-register addressing. Of course, it is more than just a matter of user interpretation. Because the address field is considered to be a memory address in indexing, it generally contains more bits than an address field in a comparable base-register instruction. Also, we shall see that there are some refinements to indexing that would not be as useful in the base-register context. Nevertheless, the method of calculating the EA is the same for both base-register addressing and indexing, and in both cases the register reference is sometimes explicit and sometimes implicit (for different processor types).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An important use of indexing is to provide an efficient mechanism for per- forming iterative operations. Consider, for example, a list of numbers stored starting at location A. Suppose that we would like to add 1 to each element on the list. We need to fetch each value, add 1 to it, and store it back. The sequence of effective addresses that we need is A, A + 1, A + 2,..., up to the last location on the list. With indexing, this is easily done. The value A is stored in the instruction’s address field, and the chosen register, called an </a:t>
            </a:r>
            <a:r>
              <a:rPr lang="en-US" sz="1200" i="1" kern="1200" dirty="0" smtClean="0">
                <a:solidFill>
                  <a:schemeClr val="tx1"/>
                </a:solidFill>
                <a:latin typeface="Times New Roman" pitchFamily="-1" charset="0"/>
                <a:ea typeface="+mn-ea"/>
                <a:cs typeface="+mn-cs"/>
              </a:rPr>
              <a:t>index register, </a:t>
            </a:r>
            <a:r>
              <a:rPr lang="en-US" sz="1200" kern="1200" dirty="0" smtClean="0">
                <a:solidFill>
                  <a:schemeClr val="tx1"/>
                </a:solidFill>
                <a:latin typeface="Times New Roman" pitchFamily="-1" charset="0"/>
                <a:ea typeface="+mn-ea"/>
                <a:cs typeface="+mn-cs"/>
              </a:rPr>
              <a:t>is initialized to 0. After each operation, the index register is incremented by 1.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Because index registers are commonly used for such iterative tasks, it is typical that there is a need to increment or decrement the index register after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each reference to it. Because this is such a common operation, some systems will automatically do this as part of the same instruction cycle. This is known as </a:t>
            </a:r>
            <a:r>
              <a:rPr lang="en-US" sz="1200" b="1" kern="1200" dirty="0" smtClean="0">
                <a:solidFill>
                  <a:schemeClr val="tx1"/>
                </a:solidFill>
                <a:latin typeface="Times New Roman" pitchFamily="-1" charset="0"/>
                <a:ea typeface="+mn-ea"/>
                <a:cs typeface="+mn-cs"/>
              </a:rPr>
              <a:t>autoindexing. </a:t>
            </a:r>
            <a:r>
              <a:rPr lang="en-US" sz="1200" kern="1200" dirty="0" smtClean="0">
                <a:solidFill>
                  <a:schemeClr val="tx1"/>
                </a:solidFill>
                <a:latin typeface="Times New Roman" pitchFamily="-1" charset="0"/>
                <a:ea typeface="+mn-ea"/>
                <a:cs typeface="+mn-cs"/>
              </a:rPr>
              <a:t>If certain registers are devoted exclusively to indexing, then autoindexing can be invoked implicitly and automatically. If general-purpose registers are used, the autoindex operation may need to be signaled by a bit in the instruction.</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some machines, both indirect addressing and indexing are provided, and it is possible to employ both in the same instruction. There are two possibilities: the indexing is performed either before or after the indirection.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If indexing is performed after the indirection, it is termed </a:t>
            </a:r>
            <a:r>
              <a:rPr lang="en-US" sz="1200" b="1" kern="1200" dirty="0" smtClean="0">
                <a:solidFill>
                  <a:schemeClr val="tx1"/>
                </a:solidFill>
                <a:latin typeface="Times New Roman" pitchFamily="-1" charset="0"/>
                <a:ea typeface="+mn-ea"/>
                <a:cs typeface="+mn-cs"/>
              </a:rPr>
              <a:t>postindexing.</a:t>
            </a:r>
          </a:p>
          <a:p>
            <a:endParaRPr lang="en-US" sz="1200" b="1"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First, the contents of the address field are used to access a memory location containing a direct address. This address is then indexed by the register value. This technique is useful for accessing one of a number of blocks of data of a fixed format. For example, it was described in Chapter 8 that the operating system needs to employ a process control block for each process. The operations performed are the same regardless of which block is being manipulated. Thus, the addresses in the instructions that reference the block could point to a location (value = A) containing a variable pointer to the start of a process control block. The index register contains the displacement within the block.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With </a:t>
            </a:r>
            <a:r>
              <a:rPr lang="en-US" sz="1200" b="1" kern="1200" dirty="0" smtClean="0">
                <a:solidFill>
                  <a:schemeClr val="tx1"/>
                </a:solidFill>
                <a:latin typeface="Times New Roman" pitchFamily="-1" charset="0"/>
                <a:ea typeface="+mn-ea"/>
                <a:cs typeface="+mn-cs"/>
              </a:rPr>
              <a:t>preindexing, </a:t>
            </a:r>
            <a:r>
              <a:rPr lang="en-US" sz="1200" kern="1200" dirty="0" smtClean="0">
                <a:solidFill>
                  <a:schemeClr val="tx1"/>
                </a:solidFill>
                <a:latin typeface="Times New Roman" pitchFamily="-1" charset="0"/>
                <a:ea typeface="+mn-ea"/>
                <a:cs typeface="+mn-cs"/>
              </a:rPr>
              <a:t>the indexing is performed before the indirection.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An address is calculated as with simple indexing. In this case, however, the calculated address contains not the operand, but the address of the operand. An example of the use of this technique is to construct a multiway branch table. At a particular point in a program, there may be a branch to one of a number of locations depending on conditions. A table of addresses can be set up starting at location A. By indexing into this table, the required location can be found.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Typically, an instruction set will not include both preindexing and postindexing. </a:t>
            </a:r>
            <a:endParaRPr lang="en-US" dirty="0" smtClean="0"/>
          </a:p>
          <a:p>
            <a:endParaRPr lang="en-US" dirty="0" smtClean="0"/>
          </a:p>
          <a:p>
            <a:r>
              <a:rPr lang="en-US" sz="1200" b="1" kern="1200" dirty="0" smtClean="0">
                <a:solidFill>
                  <a:schemeClr val="tx1"/>
                </a:solidFill>
                <a:latin typeface="Times New Roman" pitchFamily="-1" charset="0"/>
                <a:ea typeface="+mn-ea"/>
                <a:cs typeface="+mn-cs"/>
              </a:rPr>
              <a:t>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GB"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46083"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21</a:t>
            </a:r>
          </a:p>
        </p:txBody>
      </p:sp>
      <p:sp>
        <p:nvSpPr>
          <p:cNvPr id="46084"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46085"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46086" name="Rectangle 6"/>
          <p:cNvSpPr>
            <a:spLocks noGrp="1" noRot="1" noChangeAspect="1" noChangeArrowheads="1" noTextEdit="1"/>
          </p:cNvSpPr>
          <p:nvPr>
            <p:ph type="sldImg"/>
          </p:nvPr>
        </p:nvSpPr>
        <p:spPr>
          <a:xfrm>
            <a:off x="1150938" y="692150"/>
            <a:ext cx="4556125" cy="3416300"/>
          </a:xfrm>
          <a:ln cap="flat"/>
        </p:spPr>
      </p:sp>
      <p:sp>
        <p:nvSpPr>
          <p:cNvPr id="46087" name="Rectangle 7"/>
          <p:cNvSpPr>
            <a:spLocks noGrp="1" noChangeArrowheads="1"/>
          </p:cNvSpPr>
          <p:nvPr>
            <p:ph type="body" idx="1"/>
          </p:nvPr>
        </p:nvSpPr>
        <p:spPr>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final addressing mode that we consider is stack addressing. As defined in Appendix I, a stack is a linear array of locations. It is sometimes referred to as a </a:t>
            </a:r>
            <a:r>
              <a:rPr lang="en-US" sz="1200" i="1" kern="1200" dirty="0" smtClean="0">
                <a:solidFill>
                  <a:schemeClr val="tx1"/>
                </a:solidFill>
                <a:latin typeface="Times New Roman" pitchFamily="-1" charset="0"/>
                <a:ea typeface="+mn-ea"/>
                <a:cs typeface="+mn-cs"/>
              </a:rPr>
              <a:t>pushdown list </a:t>
            </a:r>
            <a:r>
              <a:rPr lang="en-US" sz="1200" kern="1200" dirty="0" smtClean="0">
                <a:solidFill>
                  <a:schemeClr val="tx1"/>
                </a:solidFill>
                <a:latin typeface="Times New Roman" pitchFamily="-1" charset="0"/>
                <a:ea typeface="+mn-ea"/>
                <a:cs typeface="+mn-cs"/>
              </a:rPr>
              <a:t>or </a:t>
            </a:r>
            <a:r>
              <a:rPr lang="en-US" sz="1200" i="1" kern="1200" dirty="0" smtClean="0">
                <a:solidFill>
                  <a:schemeClr val="tx1"/>
                </a:solidFill>
                <a:latin typeface="Times New Roman" pitchFamily="-1" charset="0"/>
                <a:ea typeface="+mn-ea"/>
                <a:cs typeface="+mn-cs"/>
              </a:rPr>
              <a:t>last-in-first-out queue. </a:t>
            </a:r>
            <a:r>
              <a:rPr lang="en-US" sz="1200" kern="1200" dirty="0" smtClean="0">
                <a:solidFill>
                  <a:schemeClr val="tx1"/>
                </a:solidFill>
                <a:latin typeface="Times New Roman" pitchFamily="-1" charset="0"/>
                <a:ea typeface="+mn-ea"/>
                <a:cs typeface="+mn-cs"/>
              </a:rPr>
              <a:t>The stack is a reserved block of locations. Items are appended to the top of the stack so that, at any given time, the block is partially filled. Associated with the stack is a pointer whose value is the address of the top of the stack. Alternatively, the top two elements of the stack may be in processor registers, in which case the stack pointer references the third element of the stack. The stack pointer is maintained in a register. Thus, references to stack locations in memory are in fact register indirect addresses.</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stack mode of addressing is a form of implied addressing. The machine instructions need not include a memory reference but implicitly operate on the top of the stack.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GB"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Recall from Figure 8.21 that the x86 address translation mechanism produces an address, called a virtual or effective address, that is an offset into a segment. The sum of the starting address of the segment and the effective address produces a linear address. If paging is being used, this linear address must pass through a page- translation mechanism to produce a physical address. In what follows, we ignore this last step because it is transparent to the instruction set and to the programmer. </a:t>
            </a:r>
            <a:endParaRPr lang="en-US" dirty="0" smtClean="0"/>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x86 is equipped with a variety of addressing modes intended to allow the efficient execution of high-level languages. Figure 13.2 indicates the logic involved. The segment register determines the segment that is the subject of the reference. There are six segment registers; the one being used for a particular reference depends on the context of execution and the instruction. Each segment register holds an index into the segment descriptor table (Figure 8.20), which holds the starting address of the corresponding segments. Associated with each user-visible segment register is a segment descriptor register (not programmer visible), which records the access rights for the segment as well as the starting address and limit (length) of the segment. In addition, there are two registers that may be used in constructing an address: the base register and the index register. </a:t>
            </a:r>
            <a:endParaRPr lang="en-US" dirty="0" smtClean="0"/>
          </a:p>
          <a:p>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latin typeface="Times New Roman" pitchFamily="-1" charset="0"/>
                <a:ea typeface="+mn-ea"/>
                <a:cs typeface="+mn-cs"/>
              </a:rPr>
              <a:t>Table 13.2 lists the x86 addressing modes. Let us consider each of these in turn.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For the </a:t>
            </a:r>
            <a:r>
              <a:rPr lang="en-US" sz="1200" b="1" kern="1200" dirty="0" smtClean="0">
                <a:solidFill>
                  <a:schemeClr val="tx1"/>
                </a:solidFill>
                <a:latin typeface="Times New Roman" pitchFamily="-1" charset="0"/>
                <a:ea typeface="+mn-ea"/>
                <a:cs typeface="+mn-cs"/>
              </a:rPr>
              <a:t>immediate mode, </a:t>
            </a:r>
            <a:r>
              <a:rPr lang="en-US" sz="1200" kern="1200" dirty="0" smtClean="0">
                <a:solidFill>
                  <a:schemeClr val="tx1"/>
                </a:solidFill>
                <a:latin typeface="Times New Roman" pitchFamily="-1" charset="0"/>
                <a:ea typeface="+mn-ea"/>
                <a:cs typeface="+mn-cs"/>
              </a:rPr>
              <a:t>the operand is included in the instruction. The operand can be a byte, word, or doubleword of data.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For </a:t>
            </a:r>
            <a:r>
              <a:rPr lang="en-US" sz="1200" b="1" kern="1200" dirty="0" smtClean="0">
                <a:solidFill>
                  <a:schemeClr val="tx1"/>
                </a:solidFill>
                <a:latin typeface="Times New Roman" pitchFamily="-1" charset="0"/>
                <a:ea typeface="+mn-ea"/>
                <a:cs typeface="+mn-cs"/>
              </a:rPr>
              <a:t>register operand mode, </a:t>
            </a:r>
            <a:r>
              <a:rPr lang="en-US" sz="1200" kern="1200" dirty="0" smtClean="0">
                <a:solidFill>
                  <a:schemeClr val="tx1"/>
                </a:solidFill>
                <a:latin typeface="Times New Roman" pitchFamily="-1" charset="0"/>
                <a:ea typeface="+mn-ea"/>
                <a:cs typeface="+mn-cs"/>
              </a:rPr>
              <a:t>the operand is located in a register. For general instructions, such as data transfer, arithmetic, and logical instructions, the operand can be one of the 32-bit general registers (EAX, EBX, ECX, EDX, ESI, EDI, ESP, EBP), one of the 16-bit general registers (AX, BX, CX, DX, SI, DI, SP, BP), or one of the 8-bit general registers (AH, BH, CH, DH, AL, BL, CL, DL). There are also some instructions that reference the segment selector registers (CS, DS, ES, SS, FS, GS).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remaining addressing modes reference locations in memory. The memory location must be specified in terms of the segment containing the location and the off- set from the beginning of the segment. In some cases, a segment is specified explicitly; in others, the segment is specified by simple rules that assign a segment by default.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the </a:t>
            </a:r>
            <a:r>
              <a:rPr lang="en-US" sz="1200" b="1" kern="1200" dirty="0" smtClean="0">
                <a:solidFill>
                  <a:schemeClr val="tx1"/>
                </a:solidFill>
                <a:latin typeface="Times New Roman" pitchFamily="-1" charset="0"/>
                <a:ea typeface="+mn-ea"/>
                <a:cs typeface="+mn-cs"/>
              </a:rPr>
              <a:t>displacement mode, </a:t>
            </a:r>
            <a:r>
              <a:rPr lang="en-US" sz="1200" kern="1200" dirty="0" smtClean="0">
                <a:solidFill>
                  <a:schemeClr val="tx1"/>
                </a:solidFill>
                <a:latin typeface="Times New Roman" pitchFamily="-1" charset="0"/>
                <a:ea typeface="+mn-ea"/>
                <a:cs typeface="+mn-cs"/>
              </a:rPr>
              <a:t>the operand’s offset (the effective address of Figure13.2) is contained as part of the instruction as an 8-, 16-, or 32-bit displacement. With segmentation, all addresses in instructions refer merely to an offset in a segment. The displacement addressing mode is found on few machines because, as mentioned earlier, it leads to long instructions. In the case of the x86, the displacement value can be as long as 32 bits, making for a 6-byte instruction. Displacement addressing can be useful for referencing global variables.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remaining addressing modes are indirect, in the sense that the address portion of the instruction tells the processor where to look to find the address. The </a:t>
            </a:r>
            <a:r>
              <a:rPr lang="en-US" sz="1200" b="1" kern="1200" dirty="0" smtClean="0">
                <a:solidFill>
                  <a:schemeClr val="tx1"/>
                </a:solidFill>
                <a:latin typeface="Times New Roman" pitchFamily="-1" charset="0"/>
                <a:ea typeface="+mn-ea"/>
                <a:cs typeface="+mn-cs"/>
              </a:rPr>
              <a:t>base mode </a:t>
            </a:r>
            <a:r>
              <a:rPr lang="en-US" sz="1200" kern="1200" dirty="0" smtClean="0">
                <a:solidFill>
                  <a:schemeClr val="tx1"/>
                </a:solidFill>
                <a:latin typeface="Times New Roman" pitchFamily="-1" charset="0"/>
                <a:ea typeface="+mn-ea"/>
                <a:cs typeface="+mn-cs"/>
              </a:rPr>
              <a:t>specifies that one of the 8-, 16-, or 32-bit registers contains the effective address. This is equivalent to what we have referred to as register indirect addressing.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the </a:t>
            </a:r>
            <a:r>
              <a:rPr lang="en-US" sz="1200" b="1" kern="1200" dirty="0" smtClean="0">
                <a:solidFill>
                  <a:schemeClr val="tx1"/>
                </a:solidFill>
                <a:latin typeface="Times New Roman" pitchFamily="-1" charset="0"/>
                <a:ea typeface="+mn-ea"/>
                <a:cs typeface="+mn-cs"/>
              </a:rPr>
              <a:t>base with displacement mode, </a:t>
            </a:r>
            <a:r>
              <a:rPr lang="en-US" sz="1200" kern="1200" dirty="0" smtClean="0">
                <a:solidFill>
                  <a:schemeClr val="tx1"/>
                </a:solidFill>
                <a:latin typeface="Times New Roman" pitchFamily="-1" charset="0"/>
                <a:ea typeface="+mn-ea"/>
                <a:cs typeface="+mn-cs"/>
              </a:rPr>
              <a:t>the instruction includes a displacement to be added to a base register, which may be any of the general-purpose registers. Examples of uses of this mode are as follows: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Used by a compiler to point to the start of a local variable area. For example, the base register could point to the beginning of a stack frame, which contains the local variables for the corresponding procedure.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Used to index into an array when the element size is not 1, 2, 4, or 8 bytes and which therefore cannot be indexed using an index register. In this case, the displacement points to the beginning of the array, and the base register holds the results of a calculation to determine the offset to a specific element within the array.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Used to access a field of a record. The base register points to the beginning of the record, while the displacement is an offset to the field.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the </a:t>
            </a:r>
            <a:r>
              <a:rPr lang="en-US" sz="1200" b="1" kern="1200" dirty="0" smtClean="0">
                <a:solidFill>
                  <a:schemeClr val="tx1"/>
                </a:solidFill>
                <a:latin typeface="Times New Roman" pitchFamily="-1" charset="0"/>
                <a:ea typeface="+mn-ea"/>
                <a:cs typeface="+mn-cs"/>
              </a:rPr>
              <a:t>scaled index with displacement mode, </a:t>
            </a:r>
            <a:r>
              <a:rPr lang="en-US" sz="1200" kern="1200" dirty="0" smtClean="0">
                <a:solidFill>
                  <a:schemeClr val="tx1"/>
                </a:solidFill>
                <a:latin typeface="Times New Roman" pitchFamily="-1" charset="0"/>
                <a:ea typeface="+mn-ea"/>
                <a:cs typeface="+mn-cs"/>
              </a:rPr>
              <a:t>the instruction includes a displacement to be added to a register, in this case called an index register. The index register may be any of the general-purpose registers except the one called ESP, which is generally used for stack processing. In calculating the effective address, the contents of the index register are multiplied by a scaling factor of 1, 2, 4, or 8, and then added to a displacement. This mode is very convenient for indexing arrays. A scaling factor of 2 can be used for an array of 16-bit integers. A scaling factor of 4 can be used for 32-bit integers or floating-point numbers. Finally, a scaling factor of 8 can be used for an array of double-precision floating-point numbers.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a:t>
            </a:r>
            <a:r>
              <a:rPr lang="en-US" sz="1200" b="1" kern="1200" dirty="0" smtClean="0">
                <a:solidFill>
                  <a:schemeClr val="tx1"/>
                </a:solidFill>
                <a:latin typeface="Times New Roman" pitchFamily="-1" charset="0"/>
                <a:ea typeface="+mn-ea"/>
                <a:cs typeface="+mn-cs"/>
              </a:rPr>
              <a:t>base with index and displacement mode </a:t>
            </a:r>
            <a:r>
              <a:rPr lang="en-US" sz="1200" kern="1200" dirty="0" smtClean="0">
                <a:solidFill>
                  <a:schemeClr val="tx1"/>
                </a:solidFill>
                <a:latin typeface="Times New Roman" pitchFamily="-1" charset="0"/>
                <a:ea typeface="+mn-ea"/>
                <a:cs typeface="+mn-cs"/>
              </a:rPr>
              <a:t>sums the contents of the base register, the index register, and a displacement to form the effective address. Again, the base register can be any general-purpose register and the index register can be any general-purpose register except ESP. As an example, this addressing mode could be used for accessing a local array on a stack frame. This mode can also be used to support a two-dimensional array; in this case, the displacement points to the beginning of the array, and each register handles one dimension of the array.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a:t>
            </a:r>
            <a:r>
              <a:rPr lang="en-US" sz="1200" b="1" kern="1200" dirty="0" smtClean="0">
                <a:solidFill>
                  <a:schemeClr val="tx1"/>
                </a:solidFill>
                <a:latin typeface="Times New Roman" pitchFamily="-1" charset="0"/>
                <a:ea typeface="+mn-ea"/>
                <a:cs typeface="+mn-cs"/>
              </a:rPr>
              <a:t>based scaled index with displacement mode </a:t>
            </a:r>
            <a:r>
              <a:rPr lang="en-US" sz="1200" kern="1200" dirty="0" smtClean="0">
                <a:solidFill>
                  <a:schemeClr val="tx1"/>
                </a:solidFill>
                <a:latin typeface="Times New Roman" pitchFamily="-1" charset="0"/>
                <a:ea typeface="+mn-ea"/>
                <a:cs typeface="+mn-cs"/>
              </a:rPr>
              <a:t>sums the contents of the index register multiplied by a scaling factor, the contents of the base register, and the displacement. This is useful if an array is stored in a stack frame; in this case, the array elements would be 2, 4, or 8 bytes each in length. This mode also provides efficient indexing of a two-dimensional array when the array elements are 2, 4, or 8 bytes in length.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Finally, </a:t>
            </a:r>
            <a:r>
              <a:rPr lang="en-US" sz="1200" b="1" kern="1200" dirty="0" smtClean="0">
                <a:solidFill>
                  <a:schemeClr val="tx1"/>
                </a:solidFill>
                <a:latin typeface="Times New Roman" pitchFamily="-1" charset="0"/>
                <a:ea typeface="+mn-ea"/>
                <a:cs typeface="+mn-cs"/>
              </a:rPr>
              <a:t>relative addressing </a:t>
            </a:r>
            <a:r>
              <a:rPr lang="en-US" sz="1200" kern="1200" dirty="0" smtClean="0">
                <a:solidFill>
                  <a:schemeClr val="tx1"/>
                </a:solidFill>
                <a:latin typeface="Times New Roman" pitchFamily="-1" charset="0"/>
                <a:ea typeface="+mn-ea"/>
                <a:cs typeface="+mn-cs"/>
              </a:rPr>
              <a:t>can be used in transfer-of-control instructions. A displacement is added to the value of the program counter, which points to the next instruction. In this case, the displacement is treated as a signed byte, word, or doubleword value, and that value either increases or decreases the address in the program counter. </a:t>
            </a:r>
          </a:p>
          <a:p>
            <a:endParaRPr lang="en-US" dirty="0" smtClean="0"/>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20000"/>
          </a:bodyPr>
          <a:lstStyle/>
          <a:p>
            <a:r>
              <a:rPr lang="en-US" sz="1200" kern="1200" dirty="0" smtClean="0">
                <a:solidFill>
                  <a:schemeClr val="tx1"/>
                </a:solidFill>
                <a:latin typeface="Times New Roman" pitchFamily="-1" charset="0"/>
                <a:ea typeface="+mn-ea"/>
                <a:cs typeface="+mn-cs"/>
              </a:rPr>
              <a:t>Load and store instructions are the only instructions that reference memory. This is always done indirectly through a base register plus offset. There are three alternatives with respect to indexing (Figure 13.3):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Offset: </a:t>
            </a:r>
            <a:r>
              <a:rPr lang="en-US" sz="1200" kern="1200" dirty="0" smtClean="0">
                <a:solidFill>
                  <a:schemeClr val="tx1"/>
                </a:solidFill>
                <a:latin typeface="Times New Roman" pitchFamily="-1" charset="0"/>
                <a:ea typeface="+mn-ea"/>
                <a:cs typeface="+mn-cs"/>
              </a:rPr>
              <a:t>For this addressing method, </a:t>
            </a:r>
            <a:r>
              <a:rPr lang="en-US" sz="1200" b="1" kern="1200" dirty="0" smtClean="0">
                <a:solidFill>
                  <a:schemeClr val="tx1"/>
                </a:solidFill>
                <a:latin typeface="Times New Roman" pitchFamily="-1" charset="0"/>
                <a:ea typeface="+mn-ea"/>
                <a:cs typeface="+mn-cs"/>
              </a:rPr>
              <a:t>indexing </a:t>
            </a:r>
            <a:r>
              <a:rPr lang="en-US" sz="1200" kern="1200" dirty="0" smtClean="0">
                <a:solidFill>
                  <a:schemeClr val="tx1"/>
                </a:solidFill>
                <a:latin typeface="Times New Roman" pitchFamily="-1" charset="0"/>
                <a:ea typeface="+mn-ea"/>
                <a:cs typeface="+mn-cs"/>
              </a:rPr>
              <a:t>is not used. An offset value is added to or subtracted from the value in the base register to form the memory address. As an example Figure 13.3a illustrates this method with the assembly language instruction STRB r0, [r1, #12]. This is the store byte instruction. In this case the base address is in register r1 and the displacement is an immediate value of decimal 12. The resulting address (base plus offset) is the location where the least significant byte from r0 is to be stored.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Preindex: </a:t>
            </a:r>
            <a:r>
              <a:rPr lang="en-US" sz="1200" b="0" kern="1200" dirty="0" smtClean="0">
                <a:solidFill>
                  <a:schemeClr val="tx1"/>
                </a:solidFill>
                <a:latin typeface="Times New Roman" pitchFamily="-1" charset="0"/>
                <a:ea typeface="+mn-ea"/>
                <a:cs typeface="+mn-cs"/>
              </a:rPr>
              <a:t>The memory address is formed in the same way as for off set address</a:t>
            </a:r>
            <a:r>
              <a:rPr lang="en-US" sz="1200" kern="1200" dirty="0" smtClean="0">
                <a:solidFill>
                  <a:schemeClr val="tx1"/>
                </a:solidFill>
                <a:latin typeface="Times New Roman" pitchFamily="-1" charset="0"/>
                <a:ea typeface="+mn-ea"/>
                <a:cs typeface="+mn-cs"/>
              </a:rPr>
              <a:t>ing. The memory address is also written back to the base register. In other words, the base register value is incremented or decremented by the offset value. Figure 13.3b illustrates this method with the assembly language instruction STRB r0, [r1, #12]!. The exclamation point signifies preindexing.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Postindex: </a:t>
            </a:r>
            <a:r>
              <a:rPr lang="en-US" sz="1200" kern="1200" dirty="0" smtClean="0">
                <a:solidFill>
                  <a:schemeClr val="tx1"/>
                </a:solidFill>
                <a:latin typeface="Times New Roman" pitchFamily="-1" charset="0"/>
                <a:ea typeface="+mn-ea"/>
                <a:cs typeface="+mn-cs"/>
              </a:rPr>
              <a:t>The memory address is the base register value. An offset is added to or subtracted from the base register value and the result is written back to the base register. Figure 13.3c illustrates this method with the assembly language instruction STRB r0, [r1], #12.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Note that what ARM refers to as a base register acts as an index register for preindex and postindex addressing. The offset value can either be an immediate value stored in the instruction or it can be in another register. If the offset value is in a register, another useful feature is available: scaled register addressing. The value in the offset register is scaled by one of the shift operators: Logical Shift Left, Logical Shift Right, Arithmetic Shift Right, Rotate Right, or Rotate Right Extended (which includes the carry bit in the rotation). The amount of the shift is specified as an immediate value in the instruction. </a:t>
            </a:r>
            <a:endParaRPr lang="en-US" dirty="0" smtClean="0"/>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Data processing instructions use either register addressing or a mixture of register and immediate addressing. For register addressing, the value in one of the register operands may be scaled using one of the five shift operators defined in the preceding paragraph.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only form of addressing for branch instructions is immediate addressing. The branch instruction contains a 24-bit value. For address calculation, this value is shifted left 2 bits, so that the address is on a word boundary. Thus the effective address range is ± 32 MB from the program counter. </a:t>
            </a:r>
            <a:endParaRPr lang="en-US" dirty="0" smtClean="0"/>
          </a:p>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In Chapter 12, we focused on </a:t>
            </a:r>
            <a:r>
              <a:rPr lang="en-US" sz="1200" i="1" kern="1200" dirty="0" smtClean="0">
                <a:solidFill>
                  <a:schemeClr val="tx1"/>
                </a:solidFill>
                <a:latin typeface="Times New Roman" pitchFamily="-1" charset="0"/>
                <a:ea typeface="+mn-ea"/>
                <a:cs typeface="+mn-cs"/>
              </a:rPr>
              <a:t>what </a:t>
            </a:r>
            <a:r>
              <a:rPr lang="en-US" sz="1200" kern="1200" dirty="0" smtClean="0">
                <a:solidFill>
                  <a:schemeClr val="tx1"/>
                </a:solidFill>
                <a:latin typeface="Times New Roman" pitchFamily="-1" charset="0"/>
                <a:ea typeface="+mn-ea"/>
                <a:cs typeface="+mn-cs"/>
              </a:rPr>
              <a:t>an instruction set does. Specifically, we examined the types of operands and operations that may be specified by machine instructions. This chapter turns to the question of </a:t>
            </a:r>
            <a:r>
              <a:rPr lang="en-US" sz="1200" i="1" kern="1200" dirty="0" smtClean="0">
                <a:solidFill>
                  <a:schemeClr val="tx1"/>
                </a:solidFill>
                <a:latin typeface="Times New Roman" pitchFamily="-1" charset="0"/>
                <a:ea typeface="+mn-ea"/>
                <a:cs typeface="+mn-cs"/>
              </a:rPr>
              <a:t>how </a:t>
            </a:r>
            <a:r>
              <a:rPr lang="en-US" sz="1200" kern="1200" dirty="0" smtClean="0">
                <a:solidFill>
                  <a:schemeClr val="tx1"/>
                </a:solidFill>
                <a:latin typeface="Times New Roman" pitchFamily="-1" charset="0"/>
                <a:ea typeface="+mn-ea"/>
                <a:cs typeface="+mn-cs"/>
              </a:rPr>
              <a:t>to specify the operands and operations of instructions. Two issues arise. First, how is the address of an operand specified, and second, how are the bits of an instruction organized to define the operand addresses and operation of that instruction? </a:t>
            </a:r>
            <a:endParaRPr lang="en-US" dirty="0" smtClean="0"/>
          </a:p>
          <a:p>
            <a:endParaRPr lang="en-US" dirty="0"/>
          </a:p>
        </p:txBody>
      </p:sp>
      <p:sp>
        <p:nvSpPr>
          <p:cNvPr id="4" name="Slide Number Placeholder 3"/>
          <p:cNvSpPr>
            <a:spLocks noGrp="1"/>
          </p:cNvSpPr>
          <p:nvPr>
            <p:ph type="sldNum" sz="quarter" idx="10"/>
          </p:nvPr>
        </p:nvSpPr>
        <p:spPr>
          <a:xfrm>
            <a:off x="3886200" y="8686800"/>
            <a:ext cx="2971800" cy="457200"/>
          </a:xfrm>
          <a:prstGeom prst="rect">
            <a:avLst/>
          </a:prstGeom>
        </p:spPr>
        <p:txBody>
          <a:bodyPr/>
          <a:lstStyle/>
          <a:p>
            <a:fld id="{426AC9EA-110C-D44B-81A3-E5165EEE361B}" type="slidenum">
              <a:rPr lang="en-US" smtClean="0"/>
              <a:pPr/>
              <a:t>2</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Load Multiple instructions load a subset (possibly all) of the general-purpose registers from memory. Store Multiple instructions store a subset (possibly all) of the general-purpose registers to memory. The list of registers for the load or store is specified in a 16-bit field in the instruction with each bit corresponding to one of the 16 registers. Load and Store Multiple addressing modes produce a sequential range of memory addresses. The lowest-numbered register is stored at the lowest memory address and the highest- numbered register at the highest memory address. Four addressing modes are used  (Figure 13.4): increment after, increment before, decrement after, and decrement before. A base register specifies a main memory address where register values are stored in or loaded from in ascending (increment) or descending (decrement) word locations. Incrementing or decrementing starts either before or after the first memory access.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These instructions are useful for block loads or stores, stack operations, and procedure exit sequences.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1026"/>
          <p:cNvSpPr>
            <a:spLocks noGrp="1" noRot="1" noChangeAspect="1" noChangeArrowheads="1" noTextEdit="1"/>
          </p:cNvSpPr>
          <p:nvPr>
            <p:ph type="sldImg"/>
          </p:nvPr>
        </p:nvSpPr>
        <p:spPr>
          <a:xfrm>
            <a:off x="1150938" y="692150"/>
            <a:ext cx="4556125" cy="3416300"/>
          </a:xfrm>
          <a:ln/>
        </p:spPr>
      </p:sp>
      <p:sp>
        <p:nvSpPr>
          <p:cNvPr id="110595" name="Rectangle 1027"/>
          <p:cNvSpPr>
            <a:spLocks noGrp="1" noChangeArrowheads="1"/>
          </p:cNvSpPr>
          <p:nvPr>
            <p:ph type="body" idx="1"/>
          </p:nvPr>
        </p:nvSpPr>
        <p:spPr/>
        <p:txBody>
          <a:bodyPr/>
          <a:lstStyle/>
          <a:p>
            <a:r>
              <a:rPr lang="en-US" sz="1200" kern="1200" dirty="0" smtClean="0">
                <a:solidFill>
                  <a:schemeClr val="tx1"/>
                </a:solidFill>
                <a:latin typeface="Times New Roman" pitchFamily="-1" charset="0"/>
                <a:ea typeface="+mn-ea"/>
                <a:cs typeface="+mn-cs"/>
              </a:rPr>
              <a:t>An instruction format defines the layout of the bits of an instruction, in terms of its constituent fields. An instruction format must include an opcode and, implicitly or explicitly, zero or more operands. Each explicit operand is referenced using one of the addressing modes described in Section 13.1. The format must, implicitly or explicitly, indicate the addressing mode for each operand. For most instruction sets, more than one instruction format is used.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design of an instruction format is a complex art, and an amazing variety of designs have been implemented. We examine the key design issues, looking briefly at some designs to illustrate points, and then we examine the x86 and ARM solutions in detail. </a:t>
            </a:r>
            <a:endParaRPr lang="en-US" dirty="0" smtClean="0"/>
          </a:p>
          <a:p>
            <a:endParaRPr lang="en-GB"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Rot="1" noChangeAspect="1" noChangeArrowheads="1" noTextEdit="1"/>
          </p:cNvSpPr>
          <p:nvPr>
            <p:ph type="sldImg"/>
          </p:nvPr>
        </p:nvSpPr>
        <p:spPr>
          <a:xfrm>
            <a:off x="1150938" y="692150"/>
            <a:ext cx="4556125" cy="3416300"/>
          </a:xfrm>
          <a:ln/>
        </p:spPr>
      </p:sp>
      <p:sp>
        <p:nvSpPr>
          <p:cNvPr id="111619" name="Rectangle 3"/>
          <p:cNvSpPr>
            <a:spLocks noGrp="1" noChangeArrowheads="1"/>
          </p:cNvSpPr>
          <p:nvPr>
            <p:ph type="body" idx="1"/>
          </p:nvPr>
        </p:nvSpPr>
        <p:spPr/>
        <p:txBody>
          <a:bodyPr/>
          <a:lstStyle/>
          <a:p>
            <a:r>
              <a:rPr lang="en-US" sz="1200" kern="1200" dirty="0" smtClean="0">
                <a:solidFill>
                  <a:schemeClr val="tx1"/>
                </a:solidFill>
                <a:latin typeface="Times New Roman" pitchFamily="-1" charset="0"/>
                <a:ea typeface="+mn-ea"/>
                <a:cs typeface="+mn-cs"/>
              </a:rPr>
              <a:t>The most basic design issue to be faced is the instruction format length. This decision affects, and is affected by, memory size, memory organization, bus structure, processor complexity, and processor speed. This decision determines the richness and flexibility of the machine as seen by the assembly-language programmer.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most obvious trade-off here is between the desire for a powerful instruction repertoire and a need to save space. Programmers want more opcodes, more operands, more addressing modes, and greater address range. More opcodes and more operands make life easier for the programmer, because shorter programs can be written to accomplish given tasks. Similarly, more addressing modes give the programmer greater flexibility in implementing certain functions, such as table manipulations and multiple-way branching. And, of course, with the increase in main memory size and the increasing use of virtual memory, programmers want to be able to address larger memory ranges. All of these things (opcodes, operands, addressing modes, address range) require bits and push in the direction of longer instruction lengths. But longer instruction length may be wasteful. A 64-bit instruction occupies twice the space of a 32-bit instruction but is probably less than twice as useful.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Beyond this basic trade-off, there are other considerations. Either the instruction length should be equal to the memory-transfer length (in a bus system, data- bus length) or one should be a multiple of the other. Otherwise, we will not get an integral number of instructions during a fetch cycle. A related consideration is the memory transfer rate. This rate has not kept up with increases in processor speed. Accordingly, memory can become a bottleneck if the processor can execute instructions faster than it can fetch them. One solution to this problem is to use cache memory (see Section 4.3); another is to use shorter instructions. Thus, 16-bit instructions can be fetched at twice the rate of 32-bit instructions but probably can be executed less than twice as rapidly.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 seemingly mundane but nevertheless important feature is that the instruction length should be a multiple of the character length, which is usually 8 bits, and of the length of fixed-point numbers. To see this, we need to make use of that unfortunately ill-defined word, </a:t>
            </a:r>
            <a:r>
              <a:rPr lang="en-US" sz="1200" i="1" kern="1200" dirty="0" smtClean="0">
                <a:solidFill>
                  <a:schemeClr val="tx1"/>
                </a:solidFill>
                <a:latin typeface="Times New Roman" pitchFamily="-1" charset="0"/>
                <a:ea typeface="+mn-ea"/>
                <a:cs typeface="+mn-cs"/>
              </a:rPr>
              <a:t>word </a:t>
            </a:r>
            <a:r>
              <a:rPr lang="en-US" sz="1200" kern="1200" dirty="0" smtClean="0">
                <a:solidFill>
                  <a:schemeClr val="tx1"/>
                </a:solidFill>
                <a:latin typeface="Times New Roman" pitchFamily="-1" charset="0"/>
                <a:ea typeface="+mn-ea"/>
                <a:cs typeface="+mn-cs"/>
              </a:rPr>
              <a:t>[FRAI83]. The word length of memory is, in some sense, the “natural” unit of organization. The size of a word usually determines the size of fixed-point numbers (usually the two are equal). Word size is also typically equal to, or at least integrally related to, the memory transfer size. Because a common form of data is character data, we would like a word to store an integral number of characters. Otherwise, there are wasted bits in each word when storing multiple characters, or a character will have to straddle a word boundary. The importance of this point is such that IBM, when it introduced the System/360 and wanted to employ 8-bit characters, made the wrenching decision to move from the 36-bit architecture of the scientific members of the 700/7000 series to a 32-bit architecture. </a:t>
            </a:r>
            <a:endParaRPr lang="en-US" dirty="0" smtClean="0"/>
          </a:p>
          <a:p>
            <a:endParaRPr lang="en-US" dirty="0" smtClean="0"/>
          </a:p>
          <a:p>
            <a:endParaRPr lang="en-GB"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a:xfrm>
            <a:off x="1150938" y="692150"/>
            <a:ext cx="4556125" cy="3416300"/>
          </a:xfrm>
          <a:ln/>
        </p:spPr>
      </p:sp>
      <p:sp>
        <p:nvSpPr>
          <p:cNvPr id="112643" name="Rectangle 3"/>
          <p:cNvSpPr>
            <a:spLocks noGrp="1" noChangeArrowheads="1"/>
          </p:cNvSpPr>
          <p:nvPr>
            <p:ph type="body" idx="1"/>
          </p:nvPr>
        </p:nvSpPr>
        <p:spPr/>
        <p:txBody>
          <a:bodyPr/>
          <a:lstStyle/>
          <a:p>
            <a:r>
              <a:rPr lang="en-US" sz="1200" kern="1200" dirty="0" smtClean="0">
                <a:solidFill>
                  <a:schemeClr val="tx1"/>
                </a:solidFill>
                <a:latin typeface="Times New Roman" pitchFamily="-1" charset="0"/>
                <a:ea typeface="+mn-ea"/>
                <a:cs typeface="+mn-cs"/>
              </a:rPr>
              <a:t>We’ve looked at some of the factors that go into deciding the length of the instruction format. An equally difficult issue is how to allocate the bits in that format. The trade-offs here are complex.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For a given instruction length, there is clearly a trade-off between the number of opcodes and the power of the addressing capability. More opcodes obviously mean more bits in the opcode field. For an instruction format of a given length, this reduces the number of bits available for addressing. There is one interesting refinement to this trade-off, and that is the use of variable-length opcodes. In this approach, there is a minimum opcode length but, for some opcodes, additional operations may be specified by using additional bits in the instruction. For a fixed- length instruction, this leaves fewer bits for addressing. Thus, this feature is used for those instructions that require fewer operands and/or less powerful addressing.</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following interrelated factors go into determining the use of the addressing bits. </a:t>
            </a:r>
            <a:endParaRPr lang="en-US" dirty="0" smtClean="0"/>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Number of addressing modes: </a:t>
            </a:r>
            <a:r>
              <a:rPr lang="en-US" sz="1200" kern="1200" dirty="0" smtClean="0">
                <a:solidFill>
                  <a:schemeClr val="tx1"/>
                </a:solidFill>
                <a:latin typeface="Times New Roman" pitchFamily="-1" charset="0"/>
                <a:ea typeface="+mn-ea"/>
                <a:cs typeface="+mn-cs"/>
              </a:rPr>
              <a:t>Sometimes an addressing mode can be indicated implicitly. For example, certain opcodes might always call for indexing. In other cases, the addressing modes must be explicit, and one or more mode bits will be needed.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Number of operands: </a:t>
            </a:r>
            <a:r>
              <a:rPr lang="en-US" sz="1200" b="0" kern="1200" dirty="0" smtClean="0">
                <a:solidFill>
                  <a:schemeClr val="tx1"/>
                </a:solidFill>
                <a:latin typeface="Times New Roman" pitchFamily="-1" charset="0"/>
                <a:ea typeface="+mn-ea"/>
                <a:cs typeface="+mn-cs"/>
              </a:rPr>
              <a:t>We have seen that fewer addresses can make for longer, </a:t>
            </a:r>
            <a:r>
              <a:rPr lang="en-US" sz="1200" kern="1200" dirty="0" smtClean="0">
                <a:solidFill>
                  <a:schemeClr val="tx1"/>
                </a:solidFill>
                <a:latin typeface="Times New Roman" pitchFamily="-1" charset="0"/>
                <a:ea typeface="+mn-ea"/>
                <a:cs typeface="+mn-cs"/>
              </a:rPr>
              <a:t>more awkward programs (e.g., Figure 10.3). Typical instruction formats on today’s machines include two operands. Each operand address in the instruction might require its own mode indicator, or the use of a mode indicator could be limited to just one of the address fields.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Register versus memory: </a:t>
            </a:r>
            <a:r>
              <a:rPr lang="en-US" sz="1200" kern="1200" dirty="0" smtClean="0">
                <a:solidFill>
                  <a:schemeClr val="tx1"/>
                </a:solidFill>
                <a:latin typeface="Times New Roman" pitchFamily="-1" charset="0"/>
                <a:ea typeface="+mn-ea"/>
                <a:cs typeface="+mn-cs"/>
              </a:rPr>
              <a:t>A machine must have registers so that data can be brought into the processor for processing. With a single user-visible register (usually called the accumulator), one operand address is implicit and consumes no instruction bits. However, single-register programming is awkward and requires many instructions. Even with multiple registers, only a few bits are needed to specify the register. The more that registers can be used for operand references, the fewer bits are needed. A number of studies indicate that a total of 8 to 32 user-visible registers is desirable [LUND77, HUCK83]. Most contemporary architectures have at least 32 registers.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Number of register sets: </a:t>
            </a:r>
            <a:r>
              <a:rPr lang="en-US" sz="1200" b="0" kern="1200" dirty="0" smtClean="0">
                <a:solidFill>
                  <a:schemeClr val="tx1"/>
                </a:solidFill>
                <a:latin typeface="Times New Roman" pitchFamily="-1" charset="0"/>
                <a:ea typeface="+mn-ea"/>
                <a:cs typeface="+mn-cs"/>
              </a:rPr>
              <a:t>Most contemporary machines have one set of general- </a:t>
            </a:r>
            <a:r>
              <a:rPr lang="en-US" sz="1200" kern="1200" dirty="0" smtClean="0">
                <a:solidFill>
                  <a:schemeClr val="tx1"/>
                </a:solidFill>
                <a:latin typeface="Times New Roman" pitchFamily="-1" charset="0"/>
                <a:ea typeface="+mn-ea"/>
                <a:cs typeface="+mn-cs"/>
              </a:rPr>
              <a:t>purpose registers, with typically 32 or more registers in the set. These registers can be used to store data and can be used to store addresses for displacement addressing. Some architectures, including that of the x86, have a collection of two or more specialized sets (such as data and displacement). One advantage of this latter approach is that, for a fixed number of registers, a functional split requires fewer bits to be used in the instruction. For example, with two sets of eight registers, only 3 bits are required to identify a register; the opcode or mode register will determine which set of registers is being referenced.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Address range: </a:t>
            </a:r>
            <a:r>
              <a:rPr lang="en-US" sz="1200" kern="1200" dirty="0" smtClean="0">
                <a:solidFill>
                  <a:schemeClr val="tx1"/>
                </a:solidFill>
                <a:latin typeface="Times New Roman" pitchFamily="-1" charset="0"/>
                <a:ea typeface="+mn-ea"/>
                <a:cs typeface="+mn-cs"/>
              </a:rPr>
              <a:t>For addresses that reference memory, the range of addresses that can be referenced is related to the number of address bits. Because this imposes a severe limitation, direct addressing is rarely used. With displacement addressing, the range is opened up to the length of the address register. Even so, it is still convenient to allow rather large displacements from the register address, which requires a relatively large number of address bits in the instruction.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Address granularity: </a:t>
            </a:r>
            <a:r>
              <a:rPr lang="en-US" sz="1200" kern="1200" dirty="0" smtClean="0">
                <a:solidFill>
                  <a:schemeClr val="tx1"/>
                </a:solidFill>
                <a:latin typeface="Times New Roman" pitchFamily="-1" charset="0"/>
                <a:ea typeface="+mn-ea"/>
                <a:cs typeface="+mn-cs"/>
              </a:rPr>
              <a:t>For addresses that reference memory rather than registers, another factor is the granularity of addressing. In a system with 16- or 32-bit words, an address can reference a word or a byte at the designer’s choice. Byte addressing is convenient for character manipulation but requires, for a fixed-size memory, more address bits.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Thus, the designer is faced with a host of factors to consider and balance.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How critical the various choices are is not clear. As an example, we cite one study [CRAG79] that compared various instruction format approaches, including the use of a stack, general-purpose registers, an accumulator, and only memory-to-register approaches. Using a consistent set of assumptions, no significant difference in code space or execution time was observed. </a:t>
            </a:r>
            <a:endParaRPr lang="en-US" dirty="0" smtClean="0"/>
          </a:p>
          <a:p>
            <a:endParaRPr lang="en-US" dirty="0" smtClean="0"/>
          </a:p>
          <a:p>
            <a:r>
              <a:rPr lang="en-US" sz="1200" kern="1200" dirty="0" smtClean="0">
                <a:solidFill>
                  <a:schemeClr val="tx1"/>
                </a:solidFill>
                <a:latin typeface="Times New Roman" pitchFamily="-1" charset="0"/>
                <a:ea typeface="+mn-ea"/>
                <a:cs typeface="+mn-cs"/>
              </a:rPr>
              <a:t> </a:t>
            </a:r>
            <a:endParaRPr lang="en-US" dirty="0" smtClean="0"/>
          </a:p>
          <a:p>
            <a:endParaRPr lang="en-GB"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85000" lnSpcReduction="20000"/>
          </a:bodyPr>
          <a:lstStyle/>
          <a:p>
            <a:r>
              <a:rPr lang="en-US" sz="1200" kern="1200" dirty="0" smtClean="0">
                <a:solidFill>
                  <a:schemeClr val="tx1"/>
                </a:solidFill>
                <a:latin typeface="Times New Roman" pitchFamily="-1" charset="0"/>
                <a:ea typeface="+mn-ea"/>
                <a:cs typeface="+mn-cs"/>
              </a:rPr>
              <a:t>One of the simplest instruction designs for a general-purpose computer was for the PDP-8 [BELL78b]. The PDP-8 uses 12-bit instructions and operates on 12-bit words. There is a single general-purpose register, the accumulator.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Despite the limitations of this design, the addressing is quite flexible. Each memory reference consists of 7 bits plus two 1-bit modifiers. The memory is divided into fixed-length pages of 2</a:t>
            </a:r>
            <a:r>
              <a:rPr lang="en-US" sz="1200" kern="1200" baseline="30000" dirty="0" smtClean="0">
                <a:solidFill>
                  <a:schemeClr val="tx1"/>
                </a:solidFill>
                <a:latin typeface="Times New Roman" pitchFamily="-1" charset="0"/>
                <a:ea typeface="+mn-ea"/>
                <a:cs typeface="+mn-cs"/>
              </a:rPr>
              <a:t>7</a:t>
            </a:r>
            <a:r>
              <a:rPr lang="en-US" sz="1200" kern="1200" dirty="0" smtClean="0">
                <a:solidFill>
                  <a:schemeClr val="tx1"/>
                </a:solidFill>
                <a:latin typeface="Times New Roman" pitchFamily="-1" charset="0"/>
                <a:ea typeface="+mn-ea"/>
                <a:cs typeface="+mn-cs"/>
              </a:rPr>
              <a:t> = 128 words each. Address calculation is based on references to page 0 or the current page (page containing this instruction) as determined by the page bit. The second modifier bit indicates whether direct or indirect addressing is to be used. These two modes can be used in combination, so that an indirect address is a 12-bit address contained in a word of page 0 or the current page. In addition, 8 dedicated words on page 0 are autoindex “registers.” When an indirect reference is made to one of these locations, preindexing occurs.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Figure 13.5 shows the PDP-8 instruction format. There are a 3-bit opcode and three types of instructions. For opcodes 0 through 5, the format is a single-address memory reference instruction including a page bit and an indirect bit. Thus, there are only six basic operations. To enlarge the group of operations, opcode 7 defines a register reference or </a:t>
            </a:r>
            <a:r>
              <a:rPr lang="en-US" sz="1200" i="1" kern="1200" dirty="0" smtClean="0">
                <a:solidFill>
                  <a:schemeClr val="tx1"/>
                </a:solidFill>
                <a:latin typeface="Times New Roman" pitchFamily="-1" charset="0"/>
                <a:ea typeface="+mn-ea"/>
                <a:cs typeface="+mn-cs"/>
              </a:rPr>
              <a:t>microinstruction. </a:t>
            </a:r>
            <a:r>
              <a:rPr lang="en-US" sz="1200" kern="1200" dirty="0" smtClean="0">
                <a:solidFill>
                  <a:schemeClr val="tx1"/>
                </a:solidFill>
                <a:latin typeface="Times New Roman" pitchFamily="-1" charset="0"/>
                <a:ea typeface="+mn-ea"/>
                <a:cs typeface="+mn-cs"/>
              </a:rPr>
              <a:t>In this format, the remaining bits are used to encode additional operations. In general, each bit defines a specific operation (e.g., clear accumulator), and these bits can be combined in a single instruction. The microinstruction strategy was used as far back as the PDP-1 by DEC and is, in a sense, a forerunner of today’s microprogrammed machines, to be discussed in Part Four. Opcode 6 is the I/O operation; 6 bits are used to select one of 64 devices, and 3 bits specify a particular I/O command.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PDP-8 instruction format is remarkably efficient. It supports indirect addressing, displacement addressing, and indexing. With the use of the opcode extension, it supports a total of approximately 35 instructions. Given the constraints of a 12-bit instruction length, the designers could hardly have done better. </a:t>
            </a:r>
            <a:endParaRPr lang="en-US" dirty="0" smtClean="0"/>
          </a:p>
          <a:p>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10000"/>
          </a:bodyPr>
          <a:lstStyle/>
          <a:p>
            <a:r>
              <a:rPr lang="en-US" sz="1200" kern="1200" dirty="0" smtClean="0">
                <a:solidFill>
                  <a:schemeClr val="tx1"/>
                </a:solidFill>
                <a:latin typeface="Times New Roman" pitchFamily="-1" charset="0"/>
                <a:ea typeface="+mn-ea"/>
                <a:cs typeface="+mn-cs"/>
              </a:rPr>
              <a:t>A sharp contrast to the instruction set of the PDP-8 is that of the PDP-10. The PDP-10 was designed to be a large-scale time-shared system, with an emphasis on making the system easy to program, even if additional hardware expense was involved.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Among the design principles employed in designing the instruction set were the following [BELL78c]: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Orthogonality: </a:t>
            </a:r>
            <a:r>
              <a:rPr lang="en-US" sz="1200" kern="1200" dirty="0" smtClean="0">
                <a:solidFill>
                  <a:schemeClr val="tx1"/>
                </a:solidFill>
                <a:latin typeface="Times New Roman" pitchFamily="-1" charset="0"/>
                <a:ea typeface="+mn-ea"/>
                <a:cs typeface="+mn-cs"/>
              </a:rPr>
              <a:t>Orthogonality is a principle by which two variables are independent of each other. In the context of an instruction set, the term indicates that other elements of an instruction are independent of (not determined by) the opcode. The PDP-10 designers use the term to describe the fact that an address is always computed in the same way, independent of the opcode. This is in contrast to many machines, where the address mode sometimes depends implicitly on the operator being used.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Completeness: </a:t>
            </a:r>
            <a:r>
              <a:rPr lang="en-US" sz="1200" kern="1200" dirty="0" smtClean="0">
                <a:solidFill>
                  <a:schemeClr val="tx1"/>
                </a:solidFill>
                <a:latin typeface="Times New Roman" pitchFamily="-1" charset="0"/>
                <a:ea typeface="+mn-ea"/>
                <a:cs typeface="+mn-cs"/>
              </a:rPr>
              <a:t>Each arithmetic data type (integer, fixed-point, floating-point) should have a complete and identical set of operations.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Direct addressing: </a:t>
            </a:r>
            <a:r>
              <a:rPr lang="en-US" sz="1200" kern="1200" dirty="0" smtClean="0">
                <a:solidFill>
                  <a:schemeClr val="tx1"/>
                </a:solidFill>
                <a:latin typeface="Times New Roman" pitchFamily="-1" charset="0"/>
                <a:ea typeface="+mn-ea"/>
                <a:cs typeface="+mn-cs"/>
              </a:rPr>
              <a:t>Base plus displacement addressing, which places a memory organization burden on the programmer, was avoided in favor of direct addressing.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Each of these principles advances the main goal of ease of programming.</a:t>
            </a:r>
            <a:br>
              <a:rPr lang="en-US" sz="1200" kern="1200" dirty="0" smtClean="0">
                <a:solidFill>
                  <a:schemeClr val="tx1"/>
                </a:solidFill>
                <a:latin typeface="Times New Roman" pitchFamily="-1" charset="0"/>
                <a:ea typeface="+mn-ea"/>
                <a:cs typeface="+mn-cs"/>
              </a:rPr>
            </a:br>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PDP-10 has a 36-bit word length and a 36-bit instruction length. The fixed instruction format is shown in Figure 13.6. The opcode occupies 9 bits, allowing up to 512 operations. In fact, a total of 365 different instructions are defined. Most instructions have two addresses, one of which is one of 16 general-purpose registers. Thus, this operand reference occupies 4 bits. The other operand reference starts with an 18-bit memory address field. This can be used as an immediate operand or a memory address. In the latter usage, both indexing and indirect addressing are </a:t>
            </a:r>
            <a:endParaRPr lang="en-US" dirty="0" smtClean="0"/>
          </a:p>
          <a:p>
            <a:r>
              <a:rPr lang="en-US" sz="1200" kern="1200" dirty="0" smtClean="0">
                <a:solidFill>
                  <a:schemeClr val="tx1"/>
                </a:solidFill>
                <a:latin typeface="Times New Roman" pitchFamily="-1" charset="0"/>
                <a:ea typeface="+mn-ea"/>
                <a:cs typeface="+mn-cs"/>
              </a:rPr>
              <a:t>allowed. The same general-purpose registers are also used as index registers.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 36-bit instruction length is true luxury. There is no need to do clever things to get more opcodes; a 9-bit opcode field is more than adequate. Addressing is also straightforward. An 18-bit address field makes direct addressing desirable. For memory sizes greater than 218, indirection is provided. For the ease of the programmer, indexing is provided for table manipulation and iterative programs. Also, with an 18-bit operand field, immediate addressing becomes attractive.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PDP-10 instruction set design does accomplish the objectives listed earlier [LUND77]. It eases the task of the programmer or compiler at the expense of an inefficient utilization of space. This was a conscious choice made by the designers and therefore cannot be faulted as poor design. </a:t>
            </a:r>
            <a:endParaRPr lang="en-US" dirty="0" smtClean="0"/>
          </a:p>
          <a:p>
            <a:endParaRPr lang="en-US" dirty="0" smtClean="0"/>
          </a:p>
          <a:p>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r>
              <a:rPr lang="en-US" sz="1200" kern="1200" dirty="0" smtClean="0">
                <a:solidFill>
                  <a:schemeClr val="tx1"/>
                </a:solidFill>
                <a:latin typeface="Times New Roman" pitchFamily="-1" charset="0"/>
                <a:ea typeface="+mn-ea"/>
                <a:cs typeface="+mn-cs"/>
              </a:rPr>
              <a:t>The examples we have looked at so far have used a single fixed instruction length, and we have implicitly discussed trade-offs in that context. But the designer may choose instead to provide a variety of instruction formats of different lengths. This tactic makes it easy to provide a large repertoire of opcodes, with different opcode lengths. Addressing can be more flexible, with various combinations of register and memory references plus addressing modes. With variable-length instructions, these many variations can be provided efficiently and compactly.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principal price to pay for variable-length instructions is an increase in the complexity of the processor. Falling hardware prices, the use of microprogramming (discussed in Part Four), and a general increase in understanding the principles of processor design have all contributed to making this a small price to pay. However, we will see that RISC and superscalar machines can exploit the use of fixed-length instructions to provide improved performance.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use of variable-length instructions does not remove the desirability of making all of the instruction lengths integrally related to the word length. Because the processor does not know the length of the next instruction to be fetched, a typical strategy is to fetch a number of bytes or words equal to at least the longest possible instruction. This means that sometimes multiple instructions are fetched. However, as we shall see in Chapter 14, this is a good strategy to follow in any case. </a:t>
            </a:r>
            <a:endParaRPr lang="en-US" dirty="0" smtClean="0"/>
          </a:p>
          <a:p>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10000"/>
          </a:bodyPr>
          <a:lstStyle/>
          <a:p>
            <a:r>
              <a:rPr lang="en-US" sz="1200" kern="1200" dirty="0" smtClean="0">
                <a:solidFill>
                  <a:schemeClr val="tx1"/>
                </a:solidFill>
                <a:latin typeface="Times New Roman" pitchFamily="-1" charset="0"/>
                <a:ea typeface="+mn-ea"/>
                <a:cs typeface="+mn-cs"/>
              </a:rPr>
              <a:t>The PDP-11 was designed to provide a powerful and flexible instruction set within the constraints of a 16-bit minicomputer [BELL70].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PDP-11 employs a set of eight 16-bit general-purpose registers. Two of these registers have additional significance: one is used as a stack pointer for special-purpose stack operations, and one is used as the program counter, which contains the address of the next instruction.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Figure 13.7 shows the PDP-11 instruction formats. Thirteen different formats are used, encompassing zero-, one-, and two-address instruction types. The opcode can vary from 4 to 16 bits in length. Register references are 6 bits in length. Three bits identify the register, and the remaining 3 bits identify the addressing mode. The PDP-11 is endowed with a rich set of addressing modes. One advantage of linking the addressing mode to the operand rather than the opcode, as is sometimes done, is that any addressing mode can be used with any opcode. As was mentioned, this independence is referred to as </a:t>
            </a:r>
            <a:r>
              <a:rPr lang="en-US" sz="1200" i="1" kern="1200" dirty="0" smtClean="0">
                <a:solidFill>
                  <a:schemeClr val="tx1"/>
                </a:solidFill>
                <a:latin typeface="Times New Roman" pitchFamily="-1" charset="0"/>
                <a:ea typeface="+mn-ea"/>
                <a:cs typeface="+mn-cs"/>
              </a:rPr>
              <a:t>orthogonality. </a:t>
            </a:r>
          </a:p>
          <a:p>
            <a:endParaRPr lang="en-US" sz="1200" i="1"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PDP-11 instructions are usually one word (16 bits) long. For some instructions, one or two memory addresses are appended, so that 32-bit and 48-bit instructions are part of the repertoire. This provides for further flexibility in addressing.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PDP-11 instruction set and addressing capability are complex. This increases both hardware cost and programming complexity. The advantage is that more efficient or compact programs can be developed. </a:t>
            </a:r>
            <a:endParaRPr lang="en-US" dirty="0" smtClean="0"/>
          </a:p>
          <a:p>
            <a:endParaRPr lang="en-US" dirty="0" smtClean="0"/>
          </a:p>
          <a:p>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77500" lnSpcReduction="20000"/>
          </a:bodyPr>
          <a:lstStyle/>
          <a:p>
            <a:r>
              <a:rPr lang="en-US" sz="1200" kern="1200" dirty="0" smtClean="0">
                <a:solidFill>
                  <a:schemeClr val="tx1"/>
                </a:solidFill>
                <a:latin typeface="Times New Roman" pitchFamily="-1" charset="0"/>
                <a:ea typeface="+mn-ea"/>
                <a:cs typeface="+mn-cs"/>
              </a:rPr>
              <a:t>Most architectures provide a relatively small number of fixed instruction formats. This can cause two problems for the programmer. First, addressing mode and opcode are not orthogonal. For example, for a given operation, one operand must come from a register and another from memory, or both from registers, and so on. Second, only a limited number of operands can be accommodated: typically up to two or three. Because some operations inherently require more operands, various strategies must be used to achieve the desired result using two or more instructions.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To avoid these problems, two criteria were used in designing the VAX instruction format [STRE78]: </a:t>
            </a:r>
            <a:endParaRPr lang="en-US" dirty="0" smtClean="0"/>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All instructions should have the “natural” number of operands.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All operands should have the same generality in specification.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result is a highly variable instruction format. An instruction consists of a 1- or 2-byte opcode followed by from zero to six operand specifiers, depending on the opcode. The minimal instruction length is 1 byte, and instructions up to 37 bytes can be constructed. Figure 13.8 gives a few examples.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VAX instruction begins with a 1-byte opcode. This suffices to handle most VAX instructions. However, as there are over 300 different instructions, 8 bits are not enough. The hexadecimal codes FD and FF indicate an extended opcode, with the actual opcode being specified in the second byte.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remainder of the instruction consists of up to six operand specifiers. An operand specifier is, at minimum, a 1-byte format in which the leftmost 4 bits are the address mode specifier. The only exception to this rule is the literal mode, which is signaled by the pattern 00 in the leftmost 2 bits, leaving space for a 6-bit literal. Because of this exception, a total of 12 different addressing modes can be specified.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An operand specifier often consists of just one byte, with the rightmost 4 bits specifying one of 16 general-purpose registers. The length of the operand specifier can be extended in one of two ways. First, a constant value of one or more bytes may immediately follow the first byte of the operand specifier. An example of this is the displacement mode, in which an 8-, 16-, or 32-bit displacement is used. Second, an index mode of addressing may be used. In this case, the first byte of the operand specifier consists of the 4-bit addressing mode code of 0100 and a 4-bit index register identifier. The remainder of the operand specifier consists of the base address specifier, which may itself be one or more bytes in length.</a:t>
            </a:r>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VAX instruction set provides for a wide variety of operations and addressing modes. This gives a programmer, such as a compiler writer, a very powerful and flexible tool for developing programs. In theory, this should lead to efficient machine-language compilations of high-level language programs and, in general, to effective and efficient use of processor resources. The penalty to be paid for these benefits is the increased complexity of the processor compared with a processor with a simpler instruction set and format. </a:t>
            </a:r>
            <a:endParaRPr lang="en-US" dirty="0" smtClean="0"/>
          </a:p>
          <a:p>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x86 is equipped with a variety of instruction formats. Of the elements described in this subsection, only the opcode field is always present. Figure 13.9 illustrates the general instruction format. Instructions are made up of from zero to four optional instruction prefixes, a 1- or 2-byte opcode, an optional address specifier (which consists of the ModR/M byte and the Scale Index Base byte) an optional displacement, and an optional immediate field.</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r>
              <a:rPr lang="en-US" sz="1200" b="0" i="0" u="none" strike="noStrike" kern="1200" baseline="0" dirty="0" smtClean="0">
                <a:solidFill>
                  <a:schemeClr val="tx1"/>
                </a:solidFill>
                <a:latin typeface="Times New Roman" pitchFamily="-1" charset="0"/>
                <a:ea typeface="+mn-ea"/>
                <a:cs typeface="+mn-cs"/>
              </a:rPr>
              <a:t>Let us first consider the prefix bytes:</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smtClean="0">
                <a:solidFill>
                  <a:schemeClr val="tx1"/>
                </a:solidFill>
                <a:latin typeface="Times New Roman" pitchFamily="-1" charset="0"/>
                <a:ea typeface="+mn-ea"/>
                <a:cs typeface="+mn-cs"/>
              </a:rPr>
              <a:t>Instruction prefixes:  The instruction prefix, if present, consists of the LOCK</a:t>
            </a:r>
          </a:p>
          <a:p>
            <a:r>
              <a:rPr lang="en-US" sz="1200" b="0" i="0" u="none" strike="noStrike" kern="1200" baseline="0" dirty="0" smtClean="0">
                <a:solidFill>
                  <a:schemeClr val="tx1"/>
                </a:solidFill>
                <a:latin typeface="Times New Roman" pitchFamily="-1" charset="0"/>
                <a:ea typeface="+mn-ea"/>
                <a:cs typeface="+mn-cs"/>
              </a:rPr>
              <a:t>prefix or one of the repeat prefixes. The LOCK prefix is used to ensure exclusive</a:t>
            </a:r>
          </a:p>
          <a:p>
            <a:r>
              <a:rPr lang="en-US" sz="1200" b="0" i="0" u="none" strike="noStrike" kern="1200" baseline="0" dirty="0" smtClean="0">
                <a:solidFill>
                  <a:schemeClr val="tx1"/>
                </a:solidFill>
                <a:latin typeface="Times New Roman" pitchFamily="-1" charset="0"/>
                <a:ea typeface="+mn-ea"/>
                <a:cs typeface="+mn-cs"/>
              </a:rPr>
              <a:t>use of shared memory in multiprocessor environments. The repeat prefixes</a:t>
            </a:r>
          </a:p>
          <a:p>
            <a:r>
              <a:rPr lang="en-US" sz="1200" b="0" i="0" u="none" strike="noStrike" kern="1200" baseline="0" dirty="0" smtClean="0">
                <a:solidFill>
                  <a:schemeClr val="tx1"/>
                </a:solidFill>
                <a:latin typeface="Times New Roman" pitchFamily="-1" charset="0"/>
                <a:ea typeface="+mn-ea"/>
                <a:cs typeface="+mn-cs"/>
              </a:rPr>
              <a:t>specify repeated operation of a string, which enables the x86 to process strings</a:t>
            </a:r>
          </a:p>
          <a:p>
            <a:r>
              <a:rPr lang="en-US" sz="1200" b="0" i="0" u="none" strike="noStrike" kern="1200" baseline="0" dirty="0" smtClean="0">
                <a:solidFill>
                  <a:schemeClr val="tx1"/>
                </a:solidFill>
                <a:latin typeface="Times New Roman" pitchFamily="-1" charset="0"/>
                <a:ea typeface="+mn-ea"/>
                <a:cs typeface="+mn-cs"/>
              </a:rPr>
              <a:t>much faster than with a regular software loop. There are five different repeat</a:t>
            </a:r>
          </a:p>
          <a:p>
            <a:r>
              <a:rPr lang="en-US" sz="1200" b="0" i="0" u="none" strike="noStrike" kern="1200" baseline="0" dirty="0" smtClean="0">
                <a:solidFill>
                  <a:schemeClr val="tx1"/>
                </a:solidFill>
                <a:latin typeface="Times New Roman" pitchFamily="-1" charset="0"/>
                <a:ea typeface="+mn-ea"/>
                <a:cs typeface="+mn-cs"/>
              </a:rPr>
              <a:t>prefixes: REP, REPE, REPZ, REPNE, and REPNZ. When the absolute REP</a:t>
            </a:r>
          </a:p>
          <a:p>
            <a:r>
              <a:rPr lang="en-US" sz="1200" b="0" i="0" u="none" strike="noStrike" kern="1200" baseline="0" dirty="0" smtClean="0">
                <a:solidFill>
                  <a:schemeClr val="tx1"/>
                </a:solidFill>
                <a:latin typeface="Times New Roman" pitchFamily="-1" charset="0"/>
                <a:ea typeface="+mn-ea"/>
                <a:cs typeface="+mn-cs"/>
              </a:rPr>
              <a:t>prefix is present, the operation specified in the instruction is executed repeatedly</a:t>
            </a:r>
          </a:p>
          <a:p>
            <a:r>
              <a:rPr lang="en-US" sz="1200" b="0" i="0" u="none" strike="noStrike" kern="1200" baseline="0" dirty="0" smtClean="0">
                <a:solidFill>
                  <a:schemeClr val="tx1"/>
                </a:solidFill>
                <a:latin typeface="Times New Roman" pitchFamily="-1" charset="0"/>
                <a:ea typeface="+mn-ea"/>
                <a:cs typeface="+mn-cs"/>
              </a:rPr>
              <a:t>on successive elements of the string; the number of repetitions is specified</a:t>
            </a:r>
          </a:p>
          <a:p>
            <a:r>
              <a:rPr lang="en-US" sz="1200" b="0" i="0" u="none" strike="noStrike" kern="1200" baseline="0" dirty="0" smtClean="0">
                <a:solidFill>
                  <a:schemeClr val="tx1"/>
                </a:solidFill>
                <a:latin typeface="Times New Roman" pitchFamily="-1" charset="0"/>
                <a:ea typeface="+mn-ea"/>
                <a:cs typeface="+mn-cs"/>
              </a:rPr>
              <a:t>in register CX. The conditional REP prefix causes the instruction to repeat</a:t>
            </a:r>
          </a:p>
          <a:p>
            <a:r>
              <a:rPr lang="en-US" sz="1200" b="0" i="0" u="none" strike="noStrike" kern="1200" baseline="0" dirty="0" smtClean="0">
                <a:solidFill>
                  <a:schemeClr val="tx1"/>
                </a:solidFill>
                <a:latin typeface="Times New Roman" pitchFamily="-1" charset="0"/>
                <a:ea typeface="+mn-ea"/>
                <a:cs typeface="+mn-cs"/>
              </a:rPr>
              <a:t>until the count in CX goes to zero or until the condition is met.</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smtClean="0">
                <a:solidFill>
                  <a:schemeClr val="tx1"/>
                </a:solidFill>
                <a:latin typeface="Times New Roman" pitchFamily="-1" charset="0"/>
                <a:ea typeface="+mn-ea"/>
                <a:cs typeface="+mn-cs"/>
              </a:rPr>
              <a:t>Segment override:  Explicitly specifies which segment register an instruction</a:t>
            </a:r>
          </a:p>
          <a:p>
            <a:r>
              <a:rPr lang="en-US" sz="1200" b="0" i="0" u="none" strike="noStrike" kern="1200" baseline="0" dirty="0" smtClean="0">
                <a:solidFill>
                  <a:schemeClr val="tx1"/>
                </a:solidFill>
                <a:latin typeface="Times New Roman" pitchFamily="-1" charset="0"/>
                <a:ea typeface="+mn-ea"/>
                <a:cs typeface="+mn-cs"/>
              </a:rPr>
              <a:t>should use, overriding the default segment-register selection generated by the</a:t>
            </a:r>
          </a:p>
          <a:p>
            <a:r>
              <a:rPr lang="en-US" sz="1200" b="0" i="0" u="none" strike="noStrike" kern="1200" baseline="0" dirty="0" smtClean="0">
                <a:solidFill>
                  <a:schemeClr val="tx1"/>
                </a:solidFill>
                <a:latin typeface="Times New Roman" pitchFamily="-1" charset="0"/>
                <a:ea typeface="+mn-ea"/>
                <a:cs typeface="+mn-cs"/>
              </a:rPr>
              <a:t>x86 for that instruction.</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smtClean="0">
                <a:solidFill>
                  <a:schemeClr val="tx1"/>
                </a:solidFill>
                <a:latin typeface="Times New Roman" pitchFamily="-1" charset="0"/>
                <a:ea typeface="+mn-ea"/>
                <a:cs typeface="+mn-cs"/>
              </a:rPr>
              <a:t>Operand size:  An instruction has a default operand size of 16 or 32 bits, and</a:t>
            </a:r>
          </a:p>
          <a:p>
            <a:r>
              <a:rPr lang="en-US" sz="1200" b="0" i="0" u="none" strike="noStrike" kern="1200" baseline="0" dirty="0" smtClean="0">
                <a:solidFill>
                  <a:schemeClr val="tx1"/>
                </a:solidFill>
                <a:latin typeface="Times New Roman" pitchFamily="-1" charset="0"/>
                <a:ea typeface="+mn-ea"/>
                <a:cs typeface="+mn-cs"/>
              </a:rPr>
              <a:t>the operand prefix switches between 32-bit and 16-bit operands.</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smtClean="0">
                <a:solidFill>
                  <a:schemeClr val="tx1"/>
                </a:solidFill>
                <a:latin typeface="Times New Roman" pitchFamily="-1" charset="0"/>
                <a:ea typeface="+mn-ea"/>
                <a:cs typeface="+mn-cs"/>
              </a:rPr>
              <a:t>Address size:  The processor can address memory using either 16- or 32-bit</a:t>
            </a:r>
          </a:p>
          <a:p>
            <a:r>
              <a:rPr lang="en-US" sz="1200" b="0" i="0" u="none" strike="noStrike" kern="1200" baseline="0" dirty="0" smtClean="0">
                <a:solidFill>
                  <a:schemeClr val="tx1"/>
                </a:solidFill>
                <a:latin typeface="Times New Roman" pitchFamily="-1" charset="0"/>
                <a:ea typeface="+mn-ea"/>
                <a:cs typeface="+mn-cs"/>
              </a:rPr>
              <a:t>addresses. The address size determines the displacement size in instructions</a:t>
            </a:r>
          </a:p>
          <a:p>
            <a:r>
              <a:rPr lang="en-US" sz="1200" b="0" i="0" u="none" strike="noStrike" kern="1200" baseline="0" dirty="0" smtClean="0">
                <a:solidFill>
                  <a:schemeClr val="tx1"/>
                </a:solidFill>
                <a:latin typeface="Times New Roman" pitchFamily="-1" charset="0"/>
                <a:ea typeface="+mn-ea"/>
                <a:cs typeface="+mn-cs"/>
              </a:rPr>
              <a:t>and the size of address offsets generated during effective address calculation.</a:t>
            </a:r>
          </a:p>
          <a:p>
            <a:r>
              <a:rPr lang="en-US" sz="1200" b="0" i="0" u="none" strike="noStrike" kern="1200" baseline="0" dirty="0" smtClean="0">
                <a:solidFill>
                  <a:schemeClr val="tx1"/>
                </a:solidFill>
                <a:latin typeface="Times New Roman" pitchFamily="-1" charset="0"/>
                <a:ea typeface="+mn-ea"/>
                <a:cs typeface="+mn-cs"/>
              </a:rPr>
              <a:t>One of these sizes is designated as default, and the address size prefix switches</a:t>
            </a:r>
          </a:p>
          <a:p>
            <a:r>
              <a:rPr lang="en-US" sz="1200" b="0" i="0" u="none" strike="noStrike" kern="1200" baseline="0" dirty="0" smtClean="0">
                <a:solidFill>
                  <a:schemeClr val="tx1"/>
                </a:solidFill>
                <a:latin typeface="Times New Roman" pitchFamily="-1" charset="0"/>
                <a:ea typeface="+mn-ea"/>
                <a:cs typeface="+mn-cs"/>
              </a:rPr>
              <a:t>between 32-bit and 16-bit address generation. The instruction itself includes the following fields:</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err="1" smtClean="0">
                <a:solidFill>
                  <a:schemeClr val="tx1"/>
                </a:solidFill>
                <a:latin typeface="Times New Roman" pitchFamily="-1" charset="0"/>
                <a:ea typeface="+mn-ea"/>
                <a:cs typeface="+mn-cs"/>
              </a:rPr>
              <a:t>Opcode</a:t>
            </a:r>
            <a:r>
              <a:rPr lang="en-US" sz="1200" b="0" i="0" u="none" strike="noStrike" kern="1200" baseline="0" dirty="0" smtClean="0">
                <a:solidFill>
                  <a:schemeClr val="tx1"/>
                </a:solidFill>
                <a:latin typeface="Times New Roman" pitchFamily="-1" charset="0"/>
                <a:ea typeface="+mn-ea"/>
                <a:cs typeface="+mn-cs"/>
              </a:rPr>
              <a:t>:  The </a:t>
            </a:r>
            <a:r>
              <a:rPr lang="en-US" sz="1200" b="0" i="0" u="none" strike="noStrike" kern="1200" baseline="0" dirty="0" err="1" smtClean="0">
                <a:solidFill>
                  <a:schemeClr val="tx1"/>
                </a:solidFill>
                <a:latin typeface="Times New Roman" pitchFamily="-1" charset="0"/>
                <a:ea typeface="+mn-ea"/>
                <a:cs typeface="+mn-cs"/>
              </a:rPr>
              <a:t>opcode</a:t>
            </a:r>
            <a:r>
              <a:rPr lang="en-US" sz="1200" b="0" i="0" u="none" strike="noStrike" kern="1200" baseline="0" dirty="0" smtClean="0">
                <a:solidFill>
                  <a:schemeClr val="tx1"/>
                </a:solidFill>
                <a:latin typeface="Times New Roman" pitchFamily="-1" charset="0"/>
                <a:ea typeface="+mn-ea"/>
                <a:cs typeface="+mn-cs"/>
              </a:rPr>
              <a:t> field is 1, 2, or 3 bytes in length. The </a:t>
            </a:r>
            <a:r>
              <a:rPr lang="en-US" sz="1200" b="0" i="0" u="none" strike="noStrike" kern="1200" baseline="0" dirty="0" err="1" smtClean="0">
                <a:solidFill>
                  <a:schemeClr val="tx1"/>
                </a:solidFill>
                <a:latin typeface="Times New Roman" pitchFamily="-1" charset="0"/>
                <a:ea typeface="+mn-ea"/>
                <a:cs typeface="+mn-cs"/>
              </a:rPr>
              <a:t>opcode</a:t>
            </a:r>
            <a:r>
              <a:rPr lang="en-US" sz="1200" b="0" i="0" u="none" strike="noStrike" kern="1200" baseline="0" dirty="0" smtClean="0">
                <a:solidFill>
                  <a:schemeClr val="tx1"/>
                </a:solidFill>
                <a:latin typeface="Times New Roman" pitchFamily="-1" charset="0"/>
                <a:ea typeface="+mn-ea"/>
                <a:cs typeface="+mn-cs"/>
              </a:rPr>
              <a:t> may also</a:t>
            </a:r>
          </a:p>
          <a:p>
            <a:r>
              <a:rPr lang="en-US" sz="1200" b="0" i="0" u="none" strike="noStrike" kern="1200" baseline="0" dirty="0" smtClean="0">
                <a:solidFill>
                  <a:schemeClr val="tx1"/>
                </a:solidFill>
                <a:latin typeface="Times New Roman" pitchFamily="-1" charset="0"/>
                <a:ea typeface="+mn-ea"/>
                <a:cs typeface="+mn-cs"/>
              </a:rPr>
              <a:t>include bits that specify if data is byte-</a:t>
            </a:r>
            <a:r>
              <a:rPr lang="en-US" sz="1200" b="0" i="0" u="none" strike="noStrike" kern="1200" baseline="0" dirty="0" err="1" smtClean="0">
                <a:solidFill>
                  <a:schemeClr val="tx1"/>
                </a:solidFill>
                <a:latin typeface="Times New Roman" pitchFamily="-1" charset="0"/>
                <a:ea typeface="+mn-ea"/>
                <a:cs typeface="+mn-cs"/>
              </a:rPr>
              <a:t>orfull</a:t>
            </a:r>
            <a:r>
              <a:rPr lang="en-US" sz="1200" b="0" i="0" u="none" strike="noStrike" kern="1200" baseline="0" dirty="0" smtClean="0">
                <a:solidFill>
                  <a:schemeClr val="tx1"/>
                </a:solidFill>
                <a:latin typeface="Times New Roman" pitchFamily="-1" charset="0"/>
                <a:ea typeface="+mn-ea"/>
                <a:cs typeface="+mn-cs"/>
              </a:rPr>
              <a:t>-size (16 or 32 bits depending on</a:t>
            </a:r>
          </a:p>
          <a:p>
            <a:r>
              <a:rPr lang="en-US" sz="1200" b="0" i="0" u="none" strike="noStrike" kern="1200" baseline="0" dirty="0" smtClean="0">
                <a:solidFill>
                  <a:schemeClr val="tx1"/>
                </a:solidFill>
                <a:latin typeface="Times New Roman" pitchFamily="-1" charset="0"/>
                <a:ea typeface="+mn-ea"/>
                <a:cs typeface="+mn-cs"/>
              </a:rPr>
              <a:t>context), direction of data operation (to or from memory), and whether an</a:t>
            </a:r>
          </a:p>
          <a:p>
            <a:r>
              <a:rPr lang="en-US" sz="1200" b="0" i="0" u="none" strike="noStrike" kern="1200" baseline="0" dirty="0" smtClean="0">
                <a:solidFill>
                  <a:schemeClr val="tx1"/>
                </a:solidFill>
                <a:latin typeface="Times New Roman" pitchFamily="-1" charset="0"/>
                <a:ea typeface="+mn-ea"/>
                <a:cs typeface="+mn-cs"/>
              </a:rPr>
              <a:t>immediate data field must be sign extended.</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err="1" smtClean="0">
                <a:solidFill>
                  <a:schemeClr val="tx1"/>
                </a:solidFill>
                <a:latin typeface="Times New Roman" pitchFamily="-1" charset="0"/>
                <a:ea typeface="+mn-ea"/>
                <a:cs typeface="+mn-cs"/>
              </a:rPr>
              <a:t>ModR</a:t>
            </a:r>
            <a:r>
              <a:rPr lang="en-US" sz="1200" b="0" i="0" u="none" strike="noStrike" kern="1200" baseline="0" dirty="0" smtClean="0">
                <a:solidFill>
                  <a:schemeClr val="tx1"/>
                </a:solidFill>
                <a:latin typeface="Times New Roman" pitchFamily="-1" charset="0"/>
                <a:ea typeface="+mn-ea"/>
                <a:cs typeface="+mn-cs"/>
              </a:rPr>
              <a:t>/M:  This byte, and the next, provide addressing information. The</a:t>
            </a:r>
          </a:p>
          <a:p>
            <a:r>
              <a:rPr lang="en-US" sz="1200" b="0" i="0" u="none" strike="noStrike" kern="1200" baseline="0" dirty="0" err="1" smtClean="0">
                <a:solidFill>
                  <a:schemeClr val="tx1"/>
                </a:solidFill>
                <a:latin typeface="Times New Roman" pitchFamily="-1" charset="0"/>
                <a:ea typeface="+mn-ea"/>
                <a:cs typeface="+mn-cs"/>
              </a:rPr>
              <a:t>ModR</a:t>
            </a:r>
            <a:r>
              <a:rPr lang="en-US" sz="1200" b="0" i="0" u="none" strike="noStrike" kern="1200" baseline="0" dirty="0" smtClean="0">
                <a:solidFill>
                  <a:schemeClr val="tx1"/>
                </a:solidFill>
                <a:latin typeface="Times New Roman" pitchFamily="-1" charset="0"/>
                <a:ea typeface="+mn-ea"/>
                <a:cs typeface="+mn-cs"/>
              </a:rPr>
              <a:t>/M byte specifies whether an operand is in a register or in memory; if</a:t>
            </a:r>
          </a:p>
          <a:p>
            <a:r>
              <a:rPr lang="en-US" sz="1200" b="0" i="0" u="none" strike="noStrike" kern="1200" baseline="0" dirty="0" smtClean="0">
                <a:solidFill>
                  <a:schemeClr val="tx1"/>
                </a:solidFill>
                <a:latin typeface="Times New Roman" pitchFamily="-1" charset="0"/>
                <a:ea typeface="+mn-ea"/>
                <a:cs typeface="+mn-cs"/>
              </a:rPr>
              <a:t>it is in memory, then fields within the byte specify the addressing mode to</a:t>
            </a:r>
          </a:p>
          <a:p>
            <a:r>
              <a:rPr lang="en-US" sz="1200" b="0" i="0" u="none" strike="noStrike" kern="1200" baseline="0" dirty="0" smtClean="0">
                <a:solidFill>
                  <a:schemeClr val="tx1"/>
                </a:solidFill>
                <a:latin typeface="Times New Roman" pitchFamily="-1" charset="0"/>
                <a:ea typeface="+mn-ea"/>
                <a:cs typeface="+mn-cs"/>
              </a:rPr>
              <a:t>be used. The </a:t>
            </a:r>
            <a:r>
              <a:rPr lang="en-US" sz="1200" b="0" i="0" u="none" strike="noStrike" kern="1200" baseline="0" dirty="0" err="1" smtClean="0">
                <a:solidFill>
                  <a:schemeClr val="tx1"/>
                </a:solidFill>
                <a:latin typeface="Times New Roman" pitchFamily="-1" charset="0"/>
                <a:ea typeface="+mn-ea"/>
                <a:cs typeface="+mn-cs"/>
              </a:rPr>
              <a:t>ModR</a:t>
            </a:r>
            <a:r>
              <a:rPr lang="en-US" sz="1200" b="0" i="0" u="none" strike="noStrike" kern="1200" baseline="0" dirty="0" smtClean="0">
                <a:solidFill>
                  <a:schemeClr val="tx1"/>
                </a:solidFill>
                <a:latin typeface="Times New Roman" pitchFamily="-1" charset="0"/>
                <a:ea typeface="+mn-ea"/>
                <a:cs typeface="+mn-cs"/>
              </a:rPr>
              <a:t>/M byte consists of three fields: The Mod field (2 bits)</a:t>
            </a:r>
          </a:p>
          <a:p>
            <a:r>
              <a:rPr lang="en-US" sz="1200" b="0" i="0" u="none" strike="noStrike" kern="1200" baseline="0" dirty="0" smtClean="0">
                <a:solidFill>
                  <a:schemeClr val="tx1"/>
                </a:solidFill>
                <a:latin typeface="Times New Roman" pitchFamily="-1" charset="0"/>
                <a:ea typeface="+mn-ea"/>
                <a:cs typeface="+mn-cs"/>
              </a:rPr>
              <a:t>combines with the R/M field to form 32 possible values: 8 registers and 24</a:t>
            </a:r>
          </a:p>
          <a:p>
            <a:r>
              <a:rPr lang="en-US" sz="1200" b="0" i="0" u="none" strike="noStrike" kern="1200" baseline="0" dirty="0" smtClean="0">
                <a:solidFill>
                  <a:schemeClr val="tx1"/>
                </a:solidFill>
                <a:latin typeface="Times New Roman" pitchFamily="-1" charset="0"/>
                <a:ea typeface="+mn-ea"/>
                <a:cs typeface="+mn-cs"/>
              </a:rPr>
              <a:t>indexing modes; the </a:t>
            </a:r>
            <a:r>
              <a:rPr lang="en-US" sz="1200" b="0" i="0" u="none" strike="noStrike" kern="1200" baseline="0" dirty="0" err="1" smtClean="0">
                <a:solidFill>
                  <a:schemeClr val="tx1"/>
                </a:solidFill>
                <a:latin typeface="Times New Roman" pitchFamily="-1" charset="0"/>
                <a:ea typeface="+mn-ea"/>
                <a:cs typeface="+mn-cs"/>
              </a:rPr>
              <a:t>Reg</a:t>
            </a:r>
            <a:r>
              <a:rPr lang="en-US" sz="1200" b="0" i="0" u="none" strike="noStrike" kern="1200" baseline="0" dirty="0" smtClean="0">
                <a:solidFill>
                  <a:schemeClr val="tx1"/>
                </a:solidFill>
                <a:latin typeface="Times New Roman" pitchFamily="-1" charset="0"/>
                <a:ea typeface="+mn-ea"/>
                <a:cs typeface="+mn-cs"/>
              </a:rPr>
              <a:t>/</a:t>
            </a:r>
            <a:r>
              <a:rPr lang="en-US" sz="1200" b="0" i="0" u="none" strike="noStrike" kern="1200" baseline="0" dirty="0" err="1" smtClean="0">
                <a:solidFill>
                  <a:schemeClr val="tx1"/>
                </a:solidFill>
                <a:latin typeface="Times New Roman" pitchFamily="-1" charset="0"/>
                <a:ea typeface="+mn-ea"/>
                <a:cs typeface="+mn-cs"/>
              </a:rPr>
              <a:t>Opcode</a:t>
            </a:r>
            <a:r>
              <a:rPr lang="en-US" sz="1200" b="0" i="0" u="none" strike="noStrike" kern="1200" baseline="0" dirty="0" smtClean="0">
                <a:solidFill>
                  <a:schemeClr val="tx1"/>
                </a:solidFill>
                <a:latin typeface="Times New Roman" pitchFamily="-1" charset="0"/>
                <a:ea typeface="+mn-ea"/>
                <a:cs typeface="+mn-cs"/>
              </a:rPr>
              <a:t> field (3 bits) specifies either a register number</a:t>
            </a:r>
          </a:p>
          <a:p>
            <a:r>
              <a:rPr lang="en-US" sz="1200" b="0" i="0" u="none" strike="noStrike" kern="1200" baseline="0" dirty="0" smtClean="0">
                <a:solidFill>
                  <a:schemeClr val="tx1"/>
                </a:solidFill>
                <a:latin typeface="Times New Roman" pitchFamily="-1" charset="0"/>
                <a:ea typeface="+mn-ea"/>
                <a:cs typeface="+mn-cs"/>
              </a:rPr>
              <a:t>or three more bits of </a:t>
            </a:r>
            <a:r>
              <a:rPr lang="en-US" sz="1200" b="0" i="0" u="none" strike="noStrike" kern="1200" baseline="0" dirty="0" err="1" smtClean="0">
                <a:solidFill>
                  <a:schemeClr val="tx1"/>
                </a:solidFill>
                <a:latin typeface="Times New Roman" pitchFamily="-1" charset="0"/>
                <a:ea typeface="+mn-ea"/>
                <a:cs typeface="+mn-cs"/>
              </a:rPr>
              <a:t>opcode</a:t>
            </a:r>
            <a:r>
              <a:rPr lang="en-US" sz="1200" b="0" i="0" u="none" strike="noStrike" kern="1200" baseline="0" dirty="0" smtClean="0">
                <a:solidFill>
                  <a:schemeClr val="tx1"/>
                </a:solidFill>
                <a:latin typeface="Times New Roman" pitchFamily="-1" charset="0"/>
                <a:ea typeface="+mn-ea"/>
                <a:cs typeface="+mn-cs"/>
              </a:rPr>
              <a:t> information; the R/M field (3 bits) can specify</a:t>
            </a:r>
          </a:p>
          <a:p>
            <a:r>
              <a:rPr lang="en-US" sz="1200" b="0" i="0" u="none" strike="noStrike" kern="1200" baseline="0" dirty="0" smtClean="0">
                <a:solidFill>
                  <a:schemeClr val="tx1"/>
                </a:solidFill>
                <a:latin typeface="Times New Roman" pitchFamily="-1" charset="0"/>
                <a:ea typeface="+mn-ea"/>
                <a:cs typeface="+mn-cs"/>
              </a:rPr>
              <a:t>a register as the location of an operand, or it can form part of the addressing-</a:t>
            </a:r>
          </a:p>
          <a:p>
            <a:r>
              <a:rPr lang="en-US" sz="1200" b="0" i="0" u="none" strike="noStrike" kern="1200" baseline="0" dirty="0" smtClean="0">
                <a:solidFill>
                  <a:schemeClr val="tx1"/>
                </a:solidFill>
                <a:latin typeface="Times New Roman" pitchFamily="-1" charset="0"/>
                <a:ea typeface="+mn-ea"/>
                <a:cs typeface="+mn-cs"/>
              </a:rPr>
              <a:t>mode encoding in combination with the Mod field.</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smtClean="0">
                <a:solidFill>
                  <a:schemeClr val="tx1"/>
                </a:solidFill>
                <a:latin typeface="Times New Roman" pitchFamily="-1" charset="0"/>
                <a:ea typeface="+mn-ea"/>
                <a:cs typeface="+mn-cs"/>
              </a:rPr>
              <a:t>SIB:  Certain encoding of the </a:t>
            </a:r>
            <a:r>
              <a:rPr lang="en-US" sz="1200" b="0" i="0" u="none" strike="noStrike" kern="1200" baseline="0" dirty="0" err="1" smtClean="0">
                <a:solidFill>
                  <a:schemeClr val="tx1"/>
                </a:solidFill>
                <a:latin typeface="Times New Roman" pitchFamily="-1" charset="0"/>
                <a:ea typeface="+mn-ea"/>
                <a:cs typeface="+mn-cs"/>
              </a:rPr>
              <a:t>ModR</a:t>
            </a:r>
            <a:r>
              <a:rPr lang="en-US" sz="1200" b="0" i="0" u="none" strike="noStrike" kern="1200" baseline="0" dirty="0" smtClean="0">
                <a:solidFill>
                  <a:schemeClr val="tx1"/>
                </a:solidFill>
                <a:latin typeface="Times New Roman" pitchFamily="-1" charset="0"/>
                <a:ea typeface="+mn-ea"/>
                <a:cs typeface="+mn-cs"/>
              </a:rPr>
              <a:t>/M byte specifies the inclusion of the SIB byte</a:t>
            </a:r>
          </a:p>
          <a:p>
            <a:r>
              <a:rPr lang="en-US" sz="1200" b="0" i="0" u="none" strike="noStrike" kern="1200" baseline="0" dirty="0" smtClean="0">
                <a:solidFill>
                  <a:schemeClr val="tx1"/>
                </a:solidFill>
                <a:latin typeface="Times New Roman" pitchFamily="-1" charset="0"/>
                <a:ea typeface="+mn-ea"/>
                <a:cs typeface="+mn-cs"/>
              </a:rPr>
              <a:t>to specify fully the addressing mode. The SIB byte consists of three fields: The</a:t>
            </a:r>
          </a:p>
          <a:p>
            <a:r>
              <a:rPr lang="en-US" sz="1200" b="0" i="0" u="none" strike="noStrike" kern="1200" baseline="0" dirty="0" smtClean="0">
                <a:solidFill>
                  <a:schemeClr val="tx1"/>
                </a:solidFill>
                <a:latin typeface="Times New Roman" pitchFamily="-1" charset="0"/>
                <a:ea typeface="+mn-ea"/>
                <a:cs typeface="+mn-cs"/>
              </a:rPr>
              <a:t>Scale field (2 bits) specifies the scale factor for scaled indexing; the Index field (3</a:t>
            </a:r>
          </a:p>
          <a:p>
            <a:r>
              <a:rPr lang="en-US" sz="1200" b="0" i="0" u="none" strike="noStrike" kern="1200" baseline="0" dirty="0" smtClean="0">
                <a:solidFill>
                  <a:schemeClr val="tx1"/>
                </a:solidFill>
                <a:latin typeface="Times New Roman" pitchFamily="-1" charset="0"/>
                <a:ea typeface="+mn-ea"/>
                <a:cs typeface="+mn-cs"/>
              </a:rPr>
              <a:t>bits) specifies the index register; the Base field (3 bits) specifies the base register.</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smtClean="0">
                <a:solidFill>
                  <a:schemeClr val="tx1"/>
                </a:solidFill>
                <a:latin typeface="Times New Roman" pitchFamily="-1" charset="0"/>
                <a:ea typeface="+mn-ea"/>
                <a:cs typeface="+mn-cs"/>
              </a:rPr>
              <a:t>Displacement:  When the addressing-mode </a:t>
            </a:r>
            <a:r>
              <a:rPr lang="en-US" sz="1200" b="0" i="0" u="none" strike="noStrike" kern="1200" baseline="0" dirty="0" err="1" smtClean="0">
                <a:solidFill>
                  <a:schemeClr val="tx1"/>
                </a:solidFill>
                <a:latin typeface="Times New Roman" pitchFamily="-1" charset="0"/>
                <a:ea typeface="+mn-ea"/>
                <a:cs typeface="+mn-cs"/>
              </a:rPr>
              <a:t>specifier</a:t>
            </a:r>
            <a:r>
              <a:rPr lang="en-US" sz="1200" b="0" i="0" u="none" strike="noStrike" kern="1200" baseline="0" dirty="0" smtClean="0">
                <a:solidFill>
                  <a:schemeClr val="tx1"/>
                </a:solidFill>
                <a:latin typeface="Times New Roman" pitchFamily="-1" charset="0"/>
                <a:ea typeface="+mn-ea"/>
                <a:cs typeface="+mn-cs"/>
              </a:rPr>
              <a:t> indicates that a displacement</a:t>
            </a:r>
          </a:p>
          <a:p>
            <a:r>
              <a:rPr lang="en-US" sz="1200" b="0" i="0" u="none" strike="noStrike" kern="1200" baseline="0" dirty="0" smtClean="0">
                <a:solidFill>
                  <a:schemeClr val="tx1"/>
                </a:solidFill>
                <a:latin typeface="Times New Roman" pitchFamily="-1" charset="0"/>
                <a:ea typeface="+mn-ea"/>
                <a:cs typeface="+mn-cs"/>
              </a:rPr>
              <a:t>is used, an 8-, 16-, or 32-bit signed integer displacement field is added.</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smtClean="0">
                <a:solidFill>
                  <a:schemeClr val="tx1"/>
                </a:solidFill>
                <a:latin typeface="Times New Roman" pitchFamily="-1" charset="0"/>
                <a:ea typeface="+mn-ea"/>
                <a:cs typeface="+mn-cs"/>
              </a:rPr>
              <a:t>Immediate:  Provides the value of an 8-, 16-, or 32-bit operand.</a:t>
            </a: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r>
              <a:rPr lang="en-US" sz="1200" b="0" i="0" u="none" strike="noStrike" kern="1200" baseline="0" dirty="0" smtClean="0">
                <a:solidFill>
                  <a:schemeClr val="tx1"/>
                </a:solidFill>
                <a:latin typeface="Times New Roman" pitchFamily="-1" charset="0"/>
                <a:ea typeface="+mn-ea"/>
                <a:cs typeface="+mn-cs"/>
              </a:rPr>
              <a:t>Several comparisons may be useful here. In the x86 format, the addressing</a:t>
            </a:r>
          </a:p>
          <a:p>
            <a:r>
              <a:rPr lang="en-US" sz="1200" b="0" i="0" u="none" strike="noStrike" kern="1200" baseline="0" dirty="0" smtClean="0">
                <a:solidFill>
                  <a:schemeClr val="tx1"/>
                </a:solidFill>
                <a:latin typeface="Times New Roman" pitchFamily="-1" charset="0"/>
                <a:ea typeface="+mn-ea"/>
                <a:cs typeface="+mn-cs"/>
              </a:rPr>
              <a:t>mode is provided as part of the </a:t>
            </a:r>
            <a:r>
              <a:rPr lang="en-US" sz="1200" b="0" i="0" u="none" strike="noStrike" kern="1200" baseline="0" dirty="0" err="1" smtClean="0">
                <a:solidFill>
                  <a:schemeClr val="tx1"/>
                </a:solidFill>
                <a:latin typeface="Times New Roman" pitchFamily="-1" charset="0"/>
                <a:ea typeface="+mn-ea"/>
                <a:cs typeface="+mn-cs"/>
              </a:rPr>
              <a:t>opcode</a:t>
            </a:r>
            <a:r>
              <a:rPr lang="en-US" sz="1200" b="0" i="0" u="none" strike="noStrike" kern="1200" baseline="0" dirty="0" smtClean="0">
                <a:solidFill>
                  <a:schemeClr val="tx1"/>
                </a:solidFill>
                <a:latin typeface="Times New Roman" pitchFamily="-1" charset="0"/>
                <a:ea typeface="+mn-ea"/>
                <a:cs typeface="+mn-cs"/>
              </a:rPr>
              <a:t> sequence rather than with each operand.</a:t>
            </a:r>
            <a:endParaRPr lang="en-US" sz="1200" kern="1200" dirty="0" smtClean="0">
              <a:solidFill>
                <a:schemeClr val="tx1"/>
              </a:solidFill>
              <a:latin typeface="Times New Roman" pitchFamily="-1" charset="0"/>
              <a:ea typeface="+mn-ea"/>
              <a:cs typeface="+mn-cs"/>
            </a:endParaRPr>
          </a:p>
          <a:p>
            <a:r>
              <a:rPr lang="en-US" sz="1200" b="0" i="0" u="none" strike="noStrike" kern="1200" baseline="0" dirty="0" smtClean="0">
                <a:solidFill>
                  <a:schemeClr val="tx1"/>
                </a:solidFill>
                <a:latin typeface="Times New Roman" pitchFamily="-1" charset="0"/>
                <a:ea typeface="+mn-ea"/>
                <a:cs typeface="+mn-cs"/>
              </a:rPr>
              <a:t>Because only one operand can have address-mode information, only one memory</a:t>
            </a:r>
          </a:p>
          <a:p>
            <a:r>
              <a:rPr lang="en-US" sz="1200" b="0" i="0" u="none" strike="noStrike" kern="1200" baseline="0" dirty="0" smtClean="0">
                <a:solidFill>
                  <a:schemeClr val="tx1"/>
                </a:solidFill>
                <a:latin typeface="Times New Roman" pitchFamily="-1" charset="0"/>
                <a:ea typeface="+mn-ea"/>
                <a:cs typeface="+mn-cs"/>
              </a:rPr>
              <a:t>operand can be referenced in an instruction. In contrast, the VAX carries</a:t>
            </a:r>
          </a:p>
          <a:p>
            <a:r>
              <a:rPr lang="en-US" sz="1200" b="0" i="0" u="none" strike="noStrike" kern="1200" baseline="0" dirty="0" smtClean="0">
                <a:solidFill>
                  <a:schemeClr val="tx1"/>
                </a:solidFill>
                <a:latin typeface="Times New Roman" pitchFamily="-1" charset="0"/>
                <a:ea typeface="+mn-ea"/>
                <a:cs typeface="+mn-cs"/>
              </a:rPr>
              <a:t>the address-mode information with each operand, allowing memory-to-memory</a:t>
            </a:r>
          </a:p>
          <a:p>
            <a:r>
              <a:rPr lang="en-US" sz="1200" b="0" i="0" u="none" strike="noStrike" kern="1200" baseline="0" dirty="0" smtClean="0">
                <a:solidFill>
                  <a:schemeClr val="tx1"/>
                </a:solidFill>
                <a:latin typeface="Times New Roman" pitchFamily="-1" charset="0"/>
                <a:ea typeface="+mn-ea"/>
                <a:cs typeface="+mn-cs"/>
              </a:rPr>
              <a:t>operations. The x86 instructions are therefore more compact. However, if a</a:t>
            </a:r>
          </a:p>
          <a:p>
            <a:r>
              <a:rPr lang="en-US" sz="1200" b="0" i="0" u="none" strike="noStrike" kern="1200" baseline="0" dirty="0" smtClean="0">
                <a:solidFill>
                  <a:schemeClr val="tx1"/>
                </a:solidFill>
                <a:latin typeface="Times New Roman" pitchFamily="-1" charset="0"/>
                <a:ea typeface="+mn-ea"/>
                <a:cs typeface="+mn-cs"/>
              </a:rPr>
              <a:t>Memory-to-memory operation is required, the VAX can accomplish this in a</a:t>
            </a:r>
          </a:p>
          <a:p>
            <a:r>
              <a:rPr lang="en-US" sz="1200" b="0" i="0" u="none" strike="noStrike" kern="1200" baseline="0" dirty="0" smtClean="0">
                <a:solidFill>
                  <a:schemeClr val="tx1"/>
                </a:solidFill>
                <a:latin typeface="Times New Roman" pitchFamily="-1" charset="0"/>
                <a:ea typeface="+mn-ea"/>
                <a:cs typeface="+mn-cs"/>
              </a:rPr>
              <a:t>single instruction.</a:t>
            </a:r>
          </a:p>
          <a:p>
            <a:endParaRPr lang="en-US" sz="1200" b="0" i="0" u="none" strike="noStrike" kern="1200" baseline="0" dirty="0" smtClean="0">
              <a:solidFill>
                <a:schemeClr val="tx1"/>
              </a:solidFill>
              <a:latin typeface="Times New Roman" pitchFamily="-1" charset="0"/>
              <a:ea typeface="+mn-ea"/>
              <a:cs typeface="+mn-cs"/>
            </a:endParaRPr>
          </a:p>
          <a:p>
            <a:r>
              <a:rPr lang="en-US" sz="1200" b="0" i="0" u="none" strike="noStrike" kern="1200" baseline="0" dirty="0" smtClean="0">
                <a:solidFill>
                  <a:schemeClr val="tx1"/>
                </a:solidFill>
                <a:latin typeface="Times New Roman" pitchFamily="-1" charset="0"/>
                <a:ea typeface="+mn-ea"/>
                <a:cs typeface="+mn-cs"/>
              </a:rPr>
              <a:t>The x86 format allows the use of not only 1-byte, but also 2-byte and 4-byte</a:t>
            </a:r>
          </a:p>
          <a:p>
            <a:r>
              <a:rPr lang="en-US" sz="1200" b="0" i="0" u="none" strike="noStrike" kern="1200" baseline="0" dirty="0" smtClean="0">
                <a:solidFill>
                  <a:schemeClr val="tx1"/>
                </a:solidFill>
                <a:latin typeface="Times New Roman" pitchFamily="-1" charset="0"/>
                <a:ea typeface="+mn-ea"/>
                <a:cs typeface="+mn-cs"/>
              </a:rPr>
              <a:t>offsets for indexing. Although the use of the larger index offsets results in longer</a:t>
            </a:r>
          </a:p>
          <a:p>
            <a:r>
              <a:rPr lang="en-US" sz="1200" b="0" i="0" u="none" strike="noStrike" kern="1200" baseline="0" dirty="0" smtClean="0">
                <a:solidFill>
                  <a:schemeClr val="tx1"/>
                </a:solidFill>
                <a:latin typeface="Times New Roman" pitchFamily="-1" charset="0"/>
                <a:ea typeface="+mn-ea"/>
                <a:cs typeface="+mn-cs"/>
              </a:rPr>
              <a:t>instructions, this feature provides needed flexibility. For example, it is useful in</a:t>
            </a:r>
          </a:p>
          <a:p>
            <a:r>
              <a:rPr lang="en-US" sz="1200" b="0" i="0" u="none" strike="noStrike" kern="1200" baseline="0" dirty="0" smtClean="0">
                <a:solidFill>
                  <a:schemeClr val="tx1"/>
                </a:solidFill>
                <a:latin typeface="Times New Roman" pitchFamily="-1" charset="0"/>
                <a:ea typeface="+mn-ea"/>
                <a:cs typeface="+mn-cs"/>
              </a:rPr>
              <a:t>addressing large arrays or large stack frames. In contrast, the IBM S/370 instruction</a:t>
            </a:r>
          </a:p>
          <a:p>
            <a:r>
              <a:rPr lang="en-US" sz="1200" b="0" i="0" u="none" strike="noStrike" kern="1200" baseline="0" dirty="0" smtClean="0">
                <a:solidFill>
                  <a:schemeClr val="tx1"/>
                </a:solidFill>
                <a:latin typeface="Times New Roman" pitchFamily="-1" charset="0"/>
                <a:ea typeface="+mn-ea"/>
                <a:cs typeface="+mn-cs"/>
              </a:rPr>
              <a:t>format allows offsets no greater than 4 Kbytes (12 bits of offset information),</a:t>
            </a:r>
          </a:p>
          <a:p>
            <a:r>
              <a:rPr lang="en-US" sz="1200" b="0" i="0" u="none" strike="noStrike" kern="1200" baseline="0" dirty="0" smtClean="0">
                <a:solidFill>
                  <a:schemeClr val="tx1"/>
                </a:solidFill>
                <a:latin typeface="Times New Roman" pitchFamily="-1" charset="0"/>
                <a:ea typeface="+mn-ea"/>
                <a:cs typeface="+mn-cs"/>
              </a:rPr>
              <a:t>and the offset must be positive. When a location is not in reach of this offset, the</a:t>
            </a:r>
          </a:p>
          <a:p>
            <a:r>
              <a:rPr lang="en-US" sz="1200" b="0" i="0" u="none" strike="noStrike" kern="1200" baseline="0" dirty="0" smtClean="0">
                <a:solidFill>
                  <a:schemeClr val="tx1"/>
                </a:solidFill>
                <a:latin typeface="Times New Roman" pitchFamily="-1" charset="0"/>
                <a:ea typeface="+mn-ea"/>
                <a:cs typeface="+mn-cs"/>
              </a:rPr>
              <a:t>compiler must generate extra code to generate the needed address. This problem is</a:t>
            </a:r>
          </a:p>
          <a:p>
            <a:r>
              <a:rPr lang="en-US" sz="1200" b="0" i="0" u="none" strike="noStrike" kern="1200" baseline="0" dirty="0" smtClean="0">
                <a:solidFill>
                  <a:schemeClr val="tx1"/>
                </a:solidFill>
                <a:latin typeface="Times New Roman" pitchFamily="-1" charset="0"/>
                <a:ea typeface="+mn-ea"/>
                <a:cs typeface="+mn-cs"/>
              </a:rPr>
              <a:t>especially apparent in dealing with stack frames that have local variables occupying</a:t>
            </a:r>
          </a:p>
          <a:p>
            <a:r>
              <a:rPr lang="en-US" sz="1200" b="0" i="0" u="none" strike="noStrike" kern="1200" baseline="0" dirty="0" smtClean="0">
                <a:solidFill>
                  <a:schemeClr val="tx1"/>
                </a:solidFill>
                <a:latin typeface="Times New Roman" pitchFamily="-1" charset="0"/>
                <a:ea typeface="+mn-ea"/>
                <a:cs typeface="+mn-cs"/>
              </a:rPr>
              <a:t>in excess of 4 Kbytes. As [DEWA90] puts it, “generating code for the 370 is so painful</a:t>
            </a:r>
          </a:p>
          <a:p>
            <a:r>
              <a:rPr lang="en-US" sz="1200" b="0" i="0" u="none" strike="noStrike" kern="1200" baseline="0" dirty="0" smtClean="0">
                <a:solidFill>
                  <a:schemeClr val="tx1"/>
                </a:solidFill>
                <a:latin typeface="Times New Roman" pitchFamily="-1" charset="0"/>
                <a:ea typeface="+mn-ea"/>
                <a:cs typeface="+mn-cs"/>
              </a:rPr>
              <a:t>as a result of that restriction that there have even been compilers for the 370 that</a:t>
            </a:r>
          </a:p>
          <a:p>
            <a:r>
              <a:rPr lang="en-US" sz="1200" b="0" i="0" u="none" strike="noStrike" kern="1200" baseline="0" dirty="0" smtClean="0">
                <a:solidFill>
                  <a:schemeClr val="tx1"/>
                </a:solidFill>
                <a:latin typeface="Times New Roman" pitchFamily="-1" charset="0"/>
                <a:ea typeface="+mn-ea"/>
                <a:cs typeface="+mn-cs"/>
              </a:rPr>
              <a:t>simply chose to limit the size of the stack frame to 4 Kbytes.”</a:t>
            </a: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As can be seen, the encoding of the x86 instruction set is very complex. This has to do partly with the need to be backward compatible with the 8086 machine and partly with a desire on the part of the designers to provide every possible assistance to the compiler writer in producing efficient code. It is a matter of some debate whether an instruction set as complex as this is preferable to the opposite extreme of the RISC instruction sets.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The address field or fields in a typical instruction format are relatively small. We would like to be able to reference a large range of locations in main memory or, for some systems, virtual memory. To achieve this objective, a variety of addressing techniques has been employed. They all involve some trade-off between address range and/or addressing flexibility, on the one hand, and the number of memory references in the instruction and/or the complexity of address calculation, on the other. In this section, we examine the most common addressing techniques, or modes: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Immediate </a:t>
            </a:r>
          </a:p>
          <a:p>
            <a:r>
              <a:rPr lang="en-US" sz="1200" kern="1200" dirty="0" smtClean="0">
                <a:solidFill>
                  <a:schemeClr val="tx1"/>
                </a:solidFill>
                <a:latin typeface="Times New Roman" pitchFamily="-1" charset="0"/>
                <a:ea typeface="+mn-ea"/>
                <a:cs typeface="+mn-cs"/>
              </a:rPr>
              <a:t>• Direct</a:t>
            </a:r>
            <a:br>
              <a:rPr lang="en-US" sz="1200" kern="1200" dirty="0" smtClean="0">
                <a:solidFill>
                  <a:schemeClr val="tx1"/>
                </a:solidFill>
                <a:latin typeface="Times New Roman" pitchFamily="-1" charset="0"/>
                <a:ea typeface="+mn-ea"/>
                <a:cs typeface="+mn-cs"/>
              </a:rPr>
            </a:br>
            <a:r>
              <a:rPr lang="en-US" sz="1200" kern="1200" dirty="0" smtClean="0">
                <a:solidFill>
                  <a:schemeClr val="tx1"/>
                </a:solidFill>
                <a:latin typeface="Times New Roman" pitchFamily="-1" charset="0"/>
                <a:ea typeface="+mn-ea"/>
                <a:cs typeface="+mn-cs"/>
              </a:rPr>
              <a:t>• Indirect</a:t>
            </a:r>
            <a:br>
              <a:rPr lang="en-US" sz="1200" kern="1200" dirty="0" smtClean="0">
                <a:solidFill>
                  <a:schemeClr val="tx1"/>
                </a:solidFill>
                <a:latin typeface="Times New Roman" pitchFamily="-1" charset="0"/>
                <a:ea typeface="+mn-ea"/>
                <a:cs typeface="+mn-cs"/>
              </a:rPr>
            </a:br>
            <a:r>
              <a:rPr lang="en-US" sz="1200" kern="1200" dirty="0" smtClean="0">
                <a:solidFill>
                  <a:schemeClr val="tx1"/>
                </a:solidFill>
                <a:latin typeface="Times New Roman" pitchFamily="-1" charset="0"/>
                <a:ea typeface="+mn-ea"/>
                <a:cs typeface="+mn-cs"/>
              </a:rPr>
              <a:t>• Register </a:t>
            </a:r>
            <a:endParaRPr lang="en-US" dirty="0" smtClean="0"/>
          </a:p>
          <a:p>
            <a:r>
              <a:rPr lang="en-US" sz="1200" kern="1200" dirty="0" smtClean="0">
                <a:solidFill>
                  <a:schemeClr val="tx1"/>
                </a:solidFill>
                <a:latin typeface="Times New Roman" pitchFamily="-1" charset="0"/>
                <a:ea typeface="+mn-ea"/>
                <a:cs typeface="+mn-cs"/>
              </a:rPr>
              <a:t>• Register indirect </a:t>
            </a:r>
          </a:p>
          <a:p>
            <a:r>
              <a:rPr lang="en-US" sz="1200" kern="1200" dirty="0" smtClean="0">
                <a:solidFill>
                  <a:schemeClr val="tx1"/>
                </a:solidFill>
                <a:latin typeface="Times New Roman" pitchFamily="-1" charset="0"/>
                <a:ea typeface="+mn-ea"/>
                <a:cs typeface="+mn-cs"/>
              </a:rPr>
              <a:t>• Displacement</a:t>
            </a:r>
            <a:br>
              <a:rPr lang="en-US" sz="1200" kern="1200" dirty="0" smtClean="0">
                <a:solidFill>
                  <a:schemeClr val="tx1"/>
                </a:solidFill>
                <a:latin typeface="Times New Roman" pitchFamily="-1" charset="0"/>
                <a:ea typeface="+mn-ea"/>
                <a:cs typeface="+mn-cs"/>
              </a:rPr>
            </a:br>
            <a:r>
              <a:rPr lang="en-US" sz="1200" kern="1200" dirty="0" smtClean="0">
                <a:solidFill>
                  <a:schemeClr val="tx1"/>
                </a:solidFill>
                <a:latin typeface="Times New Roman" pitchFamily="-1" charset="0"/>
                <a:ea typeface="+mn-ea"/>
                <a:cs typeface="+mn-cs"/>
              </a:rPr>
              <a:t>• Stack </a:t>
            </a:r>
            <a:endParaRPr lang="en-US" dirty="0" smtClean="0"/>
          </a:p>
          <a:p>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b="0" i="0" u="none" strike="noStrike" kern="1200" baseline="0" dirty="0" smtClean="0">
                <a:solidFill>
                  <a:schemeClr val="tx1"/>
                </a:solidFill>
                <a:latin typeface="Times New Roman" pitchFamily="-1" charset="0"/>
                <a:ea typeface="+mn-ea"/>
                <a:cs typeface="+mn-cs"/>
              </a:rPr>
              <a:t> All instructions in the ARM architecture are 32 bits long and follow a regular format</a:t>
            </a:r>
          </a:p>
          <a:p>
            <a:r>
              <a:rPr lang="en-US" sz="1200" b="0" i="0" u="none" strike="noStrike" kern="1200" baseline="0" dirty="0" smtClean="0">
                <a:solidFill>
                  <a:schemeClr val="tx1"/>
                </a:solidFill>
                <a:latin typeface="Times New Roman" pitchFamily="-1" charset="0"/>
                <a:ea typeface="+mn-ea"/>
                <a:cs typeface="+mn-cs"/>
              </a:rPr>
              <a:t>(Figure 13.10). The first four bits of an instruction are the condition code. As discussed</a:t>
            </a:r>
          </a:p>
          <a:p>
            <a:r>
              <a:rPr lang="en-US" sz="1200" b="0" i="0" u="none" strike="noStrike" kern="1200" baseline="0" dirty="0" smtClean="0">
                <a:solidFill>
                  <a:schemeClr val="tx1"/>
                </a:solidFill>
                <a:latin typeface="Times New Roman" pitchFamily="-1" charset="0"/>
                <a:ea typeface="+mn-ea"/>
                <a:cs typeface="+mn-cs"/>
              </a:rPr>
              <a:t>in Chapter 12, virtually all ARM instructions can be conditionally executed.</a:t>
            </a:r>
          </a:p>
          <a:p>
            <a:r>
              <a:rPr lang="en-US" sz="1200" b="0" i="0" u="none" strike="noStrike" kern="1200" baseline="0" dirty="0" smtClean="0">
                <a:solidFill>
                  <a:schemeClr val="tx1"/>
                </a:solidFill>
                <a:latin typeface="Times New Roman" pitchFamily="-1" charset="0"/>
                <a:ea typeface="+mn-ea"/>
                <a:cs typeface="+mn-cs"/>
              </a:rPr>
              <a:t>The next three bits specify the general type of instruction. For most instructions</a:t>
            </a:r>
          </a:p>
          <a:p>
            <a:r>
              <a:rPr lang="en-US" sz="1200" b="0" i="0" u="none" strike="noStrike" kern="1200" baseline="0" dirty="0" smtClean="0">
                <a:solidFill>
                  <a:schemeClr val="tx1"/>
                </a:solidFill>
                <a:latin typeface="Times New Roman" pitchFamily="-1" charset="0"/>
                <a:ea typeface="+mn-ea"/>
                <a:cs typeface="+mn-cs"/>
              </a:rPr>
              <a:t>other than branch instructions, the next five bits constitute an </a:t>
            </a:r>
            <a:r>
              <a:rPr lang="en-US" sz="1200" b="0" i="0" u="none" strike="noStrike" kern="1200" baseline="0" dirty="0" err="1" smtClean="0">
                <a:solidFill>
                  <a:schemeClr val="tx1"/>
                </a:solidFill>
                <a:latin typeface="Times New Roman" pitchFamily="-1" charset="0"/>
                <a:ea typeface="+mn-ea"/>
                <a:cs typeface="+mn-cs"/>
              </a:rPr>
              <a:t>opcode</a:t>
            </a:r>
            <a:r>
              <a:rPr lang="en-US" sz="1200" b="0" i="0" u="none" strike="noStrike" kern="1200" baseline="0" dirty="0" smtClean="0">
                <a:solidFill>
                  <a:schemeClr val="tx1"/>
                </a:solidFill>
                <a:latin typeface="Times New Roman" pitchFamily="-1" charset="0"/>
                <a:ea typeface="+mn-ea"/>
                <a:cs typeface="+mn-cs"/>
              </a:rPr>
              <a:t> and/or modifier</a:t>
            </a:r>
          </a:p>
          <a:p>
            <a:r>
              <a:rPr lang="en-US" sz="1200" b="0" i="0" u="none" strike="noStrike" kern="1200" baseline="0" dirty="0" smtClean="0">
                <a:solidFill>
                  <a:schemeClr val="tx1"/>
                </a:solidFill>
                <a:latin typeface="Times New Roman" pitchFamily="-1" charset="0"/>
                <a:ea typeface="+mn-ea"/>
                <a:cs typeface="+mn-cs"/>
              </a:rPr>
              <a:t>bits for the operation. The remaining 20 bits are for operand addressing. The regular</a:t>
            </a:r>
          </a:p>
          <a:p>
            <a:r>
              <a:rPr lang="en-US" sz="1200" b="0" i="0" u="none" strike="noStrike" kern="1200" baseline="0" dirty="0" smtClean="0">
                <a:solidFill>
                  <a:schemeClr val="tx1"/>
                </a:solidFill>
                <a:latin typeface="Times New Roman" pitchFamily="-1" charset="0"/>
                <a:ea typeface="+mn-ea"/>
                <a:cs typeface="+mn-cs"/>
              </a:rPr>
              <a:t>structure of the instruction formats eases the job of the instruction decode units.</a:t>
            </a:r>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To achieve a greater range of immediate values, the data processing immediate format specifies both an immediate value and a rotate value. The 8-bit immediate value is expanded to 32 bits and then rotated right by a number of bits equal to twice the 4-bit rotate value. Several examples are shown in Figure 13.11. </a:t>
            </a:r>
            <a:endParaRPr lang="en-US" dirty="0" smtClean="0"/>
          </a:p>
          <a:p>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r>
              <a:rPr lang="en-US" sz="1200" kern="1200" dirty="0" smtClean="0">
                <a:solidFill>
                  <a:schemeClr val="tx1"/>
                </a:solidFill>
                <a:latin typeface="Times New Roman" pitchFamily="-1" charset="0"/>
                <a:ea typeface="+mn-ea"/>
                <a:cs typeface="+mn-cs"/>
              </a:rPr>
              <a:t>The Thumb instruction set is a re-encoded subset of the ARM instruction set. Thumb is designed to increase the performance of ARM implementations that use a 16-bit or narrower memory data bus and to allow better code density than provided by the ARM instruction set. The Thumb instruction set contains a subset of the ARM 32-bit instruction set recoded into 16-bit instructions. The savings is achieved in the following way: </a:t>
            </a:r>
            <a:endParaRPr lang="en-US" dirty="0" smtClean="0"/>
          </a:p>
          <a:p>
            <a:endParaRPr lang="en-US" sz="1200" b="1" kern="1200" dirty="0" smtClean="0">
              <a:solidFill>
                <a:schemeClr val="tx1"/>
              </a:solidFill>
              <a:latin typeface="Times New Roman" pitchFamily="-1" charset="0"/>
              <a:ea typeface="+mn-ea"/>
              <a:cs typeface="+mn-cs"/>
            </a:endParaRPr>
          </a:p>
          <a:p>
            <a:r>
              <a:rPr lang="en-US" sz="1200" b="0" kern="1200" dirty="0" smtClean="0">
                <a:solidFill>
                  <a:schemeClr val="tx1"/>
                </a:solidFill>
                <a:latin typeface="Times New Roman" pitchFamily="-1" charset="0"/>
                <a:ea typeface="+mn-ea"/>
                <a:cs typeface="+mn-cs"/>
              </a:rPr>
              <a:t>Thumb instructions are unconditional, so the condition code field is not used. Also, all Thumb arithmetic and logic instructions update the condition flags, so that the update-flag bit is not needed. Savings: 5 bits. </a:t>
            </a:r>
          </a:p>
          <a:p>
            <a:endParaRPr lang="en-US" sz="1200" b="0" kern="1200" dirty="0" smtClean="0">
              <a:solidFill>
                <a:schemeClr val="tx1"/>
              </a:solidFill>
              <a:latin typeface="Times New Roman" pitchFamily="-1" charset="0"/>
              <a:ea typeface="+mn-ea"/>
              <a:cs typeface="+mn-cs"/>
            </a:endParaRPr>
          </a:p>
          <a:p>
            <a:r>
              <a:rPr lang="en-US" sz="1200" b="0" kern="1200" dirty="0" smtClean="0">
                <a:solidFill>
                  <a:schemeClr val="tx1"/>
                </a:solidFill>
                <a:latin typeface="Times New Roman" pitchFamily="-1" charset="0"/>
                <a:ea typeface="+mn-ea"/>
                <a:cs typeface="+mn-cs"/>
              </a:rPr>
              <a:t>Thumb has only a subset of the operations in the full instruction set and uses only a 2-bit opcode field, plus a 3-bit type field. Savings: 2 bits. </a:t>
            </a:r>
          </a:p>
          <a:p>
            <a:endParaRPr lang="en-US" sz="1200" b="0" kern="1200" dirty="0" smtClean="0">
              <a:solidFill>
                <a:schemeClr val="tx1"/>
              </a:solidFill>
              <a:latin typeface="Times New Roman" pitchFamily="-1" charset="0"/>
              <a:ea typeface="+mn-ea"/>
              <a:cs typeface="+mn-cs"/>
            </a:endParaRPr>
          </a:p>
          <a:p>
            <a:r>
              <a:rPr lang="en-US" sz="1200" b="0" kern="1200" dirty="0" smtClean="0">
                <a:solidFill>
                  <a:schemeClr val="tx1"/>
                </a:solidFill>
                <a:latin typeface="Times New Roman" pitchFamily="-1" charset="0"/>
                <a:ea typeface="+mn-ea"/>
                <a:cs typeface="+mn-cs"/>
              </a:rPr>
              <a:t>The remaining savings of 9 bits comes from reductions in the operand specifications. For example, Thumb instructions reference only registers r0 through r7, so only 3 bits are required for register references, rather than 4 bits. Immediate values do not include a 4-bit rotate field. </a:t>
            </a:r>
          </a:p>
          <a:p>
            <a:endParaRPr lang="en-US" sz="1200" b="0" kern="1200" dirty="0" smtClean="0">
              <a:solidFill>
                <a:schemeClr val="tx1"/>
              </a:solidFill>
              <a:latin typeface="Times New Roman" pitchFamily="-1" charset="0"/>
              <a:ea typeface="+mn-ea"/>
              <a:cs typeface="+mn-cs"/>
            </a:endParaRPr>
          </a:p>
          <a:p>
            <a:r>
              <a:rPr lang="en-US" sz="1200" b="0" kern="1200" dirty="0" smtClean="0">
                <a:solidFill>
                  <a:schemeClr val="tx1"/>
                </a:solidFill>
                <a:latin typeface="Times New Roman" pitchFamily="-1" charset="0"/>
                <a:ea typeface="+mn-ea"/>
                <a:cs typeface="+mn-cs"/>
              </a:rPr>
              <a:t>The ARM processor can execute a program consisting of a mixture of Thumb </a:t>
            </a:r>
          </a:p>
          <a:p>
            <a:r>
              <a:rPr lang="en-US" sz="1200" b="0" kern="1200" dirty="0" smtClean="0">
                <a:solidFill>
                  <a:schemeClr val="tx1"/>
                </a:solidFill>
                <a:latin typeface="Times New Roman" pitchFamily="-1" charset="0"/>
                <a:ea typeface="+mn-ea"/>
                <a:cs typeface="+mn-cs"/>
              </a:rPr>
              <a:t>instructions and 32-bit ARM instructions. A bit in the processor control register determines which type of instruction is currently being executed. Figure 13.12 shows an example. The figure shows both the general format and a specific instance of an instruction in both 16-bit and 32-bit formats. </a:t>
            </a:r>
            <a:endParaRPr lang="en-US" b="0" dirty="0" smtClean="0"/>
          </a:p>
          <a:p>
            <a:endParaRPr lang="en-US" b="0"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1" charset="0"/>
                <a:ea typeface="+mn-ea"/>
                <a:cs typeface="+mn-cs"/>
              </a:rPr>
              <a:t>With the introduction of the Thumb instruction set,</a:t>
            </a:r>
          </a:p>
          <a:p>
            <a:r>
              <a:rPr lang="en-US" sz="1200" b="0" i="0" u="none" strike="noStrike" kern="1200" baseline="0" dirty="0" smtClean="0">
                <a:solidFill>
                  <a:schemeClr val="tx1"/>
                </a:solidFill>
                <a:latin typeface="Times New Roman" pitchFamily="-1" charset="0"/>
                <a:ea typeface="+mn-ea"/>
                <a:cs typeface="+mn-cs"/>
              </a:rPr>
              <a:t>the user was required to blend instruction sets by compiling performance critical</a:t>
            </a:r>
          </a:p>
          <a:p>
            <a:r>
              <a:rPr lang="en-US" sz="1200" b="0" i="0" u="none" strike="noStrike" kern="1200" baseline="0" dirty="0" smtClean="0">
                <a:solidFill>
                  <a:schemeClr val="tx1"/>
                </a:solidFill>
                <a:latin typeface="Times New Roman" pitchFamily="-1" charset="0"/>
                <a:ea typeface="+mn-ea"/>
                <a:cs typeface="+mn-cs"/>
              </a:rPr>
              <a:t>code to ARM and the rest to Thumb. This manual code blending requires additional</a:t>
            </a:r>
          </a:p>
          <a:p>
            <a:r>
              <a:rPr lang="en-US" sz="1200" b="0" i="0" u="none" strike="noStrike" kern="1200" baseline="0" dirty="0" smtClean="0">
                <a:solidFill>
                  <a:schemeClr val="tx1"/>
                </a:solidFill>
                <a:latin typeface="Times New Roman" pitchFamily="-1" charset="0"/>
                <a:ea typeface="+mn-ea"/>
                <a:cs typeface="+mn-cs"/>
              </a:rPr>
              <a:t>effort and it is difficult to achieve optimal results. To overcome these problems,</a:t>
            </a:r>
          </a:p>
          <a:p>
            <a:r>
              <a:rPr lang="en-US" sz="1200" b="0" i="0" u="none" strike="noStrike" kern="1200" baseline="0" dirty="0" smtClean="0">
                <a:solidFill>
                  <a:schemeClr val="tx1"/>
                </a:solidFill>
                <a:latin typeface="Times New Roman" pitchFamily="-1" charset="0"/>
                <a:ea typeface="+mn-ea"/>
                <a:cs typeface="+mn-cs"/>
              </a:rPr>
              <a:t>ARM developed the Thumb-2 instruction set, which is the only instruction set</a:t>
            </a:r>
          </a:p>
          <a:p>
            <a:r>
              <a:rPr lang="en-US" sz="1200" b="0" i="0" u="none" strike="noStrike" kern="1200" baseline="0" dirty="0" smtClean="0">
                <a:solidFill>
                  <a:schemeClr val="tx1"/>
                </a:solidFill>
                <a:latin typeface="Times New Roman" pitchFamily="-1" charset="0"/>
                <a:ea typeface="+mn-ea"/>
                <a:cs typeface="+mn-cs"/>
              </a:rPr>
              <a:t>available on the Cortex-M microcontroller products.</a:t>
            </a:r>
          </a:p>
          <a:p>
            <a:endParaRPr lang="en-US" sz="1200" b="0" i="0" u="none" strike="noStrike" kern="1200" baseline="0" dirty="0" smtClean="0">
              <a:solidFill>
                <a:schemeClr val="tx1"/>
              </a:solidFill>
              <a:latin typeface="Times New Roman" pitchFamily="-1" charset="0"/>
              <a:ea typeface="+mn-ea"/>
              <a:cs typeface="+mn-cs"/>
            </a:endParaRPr>
          </a:p>
          <a:p>
            <a:r>
              <a:rPr lang="en-US" sz="1200" b="0" i="0" u="none" strike="noStrike" kern="1200" baseline="0" dirty="0" smtClean="0">
                <a:solidFill>
                  <a:schemeClr val="tx1"/>
                </a:solidFill>
                <a:latin typeface="Times New Roman" pitchFamily="-1" charset="0"/>
                <a:ea typeface="+mn-ea"/>
                <a:cs typeface="+mn-cs"/>
              </a:rPr>
              <a:t>Thumb-2 is a major enhancement to the Thumb instruction set architecture (ISA).</a:t>
            </a:r>
          </a:p>
          <a:p>
            <a:r>
              <a:rPr lang="en-US" sz="1200" b="0" i="0" u="none" strike="noStrike" kern="1200" baseline="0" dirty="0" smtClean="0">
                <a:solidFill>
                  <a:schemeClr val="tx1"/>
                </a:solidFill>
                <a:latin typeface="Times New Roman" pitchFamily="-1" charset="0"/>
                <a:ea typeface="+mn-ea"/>
                <a:cs typeface="+mn-cs"/>
              </a:rPr>
              <a:t>It introduces 32-bit instructions that can be intermixed freely with the older 16-bit</a:t>
            </a:r>
          </a:p>
          <a:p>
            <a:r>
              <a:rPr lang="en-US" sz="1200" b="0" i="0" u="none" strike="noStrike" kern="1200" baseline="0" dirty="0" smtClean="0">
                <a:solidFill>
                  <a:schemeClr val="tx1"/>
                </a:solidFill>
                <a:latin typeface="Times New Roman" pitchFamily="-1" charset="0"/>
                <a:ea typeface="+mn-ea"/>
                <a:cs typeface="+mn-cs"/>
              </a:rPr>
              <a:t>Thumb instructions. These new 32-bit instructions cover almost all the functionality</a:t>
            </a:r>
          </a:p>
          <a:p>
            <a:r>
              <a:rPr lang="en-US" sz="1200" b="0" i="0" u="none" strike="noStrike" kern="1200" baseline="0" dirty="0" smtClean="0">
                <a:solidFill>
                  <a:schemeClr val="tx1"/>
                </a:solidFill>
                <a:latin typeface="Times New Roman" pitchFamily="-1" charset="0"/>
                <a:ea typeface="+mn-ea"/>
                <a:cs typeface="+mn-cs"/>
              </a:rPr>
              <a:t>of the ARM instruction set. The most important difference between the Thumb ISA</a:t>
            </a:r>
          </a:p>
          <a:p>
            <a:r>
              <a:rPr lang="en-US" sz="1200" b="0" i="0" u="none" strike="noStrike" kern="1200" baseline="0" dirty="0" smtClean="0">
                <a:solidFill>
                  <a:schemeClr val="tx1"/>
                </a:solidFill>
                <a:latin typeface="Times New Roman" pitchFamily="-1" charset="0"/>
                <a:ea typeface="+mn-ea"/>
                <a:cs typeface="+mn-cs"/>
              </a:rPr>
              <a:t>and the ARM ISA is that most 32-bit Thumb instructions are unconditional, whereas</a:t>
            </a:r>
          </a:p>
          <a:p>
            <a:r>
              <a:rPr lang="en-US" sz="1200" b="0" i="0" u="none" strike="noStrike" kern="1200" baseline="0" dirty="0" smtClean="0">
                <a:solidFill>
                  <a:schemeClr val="tx1"/>
                </a:solidFill>
                <a:latin typeface="Times New Roman" pitchFamily="-1" charset="0"/>
                <a:ea typeface="+mn-ea"/>
                <a:cs typeface="+mn-cs"/>
              </a:rPr>
              <a:t>almost all ARM instructions can be conditional. However, Thumb-2 introduces a new</a:t>
            </a:r>
          </a:p>
          <a:p>
            <a:r>
              <a:rPr lang="en-US" sz="1200" b="0" i="0" u="none" strike="noStrike" kern="1200" baseline="0" dirty="0" smtClean="0">
                <a:solidFill>
                  <a:schemeClr val="tx1"/>
                </a:solidFill>
                <a:latin typeface="Times New Roman" pitchFamily="-1" charset="0"/>
                <a:ea typeface="+mn-ea"/>
                <a:cs typeface="+mn-cs"/>
              </a:rPr>
              <a:t>If-Then (IT) instruction that delivers much of the functionality of the condition field</a:t>
            </a:r>
          </a:p>
          <a:p>
            <a:r>
              <a:rPr lang="en-US" sz="1200" b="0" i="0" u="none" strike="noStrike" kern="1200" baseline="0" dirty="0" smtClean="0">
                <a:solidFill>
                  <a:schemeClr val="tx1"/>
                </a:solidFill>
                <a:latin typeface="Times New Roman" pitchFamily="-1" charset="0"/>
                <a:ea typeface="+mn-ea"/>
                <a:cs typeface="+mn-cs"/>
              </a:rPr>
              <a:t>in ARM instructions. Thumb-2 delivers overall code density comparable with Thumb,</a:t>
            </a:r>
          </a:p>
          <a:p>
            <a:r>
              <a:rPr lang="en-US" sz="1200" b="0" i="0" u="none" strike="noStrike" kern="1200" baseline="0" dirty="0" smtClean="0">
                <a:solidFill>
                  <a:schemeClr val="tx1"/>
                </a:solidFill>
                <a:latin typeface="Times New Roman" pitchFamily="-1" charset="0"/>
                <a:ea typeface="+mn-ea"/>
                <a:cs typeface="+mn-cs"/>
              </a:rPr>
              <a:t>together with the performance levels associated with the ARM ISA. Before Thumb-2,</a:t>
            </a:r>
          </a:p>
          <a:p>
            <a:r>
              <a:rPr lang="en-US" sz="1200" b="0" i="0" u="none" strike="noStrike" kern="1200" baseline="0" dirty="0" smtClean="0">
                <a:solidFill>
                  <a:schemeClr val="tx1"/>
                </a:solidFill>
                <a:latin typeface="Times New Roman" pitchFamily="-1" charset="0"/>
                <a:ea typeface="+mn-ea"/>
                <a:cs typeface="+mn-cs"/>
              </a:rPr>
              <a:t>developers had to choose between Thumb for size and ARM for performance.</a:t>
            </a:r>
          </a:p>
          <a:p>
            <a:endParaRPr lang="en-US" sz="1200" b="0" i="0" u="none" strike="noStrike" kern="1200" baseline="0" dirty="0" smtClean="0">
              <a:solidFill>
                <a:schemeClr val="tx1"/>
              </a:solidFill>
              <a:latin typeface="Times New Roman" pitchFamily="-1" charset="0"/>
              <a:ea typeface="+mn-ea"/>
              <a:cs typeface="+mn-cs"/>
            </a:endParaRPr>
          </a:p>
          <a:p>
            <a:r>
              <a:rPr lang="en-US" sz="1200" b="0" i="0" u="none" strike="noStrike" kern="1200" baseline="0" dirty="0" smtClean="0">
                <a:solidFill>
                  <a:schemeClr val="tx1"/>
                </a:solidFill>
                <a:latin typeface="Times New Roman" pitchFamily="-1" charset="0"/>
                <a:ea typeface="+mn-ea"/>
                <a:cs typeface="+mn-cs"/>
              </a:rPr>
              <a:t>[ROBI07] reports on an analysis of the Thumb-2 instruction set compared</a:t>
            </a:r>
          </a:p>
          <a:p>
            <a:r>
              <a:rPr lang="en-US" sz="1200" b="0" i="0" u="none" strike="noStrike" kern="1200" baseline="0" dirty="0" smtClean="0">
                <a:solidFill>
                  <a:schemeClr val="tx1"/>
                </a:solidFill>
                <a:latin typeface="Times New Roman" pitchFamily="-1" charset="0"/>
                <a:ea typeface="+mn-ea"/>
                <a:cs typeface="+mn-cs"/>
              </a:rPr>
              <a:t>with the ARM and original Thumb instruction sets. The analysis involved compiling</a:t>
            </a:r>
          </a:p>
          <a:p>
            <a:r>
              <a:rPr lang="en-US" sz="1200" b="0" i="0" u="none" strike="noStrike" kern="1200" baseline="0" dirty="0" smtClean="0">
                <a:solidFill>
                  <a:schemeClr val="tx1"/>
                </a:solidFill>
                <a:latin typeface="Times New Roman" pitchFamily="-1" charset="0"/>
                <a:ea typeface="+mn-ea"/>
                <a:cs typeface="+mn-cs"/>
              </a:rPr>
              <a:t>and executing the Embedded Microprocessor Benchmark Consortium (EEMBC)</a:t>
            </a:r>
          </a:p>
          <a:p>
            <a:r>
              <a:rPr lang="en-US" sz="1200" b="0" i="0" u="none" strike="noStrike" kern="1200" baseline="0" dirty="0" smtClean="0">
                <a:solidFill>
                  <a:schemeClr val="tx1"/>
                </a:solidFill>
                <a:latin typeface="Times New Roman" pitchFamily="-1" charset="0"/>
                <a:ea typeface="+mn-ea"/>
                <a:cs typeface="+mn-cs"/>
              </a:rPr>
              <a:t>benchmark suite using the three instruction sets, with the following results:</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smtClean="0">
                <a:solidFill>
                  <a:schemeClr val="tx1"/>
                </a:solidFill>
                <a:latin typeface="Times New Roman" pitchFamily="-1" charset="0"/>
                <a:ea typeface="+mn-ea"/>
                <a:cs typeface="+mn-cs"/>
              </a:rPr>
              <a:t> With compilers optimized for performance, Thumb-2 size was 26% smaller than ARM, and slightly larger than original Thumb.</a:t>
            </a:r>
          </a:p>
          <a:p>
            <a:endParaRPr lang="en-US" sz="1200" b="1" i="0" u="none" strike="noStrike" kern="1200" baseline="0" dirty="0" smtClean="0">
              <a:solidFill>
                <a:schemeClr val="tx1"/>
              </a:solidFill>
              <a:latin typeface="Times New Roman" pitchFamily="-1" charset="0"/>
              <a:ea typeface="+mn-ea"/>
              <a:cs typeface="+mn-cs"/>
            </a:endParaRPr>
          </a:p>
          <a:p>
            <a:r>
              <a:rPr lang="en-US" sz="1200" b="1" i="0" u="none" strike="noStrike" kern="1200" baseline="0" dirty="0" smtClean="0">
                <a:solidFill>
                  <a:schemeClr val="tx1"/>
                </a:solidFill>
                <a:latin typeface="Times New Roman" pitchFamily="-1" charset="0"/>
                <a:ea typeface="+mn-ea"/>
                <a:cs typeface="+mn-cs"/>
              </a:rPr>
              <a:t>■ </a:t>
            </a:r>
            <a:r>
              <a:rPr lang="en-US" sz="1200" b="0" i="0" u="none" strike="noStrike" kern="1200" baseline="0" dirty="0" smtClean="0">
                <a:solidFill>
                  <a:schemeClr val="tx1"/>
                </a:solidFill>
                <a:latin typeface="Times New Roman" pitchFamily="-1" charset="0"/>
                <a:ea typeface="+mn-ea"/>
                <a:cs typeface="+mn-cs"/>
              </a:rPr>
              <a:t> With compilers optimized for space, Thumb-2 size was 32% smaller than ARM, and slightly smaller than original Thumb.</a:t>
            </a:r>
          </a:p>
          <a:p>
            <a:endParaRPr lang="en-US" sz="1200" b="0" i="0" u="none" strike="noStrike" kern="1200" baseline="0" dirty="0" smtClean="0">
              <a:solidFill>
                <a:schemeClr val="tx1"/>
              </a:solidFill>
              <a:latin typeface="Times New Roman" pitchFamily="-1" charset="0"/>
              <a:ea typeface="+mn-ea"/>
              <a:cs typeface="+mn-cs"/>
            </a:endParaRPr>
          </a:p>
          <a:p>
            <a:r>
              <a:rPr lang="en-US" sz="1200" b="0" i="0" u="none" strike="noStrike" kern="1200" baseline="0" dirty="0" smtClean="0">
                <a:solidFill>
                  <a:schemeClr val="tx1"/>
                </a:solidFill>
                <a:latin typeface="Times New Roman" pitchFamily="-1" charset="0"/>
                <a:ea typeface="+mn-ea"/>
                <a:cs typeface="+mn-cs"/>
              </a:rPr>
              <a:t>With compilers optimized for performance, Thumb-2 performance on the</a:t>
            </a:r>
          </a:p>
          <a:p>
            <a:r>
              <a:rPr lang="en-US" sz="1200" b="0" i="0" u="none" strike="noStrike" kern="1200" baseline="0" dirty="0" smtClean="0">
                <a:solidFill>
                  <a:schemeClr val="tx1"/>
                </a:solidFill>
                <a:latin typeface="Times New Roman" pitchFamily="-1" charset="0"/>
                <a:ea typeface="+mn-ea"/>
                <a:cs typeface="+mn-cs"/>
              </a:rPr>
              <a:t>benchmark suite was 98% of ARM performance and 125% of original Thumb performance.</a:t>
            </a:r>
          </a:p>
          <a:p>
            <a:endParaRPr lang="en-US" sz="1200" b="0" i="0" u="none" strike="noStrike" kern="1200" baseline="0" dirty="0" smtClean="0">
              <a:solidFill>
                <a:schemeClr val="tx1"/>
              </a:solidFill>
              <a:latin typeface="Times New Roman" pitchFamily="-1" charset="0"/>
              <a:ea typeface="+mn-ea"/>
              <a:cs typeface="+mn-cs"/>
            </a:endParaRPr>
          </a:p>
          <a:p>
            <a:r>
              <a:rPr lang="en-US" sz="1200" b="0" i="0" u="none" strike="noStrike" kern="1200" baseline="0" dirty="0" smtClean="0">
                <a:solidFill>
                  <a:schemeClr val="tx1"/>
                </a:solidFill>
                <a:latin typeface="Times New Roman" pitchFamily="-1" charset="0"/>
                <a:ea typeface="+mn-ea"/>
                <a:cs typeface="+mn-cs"/>
              </a:rPr>
              <a:t>These results confirm that Thumb-2 meets its design objectives.</a:t>
            </a:r>
          </a:p>
          <a:p>
            <a:endParaRPr lang="en-US" dirty="0"/>
          </a:p>
        </p:txBody>
      </p:sp>
    </p:spTree>
    <p:extLst>
      <p:ext uri="{BB962C8B-B14F-4D97-AF65-F5344CB8AC3E}">
        <p14:creationId xmlns="" xmlns:p14="http://schemas.microsoft.com/office/powerpoint/2010/main" val="36733829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1" charset="0"/>
                <a:ea typeface="+mn-ea"/>
                <a:cs typeface="+mn-cs"/>
              </a:rPr>
              <a:t> Figure 13.13 shows how the new 32-bit Thumb instructions are encoded. The</a:t>
            </a:r>
          </a:p>
          <a:p>
            <a:r>
              <a:rPr lang="en-US" sz="1200" b="0" i="0" u="none" strike="noStrike" kern="1200" baseline="0" dirty="0" smtClean="0">
                <a:solidFill>
                  <a:schemeClr val="tx1"/>
                </a:solidFill>
                <a:latin typeface="Times New Roman" pitchFamily="-1" charset="0"/>
                <a:ea typeface="+mn-ea"/>
                <a:cs typeface="+mn-cs"/>
              </a:rPr>
              <a:t>encoding is compatible with the existing Thumb unconditional branch instructions,</a:t>
            </a:r>
          </a:p>
          <a:p>
            <a:r>
              <a:rPr lang="en-US" sz="1200" b="0" i="0" u="none" strike="noStrike" kern="1200" baseline="0" dirty="0" smtClean="0">
                <a:solidFill>
                  <a:schemeClr val="tx1"/>
                </a:solidFill>
                <a:latin typeface="Times New Roman" pitchFamily="-1" charset="0"/>
                <a:ea typeface="+mn-ea"/>
                <a:cs typeface="+mn-cs"/>
              </a:rPr>
              <a:t>which has the bit pattern 11100 in the five leftmost bits of the instruction. No other</a:t>
            </a:r>
          </a:p>
          <a:p>
            <a:r>
              <a:rPr lang="en-US" sz="1200" b="0" i="0" u="none" strike="noStrike" kern="1200" baseline="0" dirty="0" smtClean="0">
                <a:solidFill>
                  <a:schemeClr val="tx1"/>
                </a:solidFill>
                <a:latin typeface="Times New Roman" pitchFamily="-1" charset="0"/>
                <a:ea typeface="+mn-ea"/>
                <a:cs typeface="+mn-cs"/>
              </a:rPr>
              <a:t>16-bit instruction begins with the pattern 111 in the three leftmost bits, so the bit</a:t>
            </a:r>
          </a:p>
          <a:p>
            <a:r>
              <a:rPr lang="en-US" sz="1200" b="0" i="0" u="none" strike="noStrike" kern="1200" baseline="0" dirty="0" smtClean="0">
                <a:solidFill>
                  <a:schemeClr val="tx1"/>
                </a:solidFill>
                <a:latin typeface="Times New Roman" pitchFamily="-1" charset="0"/>
                <a:ea typeface="+mn-ea"/>
                <a:cs typeface="+mn-cs"/>
              </a:rPr>
              <a:t>patterns 11101, 11110, and 11111 indicate that this is a 32-bit Thumb instruction.</a:t>
            </a:r>
            <a:endParaRPr lang="en-US" dirty="0"/>
          </a:p>
        </p:txBody>
      </p:sp>
    </p:spTree>
    <p:extLst>
      <p:ext uri="{BB962C8B-B14F-4D97-AF65-F5344CB8AC3E}">
        <p14:creationId xmlns="" xmlns:p14="http://schemas.microsoft.com/office/powerpoint/2010/main" val="308816075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10000"/>
          </a:bodyPr>
          <a:lstStyle/>
          <a:p>
            <a:r>
              <a:rPr lang="en-US" sz="1200" kern="1200" dirty="0" smtClean="0">
                <a:solidFill>
                  <a:schemeClr val="tx1"/>
                </a:solidFill>
                <a:latin typeface="Times New Roman" pitchFamily="-1" charset="0"/>
                <a:ea typeface="+mn-ea"/>
                <a:cs typeface="+mn-cs"/>
              </a:rPr>
              <a:t>A processor can understand and execute machine instructions. Such instructions are simply binary numbers stored in the computer. If a programmer wished to program directly in machine language, then it would be necessary to enter the program as binary data.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Consider the simple BASIC statement N=I+J+K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Suppose we wished to program this statement in machine language and to initialize I, J, and K to 2, 3, and 4, respectively. This is shown in Figure 13.14a. The program starts in location 101 (hexadecimal). Memory is reserved for the four variables starting at location 201. The program consists of four instructions: </a:t>
            </a:r>
            <a:endParaRPr lang="en-US" dirty="0" smtClean="0"/>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Load the contents of location 201 into the AC.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Add the contents of location 202 to the AC.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Add the contents of location 203 to the AC.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Store the contents of the AC in location 204.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This is clearly a tedious and very error-prone process.</a:t>
            </a:r>
            <a:br>
              <a:rPr lang="en-US" sz="1200" kern="1200" dirty="0" smtClean="0">
                <a:solidFill>
                  <a:schemeClr val="tx1"/>
                </a:solidFill>
                <a:latin typeface="Times New Roman" pitchFamily="-1" charset="0"/>
                <a:ea typeface="+mn-ea"/>
                <a:cs typeface="+mn-cs"/>
              </a:rPr>
            </a:br>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 slight improvement is to write the program in hexadecimal rather than </a:t>
            </a:r>
            <a:endParaRPr lang="en-US" dirty="0" smtClean="0"/>
          </a:p>
          <a:p>
            <a:r>
              <a:rPr lang="en-US" sz="1200" kern="1200" dirty="0" smtClean="0">
                <a:solidFill>
                  <a:schemeClr val="tx1"/>
                </a:solidFill>
                <a:latin typeface="Times New Roman" pitchFamily="-1" charset="0"/>
                <a:ea typeface="+mn-ea"/>
                <a:cs typeface="+mn-cs"/>
              </a:rPr>
              <a:t>binary notation (Figure 13.14b). We could write the program as a series of lines. Each line contains the address of a memory location and the hexadecimal code of the binary value to be stored in that location. Then we need a program that will accept this input, translate each line into a binary number, and store it in the specified location.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For more improvement, we can make use of the symbolic name or mnemonic of each instruction. This results in the </a:t>
            </a:r>
            <a:r>
              <a:rPr lang="en-US" sz="1200" i="1" kern="1200" dirty="0" smtClean="0">
                <a:solidFill>
                  <a:schemeClr val="tx1"/>
                </a:solidFill>
                <a:latin typeface="Times New Roman" pitchFamily="-1" charset="0"/>
                <a:ea typeface="+mn-ea"/>
                <a:cs typeface="+mn-cs"/>
              </a:rPr>
              <a:t>symbolic program </a:t>
            </a:r>
            <a:r>
              <a:rPr lang="en-US" sz="1200" kern="1200" dirty="0" smtClean="0">
                <a:solidFill>
                  <a:schemeClr val="tx1"/>
                </a:solidFill>
                <a:latin typeface="Times New Roman" pitchFamily="-1" charset="0"/>
                <a:ea typeface="+mn-ea"/>
                <a:cs typeface="+mn-cs"/>
              </a:rPr>
              <a:t>shown in Figure 13.14c. Each line of input still represents one memory location. Each line consists of three fields, separated by spaces. The first field contains the address of a location. For an instruction, the second field contains the three-letter symbol for the opcode. If it is a memory-referencing instruction, then a third field contains the address. To store arbitrary data in a location, we invent a </a:t>
            </a:r>
            <a:r>
              <a:rPr lang="en-US" sz="1200" i="1" kern="1200" dirty="0" smtClean="0">
                <a:solidFill>
                  <a:schemeClr val="tx1"/>
                </a:solidFill>
                <a:latin typeface="Times New Roman" pitchFamily="-1" charset="0"/>
                <a:ea typeface="+mn-ea"/>
                <a:cs typeface="+mn-cs"/>
              </a:rPr>
              <a:t>pseudoinstruction </a:t>
            </a:r>
            <a:r>
              <a:rPr lang="en-US" sz="1200" kern="1200" dirty="0" smtClean="0">
                <a:solidFill>
                  <a:schemeClr val="tx1"/>
                </a:solidFill>
                <a:latin typeface="Times New Roman" pitchFamily="-1" charset="0"/>
                <a:ea typeface="+mn-ea"/>
                <a:cs typeface="+mn-cs"/>
              </a:rPr>
              <a:t>with the symbol DAT. This is merely an indication that the third field on the line contains a hexadecimal number to be stored in the location specified in the first field.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For this type of input we need a slightly more complex program. The program accepts each line of input, generates a binary number based on the second and third (if present) fields, and stores it in the location specified by the first field.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use of a symbolic program makes life much easier but is still awkward. In particular, we must give an absolute address for each word. This means that the program and data can be loaded into only one place in memory, and we must know that place ahead of time. Worse, suppose we wish to change the program some day by adding or deleting a line. This will change the addresses of all subsequent words.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 much better system, and one commonly used, is to use symbolic addresses. This is illustrated in Figure 13.14d. Each line still consists of three fields. The first field is still for the address, but a symbol is used instead of an absolute numerical address. Some lines have no address, implying that the address of that line is one more than the address of the previous line. For memory-reference instructions, the third field also contains a symbolic address.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With this last refinement, we have an </a:t>
            </a:r>
            <a:r>
              <a:rPr lang="en-US" sz="1200" i="1" kern="1200" dirty="0" smtClean="0">
                <a:solidFill>
                  <a:schemeClr val="tx1"/>
                </a:solidFill>
                <a:latin typeface="Times New Roman" pitchFamily="-1" charset="0"/>
                <a:ea typeface="+mn-ea"/>
                <a:cs typeface="+mn-cs"/>
              </a:rPr>
              <a:t>assembly language. </a:t>
            </a:r>
            <a:r>
              <a:rPr lang="en-US" sz="1200" kern="1200" dirty="0" smtClean="0">
                <a:solidFill>
                  <a:schemeClr val="tx1"/>
                </a:solidFill>
                <a:latin typeface="Times New Roman" pitchFamily="-1" charset="0"/>
                <a:ea typeface="+mn-ea"/>
                <a:cs typeface="+mn-cs"/>
              </a:rPr>
              <a:t>Programs written in assembly language (assembly programs) are translated into machine language by an </a:t>
            </a:r>
            <a:r>
              <a:rPr lang="en-US" sz="1200" i="1" kern="1200" dirty="0" smtClean="0">
                <a:solidFill>
                  <a:schemeClr val="tx1"/>
                </a:solidFill>
                <a:latin typeface="Times New Roman" pitchFamily="-1" charset="0"/>
                <a:ea typeface="+mn-ea"/>
                <a:cs typeface="+mn-cs"/>
              </a:rPr>
              <a:t>assembler. </a:t>
            </a:r>
            <a:r>
              <a:rPr lang="en-US" sz="1200" kern="1200" dirty="0" smtClean="0">
                <a:solidFill>
                  <a:schemeClr val="tx1"/>
                </a:solidFill>
                <a:latin typeface="Times New Roman" pitchFamily="-1" charset="0"/>
                <a:ea typeface="+mn-ea"/>
                <a:cs typeface="+mn-cs"/>
              </a:rPr>
              <a:t>This program must not only do the symbolic translation discussed earlier but also assign some form of memory addresses to symbolic addresses.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development of assembly language was a major milestone in the evolution of computer technology. It was the first step to the high-level languages in use today. Although few programmers use assembly language, virtually all machines provide one. They are used, if at all, for systems programs such as compilers and I/O routines. </a:t>
            </a:r>
            <a:endParaRPr lang="en-US" dirty="0" smtClean="0"/>
          </a:p>
          <a:p>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3886200" y="8686800"/>
            <a:ext cx="2971800" cy="457200"/>
          </a:xfrm>
          <a:prstGeom prst="rect">
            <a:avLst/>
          </a:prstGeom>
          <a:ln/>
        </p:spPr>
        <p:txBody>
          <a:bodyPr/>
          <a:lstStyle/>
          <a:p>
            <a:fld id="{9F2598D2-2ED8-8547-B4B7-C382E9B8AC9E}" type="slidenum">
              <a:rPr lang="en-US"/>
              <a:pPr/>
              <a:t>36</a:t>
            </a:fld>
            <a:endParaRPr lang="en-US" dirty="0"/>
          </a:p>
        </p:txBody>
      </p:sp>
      <p:sp>
        <p:nvSpPr>
          <p:cNvPr id="65538" name="Rectangle 2"/>
          <p:cNvSpPr>
            <a:spLocks noGrp="1" noRot="1" noChangeAspect="1" noChangeArrowheads="1" noTextEdit="1"/>
          </p:cNvSpPr>
          <p:nvPr>
            <p:ph type="sldImg"/>
          </p:nvPr>
        </p:nvSpPr>
        <p:spPr>
          <a:xfrm>
            <a:off x="1150938" y="692150"/>
            <a:ext cx="4556125" cy="3416300"/>
          </a:xfrm>
          <a:ln/>
        </p:spPr>
      </p:sp>
      <p:sp>
        <p:nvSpPr>
          <p:cNvPr id="65539" name="Rectangle 3"/>
          <p:cNvSpPr>
            <a:spLocks noGrp="1" noChangeArrowheads="1"/>
          </p:cNvSpPr>
          <p:nvPr>
            <p:ph type="body" idx="1"/>
          </p:nvPr>
        </p:nvSpPr>
        <p:spPr/>
        <p:txBody>
          <a:bodyPr/>
          <a:lstStyle/>
          <a:p>
            <a:r>
              <a:rPr lang="en-GB" dirty="0" smtClean="0"/>
              <a:t>Chapter 13 summary.</a:t>
            </a:r>
            <a:endParaRPr lang="en-GB"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These modes are illustrated in Figure 13.1. In this section, we use the following notation: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 = contents of an address field in the instruction</a:t>
            </a:r>
            <a:br>
              <a:rPr lang="en-US" sz="1200" kern="1200" dirty="0" smtClean="0">
                <a:solidFill>
                  <a:schemeClr val="tx1"/>
                </a:solidFill>
                <a:latin typeface="Times New Roman" pitchFamily="-1" charset="0"/>
                <a:ea typeface="+mn-ea"/>
                <a:cs typeface="+mn-cs"/>
              </a:rPr>
            </a:br>
            <a:r>
              <a:rPr lang="en-US" sz="1200" kern="1200" dirty="0" smtClean="0">
                <a:solidFill>
                  <a:schemeClr val="tx1"/>
                </a:solidFill>
                <a:latin typeface="Times New Roman" pitchFamily="-1" charset="0"/>
                <a:ea typeface="+mn-ea"/>
                <a:cs typeface="+mn-cs"/>
              </a:rPr>
              <a:t>R = contents of an address field in the instruction that refers to a register </a:t>
            </a:r>
            <a:endParaRPr lang="en-US" dirty="0" smtClean="0"/>
          </a:p>
          <a:p>
            <a:r>
              <a:rPr lang="en-US" sz="1200" kern="1200" dirty="0" smtClean="0">
                <a:solidFill>
                  <a:schemeClr val="tx1"/>
                </a:solidFill>
                <a:latin typeface="Times New Roman" pitchFamily="-1" charset="0"/>
                <a:ea typeface="+mn-ea"/>
                <a:cs typeface="+mn-cs"/>
              </a:rPr>
              <a:t>EA = actual (effective) address of the location containing the referenced operand </a:t>
            </a:r>
            <a:endParaRPr lang="en-US" dirty="0" smtClean="0"/>
          </a:p>
          <a:p>
            <a:r>
              <a:rPr lang="en-US" sz="1200" kern="1200" dirty="0" smtClean="0">
                <a:solidFill>
                  <a:schemeClr val="tx1"/>
                </a:solidFill>
                <a:latin typeface="Times New Roman" pitchFamily="-1" charset="0"/>
                <a:ea typeface="+mn-ea"/>
                <a:cs typeface="+mn-cs"/>
              </a:rPr>
              <a:t>(X) = contents of memory location X or register X</a:t>
            </a:r>
            <a:br>
              <a:rPr lang="en-US" sz="1200" kern="1200" dirty="0" smtClean="0">
                <a:solidFill>
                  <a:schemeClr val="tx1"/>
                </a:solidFill>
                <a:latin typeface="Times New Roman" pitchFamily="-1" charset="0"/>
                <a:ea typeface="+mn-ea"/>
                <a:cs typeface="+mn-cs"/>
              </a:rPr>
            </a:br>
            <a:endParaRPr lang="en-US" dirty="0" smtClean="0"/>
          </a:p>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Table 13.1 indicates the address calculation performed for each addressing </a:t>
            </a:r>
            <a:endParaRPr lang="en-US" dirty="0" smtClean="0"/>
          </a:p>
          <a:p>
            <a:r>
              <a:rPr lang="en-US" sz="1200" kern="1200" dirty="0" smtClean="0">
                <a:solidFill>
                  <a:schemeClr val="tx1"/>
                </a:solidFill>
                <a:latin typeface="Times New Roman" pitchFamily="-1" charset="0"/>
                <a:ea typeface="+mn-ea"/>
                <a:cs typeface="+mn-cs"/>
              </a:rPr>
              <a:t>mode. </a:t>
            </a:r>
            <a:endParaRPr lang="en-US" dirty="0" smtClean="0"/>
          </a:p>
          <a:p>
            <a:endParaRPr lang="en-US" dirty="0" smtClean="0"/>
          </a:p>
          <a:p>
            <a:r>
              <a:rPr lang="en-US" sz="1200" kern="1200" dirty="0" smtClean="0">
                <a:solidFill>
                  <a:schemeClr val="tx1"/>
                </a:solidFill>
                <a:latin typeface="Times New Roman" pitchFamily="-1" charset="0"/>
                <a:ea typeface="+mn-ea"/>
                <a:cs typeface="+mn-cs"/>
              </a:rPr>
              <a:t>Before beginning this discussion, two comments need to be made. First, virtually all computer architectures provide more than one of these addressing modes. The question arises as to how the processor can determine which address mode is being used in a particular instruction. Several approaches are taken. Often, different opcodes will use different addressing modes. Also, one or more bits in the instruction format can be used as a </a:t>
            </a:r>
            <a:r>
              <a:rPr lang="en-US" sz="1200" i="1" kern="1200" dirty="0" smtClean="0">
                <a:solidFill>
                  <a:schemeClr val="tx1"/>
                </a:solidFill>
                <a:latin typeface="Times New Roman" pitchFamily="-1" charset="0"/>
                <a:ea typeface="+mn-ea"/>
                <a:cs typeface="+mn-cs"/>
              </a:rPr>
              <a:t>mode field. </a:t>
            </a:r>
            <a:r>
              <a:rPr lang="en-US" sz="1200" kern="1200" dirty="0" smtClean="0">
                <a:solidFill>
                  <a:schemeClr val="tx1"/>
                </a:solidFill>
                <a:latin typeface="Times New Roman" pitchFamily="-1" charset="0"/>
                <a:ea typeface="+mn-ea"/>
                <a:cs typeface="+mn-cs"/>
              </a:rPr>
              <a:t>The value of the mode field deter- mines which addressing mode is to be used.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second comment concerns the interpretation of the effective address (EA). In a system without virtual memory, the </a:t>
            </a:r>
            <a:r>
              <a:rPr lang="en-US" sz="1200" b="1" kern="1200" dirty="0" smtClean="0">
                <a:solidFill>
                  <a:schemeClr val="tx1"/>
                </a:solidFill>
                <a:latin typeface="Times New Roman" pitchFamily="-1" charset="0"/>
                <a:ea typeface="+mn-ea"/>
                <a:cs typeface="+mn-cs"/>
              </a:rPr>
              <a:t>effective address </a:t>
            </a:r>
            <a:r>
              <a:rPr lang="en-US" sz="1200" kern="1200" dirty="0" smtClean="0">
                <a:solidFill>
                  <a:schemeClr val="tx1"/>
                </a:solidFill>
                <a:latin typeface="Times New Roman" pitchFamily="-1" charset="0"/>
                <a:ea typeface="+mn-ea"/>
                <a:cs typeface="+mn-cs"/>
              </a:rPr>
              <a:t>will be either a main memory address or a register. In a virtual memory system, the effective address is a virtual address or a register. The actual mapping to a physical address is a function of the memory management unit (MMU) and is invisible to the programmer. </a:t>
            </a:r>
            <a:endParaRPr lang="en-US" dirty="0" smtClean="0"/>
          </a:p>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9219"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3</a:t>
            </a:r>
          </a:p>
        </p:txBody>
      </p:sp>
      <p:sp>
        <p:nvSpPr>
          <p:cNvPr id="9220"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9221"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9222" name="Rectangle 6"/>
          <p:cNvSpPr>
            <a:spLocks noGrp="1" noRot="1" noChangeAspect="1" noChangeArrowheads="1" noTextEdit="1"/>
          </p:cNvSpPr>
          <p:nvPr>
            <p:ph type="sldImg"/>
          </p:nvPr>
        </p:nvSpPr>
        <p:spPr>
          <a:xfrm>
            <a:off x="1150938" y="692150"/>
            <a:ext cx="4556125" cy="3416300"/>
          </a:xfrm>
          <a:ln cap="flat"/>
        </p:spPr>
      </p:sp>
      <p:sp>
        <p:nvSpPr>
          <p:cNvPr id="9223"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The simplest form of addressing is </a:t>
            </a:r>
            <a:r>
              <a:rPr lang="en-US" sz="1200" b="1" kern="1200" dirty="0" smtClean="0">
                <a:solidFill>
                  <a:schemeClr val="tx1"/>
                </a:solidFill>
                <a:latin typeface="Times New Roman" pitchFamily="-1" charset="0"/>
                <a:ea typeface="+mn-ea"/>
                <a:cs typeface="+mn-cs"/>
              </a:rPr>
              <a:t>immediate addressing, </a:t>
            </a:r>
            <a:r>
              <a:rPr lang="en-US" sz="1200" kern="1200" dirty="0" smtClean="0">
                <a:solidFill>
                  <a:schemeClr val="tx1"/>
                </a:solidFill>
                <a:latin typeface="Times New Roman" pitchFamily="-1" charset="0"/>
                <a:ea typeface="+mn-ea"/>
                <a:cs typeface="+mn-cs"/>
              </a:rPr>
              <a:t>in which the operand value is present in the instruction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Operand = A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This mode can be used to define and use constants or set initial values of variables. Typically, the number will be stored in twos complement form; the leftmost bit of the operand field is used as a sign bit. When the operand is loaded into a data register, the sign bit is extended to the left to the full data </a:t>
            </a:r>
            <a:r>
              <a:rPr lang="en-US" sz="1200" b="1" kern="1200" dirty="0" smtClean="0">
                <a:solidFill>
                  <a:schemeClr val="tx1"/>
                </a:solidFill>
                <a:latin typeface="Times New Roman" pitchFamily="-1" charset="0"/>
                <a:ea typeface="+mn-ea"/>
                <a:cs typeface="+mn-cs"/>
              </a:rPr>
              <a:t>word </a:t>
            </a:r>
            <a:r>
              <a:rPr lang="en-US" sz="1200" kern="1200" dirty="0" smtClean="0">
                <a:solidFill>
                  <a:schemeClr val="tx1"/>
                </a:solidFill>
                <a:latin typeface="Times New Roman" pitchFamily="-1" charset="0"/>
                <a:ea typeface="+mn-ea"/>
                <a:cs typeface="+mn-cs"/>
              </a:rPr>
              <a:t>size. In some cases, the immediate binary value is interpreted as an unsigned nonnegative integer.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advantage of immediate addressing is that no memory reference other than the instruction fetch is required to obtain the operand, thus saving one memory or cache cycle in the instruction cycle. The disadvantage is that the size of the number is restricted to the size of the address field, which, in most instruction sets, is small compared with the word length. </a:t>
            </a:r>
            <a:endParaRPr lang="en-US" dirty="0" smtClean="0"/>
          </a:p>
          <a:p>
            <a:endParaRPr lang="en-GB"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3315"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5</a:t>
            </a:r>
          </a:p>
        </p:txBody>
      </p:sp>
      <p:sp>
        <p:nvSpPr>
          <p:cNvPr id="13316"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3317"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3318" name="Rectangle 6"/>
          <p:cNvSpPr>
            <a:spLocks noGrp="1" noRot="1" noChangeAspect="1" noChangeArrowheads="1" noTextEdit="1"/>
          </p:cNvSpPr>
          <p:nvPr>
            <p:ph type="sldImg"/>
          </p:nvPr>
        </p:nvSpPr>
        <p:spPr>
          <a:xfrm>
            <a:off x="1150938" y="692150"/>
            <a:ext cx="4556125" cy="3416300"/>
          </a:xfrm>
          <a:ln cap="flat"/>
        </p:spPr>
      </p:sp>
      <p:sp>
        <p:nvSpPr>
          <p:cNvPr id="13319"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A very simple form of addressing is direct addressing, in which the address field contains the effective address of the operand: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 = A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technique was common in earlier generations of computers but is not common on contemporary architectures. It requires only one memory reference and no special calculation. The obvious limitation is that it provides only a limited address space. </a:t>
            </a:r>
            <a:endParaRPr lang="en-US" dirty="0" smtClean="0"/>
          </a:p>
          <a:p>
            <a:endParaRPr lang="en-GB"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7411"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7</a:t>
            </a:r>
          </a:p>
        </p:txBody>
      </p:sp>
      <p:sp>
        <p:nvSpPr>
          <p:cNvPr id="17412"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7413"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7414" name="Rectangle 6"/>
          <p:cNvSpPr>
            <a:spLocks noGrp="1" noRot="1" noChangeAspect="1" noChangeArrowheads="1" noTextEdit="1"/>
          </p:cNvSpPr>
          <p:nvPr>
            <p:ph type="sldImg"/>
          </p:nvPr>
        </p:nvSpPr>
        <p:spPr>
          <a:xfrm>
            <a:off x="1150938" y="692150"/>
            <a:ext cx="4556125" cy="3416300"/>
          </a:xfrm>
          <a:ln cap="flat"/>
        </p:spPr>
      </p:sp>
      <p:sp>
        <p:nvSpPr>
          <p:cNvPr id="17415"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With direct addressing, the length of the address field is usually less than the word length, thus limiting the address range. One solution is to have the address field refer to the address of a word in memory, which in turn contains a full-length address of the operand. This is known as </a:t>
            </a:r>
            <a:r>
              <a:rPr lang="en-US" sz="1200" b="1" kern="1200" dirty="0" smtClean="0">
                <a:solidFill>
                  <a:schemeClr val="tx1"/>
                </a:solidFill>
                <a:latin typeface="Times New Roman" pitchFamily="-1" charset="0"/>
                <a:ea typeface="+mn-ea"/>
                <a:cs typeface="+mn-cs"/>
              </a:rPr>
              <a:t>indirect addressing: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 = (A)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As defined earlier, the parentheses are to be interpreted as meaning </a:t>
            </a:r>
            <a:r>
              <a:rPr lang="en-US" sz="1200" i="1" kern="1200" dirty="0" smtClean="0">
                <a:solidFill>
                  <a:schemeClr val="tx1"/>
                </a:solidFill>
                <a:latin typeface="Times New Roman" pitchFamily="-1" charset="0"/>
                <a:ea typeface="+mn-ea"/>
                <a:cs typeface="+mn-cs"/>
              </a:rPr>
              <a:t>contents of. </a:t>
            </a:r>
            <a:r>
              <a:rPr lang="en-US" sz="1200" kern="1200" dirty="0" smtClean="0">
                <a:solidFill>
                  <a:schemeClr val="tx1"/>
                </a:solidFill>
                <a:latin typeface="Times New Roman" pitchFamily="-1" charset="0"/>
                <a:ea typeface="+mn-ea"/>
                <a:cs typeface="+mn-cs"/>
              </a:rPr>
              <a:t>The obvious advantage of this approach is that for a word length of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an address space of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is now available. The disadvantage is that instruction execution requires two memory references to fetch the operand: one to get its address and a second to get its value.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Although the number of words that can be addressed is now equal to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the number of different effective addresses that may be referenced at any one time is limited to 2</a:t>
            </a:r>
            <a:r>
              <a:rPr lang="en-US" sz="1200" kern="1200" baseline="30000" dirty="0" smtClean="0">
                <a:solidFill>
                  <a:schemeClr val="tx1"/>
                </a:solidFill>
                <a:latin typeface="Times New Roman" pitchFamily="-1" charset="0"/>
                <a:ea typeface="+mn-ea"/>
                <a:cs typeface="+mn-cs"/>
              </a:rPr>
              <a:t>K</a:t>
            </a:r>
            <a:r>
              <a:rPr lang="en-US" sz="1200" kern="1200" dirty="0" smtClean="0">
                <a:solidFill>
                  <a:schemeClr val="tx1"/>
                </a:solidFill>
                <a:latin typeface="Times New Roman" pitchFamily="-1" charset="0"/>
                <a:ea typeface="+mn-ea"/>
                <a:cs typeface="+mn-cs"/>
              </a:rPr>
              <a:t>, where </a:t>
            </a:r>
            <a:r>
              <a:rPr lang="en-US" sz="1200" i="1" kern="1200" dirty="0" smtClean="0">
                <a:solidFill>
                  <a:schemeClr val="tx1"/>
                </a:solidFill>
                <a:latin typeface="Times New Roman" pitchFamily="-1" charset="0"/>
                <a:ea typeface="+mn-ea"/>
                <a:cs typeface="+mn-cs"/>
              </a:rPr>
              <a:t>K </a:t>
            </a:r>
            <a:r>
              <a:rPr lang="en-US" sz="1200" kern="1200" dirty="0" smtClean="0">
                <a:solidFill>
                  <a:schemeClr val="tx1"/>
                </a:solidFill>
                <a:latin typeface="Times New Roman" pitchFamily="-1" charset="0"/>
                <a:ea typeface="+mn-ea"/>
                <a:cs typeface="+mn-cs"/>
              </a:rPr>
              <a:t>is the length of the address field. Typically, this is not a burdensome restriction, and it can be an asset. In a virtual memory environment, all the effective address locations can be confined to page 0 of any process. Because the address field of an instruction is small, it will naturally produce low-numbered direct addresses, which would appear in page 0. (The only restriction is that the page size must be greater than or equal to 2</a:t>
            </a:r>
            <a:r>
              <a:rPr lang="en-US" sz="1200" kern="1200" baseline="30000" dirty="0" smtClean="0">
                <a:solidFill>
                  <a:schemeClr val="tx1"/>
                </a:solidFill>
                <a:latin typeface="Times New Roman" pitchFamily="-1" charset="0"/>
                <a:ea typeface="+mn-ea"/>
                <a:cs typeface="+mn-cs"/>
              </a:rPr>
              <a:t>K</a:t>
            </a:r>
            <a:r>
              <a:rPr lang="en-US" sz="1200" kern="1200" dirty="0" smtClean="0">
                <a:solidFill>
                  <a:schemeClr val="tx1"/>
                </a:solidFill>
                <a:latin typeface="Times New Roman" pitchFamily="-1" charset="0"/>
                <a:ea typeface="+mn-ea"/>
                <a:cs typeface="+mn-cs"/>
              </a:rPr>
              <a:t>.) When a process is active, there will be repeated references to page 0, causing it to remain in real memory. Thus, an indirect memory reference will involve, at most, one page fault rather than two.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 rarely used variant of indirect addressing is multilevel or cascaded indirect addressing: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 = (</a:t>
            </a:r>
            <a:r>
              <a:rPr lang="en-US" sz="1200" kern="1200" baseline="0" dirty="0" smtClean="0">
                <a:solidFill>
                  <a:schemeClr val="tx1"/>
                </a:solidFill>
                <a:latin typeface="Times New Roman" pitchFamily="-1" charset="0"/>
                <a:ea typeface="+mn-ea"/>
                <a:cs typeface="+mn-cs"/>
              </a:rPr>
              <a:t> . . . </a:t>
            </a:r>
            <a:r>
              <a:rPr lang="en-US" sz="1200" kern="1200" dirty="0" smtClean="0">
                <a:solidFill>
                  <a:schemeClr val="tx1"/>
                </a:solidFill>
                <a:latin typeface="Times New Roman" pitchFamily="-1" charset="0"/>
                <a:ea typeface="+mn-ea"/>
                <a:cs typeface="+mn-cs"/>
              </a:rPr>
              <a:t>(A)</a:t>
            </a:r>
            <a:r>
              <a:rPr lang="en-US" sz="1200" kern="1200" baseline="0" dirty="0" smtClean="0">
                <a:solidFill>
                  <a:schemeClr val="tx1"/>
                </a:solidFill>
                <a:latin typeface="Times New Roman" pitchFamily="-1" charset="0"/>
                <a:ea typeface="+mn-ea"/>
                <a:cs typeface="+mn-cs"/>
              </a:rPr>
              <a:t> . . . </a:t>
            </a:r>
            <a:r>
              <a:rPr lang="en-US" sz="1200" kern="1200" dirty="0" smtClean="0">
                <a:solidFill>
                  <a:schemeClr val="tx1"/>
                </a:solidFill>
                <a:latin typeface="Times New Roman" pitchFamily="-1" charset="0"/>
                <a:ea typeface="+mn-ea"/>
                <a:cs typeface="+mn-cs"/>
              </a:rPr>
              <a: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this case, one bit of a full-word address is an indirect flag (I). If the I bit is 0, then the word contains the EA. If the I bit is 1, then another level of indirection is invoked. There does not appear to be any particular advantage to this approach, and its disadvantage is that three or more memory references could be required to fetch an operand. </a:t>
            </a:r>
            <a:endParaRPr lang="en-US" dirty="0" smtClean="0"/>
          </a:p>
          <a:p>
            <a:endParaRPr lang="en-GB"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3555"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10</a:t>
            </a:r>
          </a:p>
        </p:txBody>
      </p:sp>
      <p:sp>
        <p:nvSpPr>
          <p:cNvPr id="23556"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3557"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3558" name="Rectangle 6"/>
          <p:cNvSpPr>
            <a:spLocks noGrp="1" noRot="1" noChangeAspect="1" noChangeArrowheads="1" noTextEdit="1"/>
          </p:cNvSpPr>
          <p:nvPr>
            <p:ph type="sldImg"/>
          </p:nvPr>
        </p:nvSpPr>
        <p:spPr>
          <a:xfrm>
            <a:off x="1150938" y="692150"/>
            <a:ext cx="4556125" cy="3416300"/>
          </a:xfrm>
          <a:ln cap="flat"/>
        </p:spPr>
      </p:sp>
      <p:sp>
        <p:nvSpPr>
          <p:cNvPr id="23559" name="Rectangle 7"/>
          <p:cNvSpPr>
            <a:spLocks noGrp="1" noChangeArrowheads="1"/>
          </p:cNvSpPr>
          <p:nvPr>
            <p:ph type="body" idx="1"/>
          </p:nvPr>
        </p:nvSpPr>
        <p:spPr>
          <a:ln/>
        </p:spPr>
        <p:txBody>
          <a:bodyPr/>
          <a:lstStyle/>
          <a:p>
            <a:r>
              <a:rPr lang="en-US" sz="1200" b="1" kern="1200" dirty="0" smtClean="0">
                <a:solidFill>
                  <a:schemeClr val="tx1"/>
                </a:solidFill>
                <a:latin typeface="Times New Roman" pitchFamily="-1" charset="0"/>
                <a:ea typeface="+mn-ea"/>
                <a:cs typeface="+mn-cs"/>
              </a:rPr>
              <a:t>Register addressing </a:t>
            </a:r>
            <a:r>
              <a:rPr lang="en-US" sz="1200" kern="1200" dirty="0" smtClean="0">
                <a:solidFill>
                  <a:schemeClr val="tx1"/>
                </a:solidFill>
                <a:latin typeface="Times New Roman" pitchFamily="-1" charset="0"/>
                <a:ea typeface="+mn-ea"/>
                <a:cs typeface="+mn-cs"/>
              </a:rPr>
              <a:t>is similar to direct addressing. The only difference is that the address field refers to a register rather than a main memory address: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 = 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To clarify, if the contents of a register address field in an instruction is 5, then register R5 is the intended address, and the operand value is contained in R5. Typically, an address field that references registers will have from 3 to 5 bits, so that a total of from 8 to 32 general-purpose registers can be referenced. </a:t>
            </a:r>
            <a:endParaRPr lang="en-US" dirty="0" smtClean="0"/>
          </a:p>
          <a:p>
            <a:endParaRPr lang="en-GB" dirty="0" smtClean="0"/>
          </a:p>
          <a:p>
            <a:r>
              <a:rPr lang="en-US" sz="1200" kern="1200" dirty="0" smtClean="0">
                <a:solidFill>
                  <a:schemeClr val="tx1"/>
                </a:solidFill>
                <a:latin typeface="Times New Roman" pitchFamily="-1" charset="0"/>
                <a:ea typeface="+mn-ea"/>
                <a:cs typeface="+mn-cs"/>
              </a:rPr>
              <a:t>The advantages of register addressing are that (1) only a small address field is needed in the instruction, and (2) no time-consuming memory references are required. As was discussed in Chapter 4, the memory access time for a register internal to the processor is much less than that for a main memory address. The disadvantage of register addressing is that the address space is very limited.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If register addressing is heavily used in an instruction set, this implies that the processor registers will be heavily used. Because of the severely limited number of registers (compared with main memory locations), their use in this fashion makes sense only if they are employed efficiently. If every operand is brought into a register from main memory, operated on once, and then returned to main memory, then a wasteful intermediate step has been added. If, instead, the operand in a register remains in use for multiple operations, then a real savings is achieved. An example is the intermediate result in a calculation. In particular, suppose that the algorithm for twos complement multiplication were to be implemented in software. The location labeled A in the flowchart (Figure 10.12) is referenced many times and should be implemented in a register rather than a main memory location.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It is up to the programmer or compiler to decide which values should remain in registers and which should be stored in main memory. Most modern processors employ multiple general-purpose registers, placing a burden for efficient execution on the assembly-language programmer (e.g., compiler writer). </a:t>
            </a:r>
            <a:endParaRPr lang="en-US" dirty="0" smtClean="0"/>
          </a:p>
          <a:p>
            <a:endParaRPr lang="en-GB"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GB" dirty="0"/>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GB" dirty="0" smtClean="0"/>
              <a:t>© 2016 Pearson Education, Inc., Hoboken, NJ. All rights reserved.</a:t>
            </a:r>
            <a:endParaRPr lang="en-GB"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endParaRPr/>
          </a:p>
        </p:txBody>
      </p:sp>
      <p:sp>
        <p:nvSpPr>
          <p:cNvPr id="4" name="Footer Placeholder 3"/>
          <p:cNvSpPr>
            <a:spLocks noGrp="1"/>
          </p:cNvSpPr>
          <p:nvPr>
            <p:ph type="ftr" sz="quarter" idx="11"/>
          </p:nvPr>
        </p:nvSpPr>
        <p:spPr/>
        <p:txBody>
          <a:bodyPr/>
          <a:lstStyle/>
          <a:p>
            <a:r>
              <a:rPr lang="en-US" dirty="0" smtClean="0"/>
              <a:t>© 2016 Pearson Education, Inc., Hoboken, NJ. All rights reserved.</a:t>
            </a:r>
            <a:endParaRPr dirty="0"/>
          </a:p>
        </p:txBody>
      </p:sp>
      <p:sp>
        <p:nvSpPr>
          <p:cNvPr id="5" name="Slide Number Placeholder 4"/>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endParaRPr/>
          </a:p>
        </p:txBody>
      </p:sp>
      <p:sp>
        <p:nvSpPr>
          <p:cNvPr id="3" name="Footer Placeholder 2"/>
          <p:cNvSpPr>
            <a:spLocks noGrp="1"/>
          </p:cNvSpPr>
          <p:nvPr>
            <p:ph type="ftr" sz="quarter" idx="11"/>
          </p:nvPr>
        </p:nvSpPr>
        <p:spPr/>
        <p:txBody>
          <a:bodyPr/>
          <a:lstStyle/>
          <a:p>
            <a:r>
              <a:rPr lang="en-US" dirty="0" smtClean="0"/>
              <a:t>© 2016 Pearson Education, Inc., Hoboken, NJ. All rights reserved.</a:t>
            </a:r>
            <a:endParaRPr dirty="0"/>
          </a:p>
        </p:txBody>
      </p:sp>
      <p:sp>
        <p:nvSpPr>
          <p:cNvPr id="4" name="Slide Number Placeholder 3"/>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381093" y="3733800"/>
            <a:ext cx="325526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3859305" y="6423585"/>
            <a:ext cx="3316941" cy="365125"/>
          </a:xfrm>
        </p:spPr>
        <p:txBody>
          <a:bodyPr/>
          <a:lstStyle/>
          <a:p>
            <a:r>
              <a:rPr lang="en-US" dirty="0" smtClean="0"/>
              <a:t>© 2016 Pearson Education, Inc., Hoboken, NJ. All rights reserved.</a:t>
            </a:r>
            <a:endParaRPr dirty="0"/>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4169404" y="3995737"/>
            <a:ext cx="3898272"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dirty="0" smtClean="0"/>
              <a:t>Click icon to add picture</a:t>
            </a:r>
            <a:endParaRPr dirty="0"/>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dirty="0" smtClean="0"/>
              <a:t>Click icon to add picture</a:t>
            </a:r>
            <a:endParaRPr dirty="0"/>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dirty="0" smtClean="0"/>
              <a:t>Click icon to add picture</a:t>
            </a:r>
            <a:endParaRPr dirty="0"/>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4953000" y="3995737"/>
            <a:ext cx="3108960"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dirty="0" smtClean="0"/>
              <a:t>Click icon to add picture</a:t>
            </a:r>
            <a:endParaRPr dirty="0"/>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US" dirty="0" smtClean="0"/>
              <a:t>© 2016 Pearson Education, Inc., Hoboken, NJ. All rights reserved.</a:t>
            </a:r>
            <a:endParaRPr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dirty="0" smtClean="0"/>
              <a:t>Click icon to add picture</a:t>
            </a:r>
            <a:endParaRPr dirty="0"/>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dirty="0" smtClean="0"/>
              <a:t>Click icon to add picture</a:t>
            </a:r>
            <a:endParaRPr dirty="0"/>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endParaRPr/>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r>
              <a:rPr lang="en-US" dirty="0" smtClean="0"/>
              <a:t>© 2016 Pearson Education, Inc., Hoboken, NJ. All rights reserved.</a:t>
            </a:r>
            <a:endParaRPr dirty="0"/>
          </a:p>
        </p:txBody>
      </p:sp>
      <p:sp>
        <p:nvSpPr>
          <p:cNvPr id="6" name="Slide Number Placeholder 5"/>
          <p:cNvSpPr>
            <a:spLocks noGrp="1"/>
          </p:cNvSpPr>
          <p:nvPr>
            <p:ph type="sldNum" sz="quarter" idx="12"/>
          </p:nvPr>
        </p:nvSpPr>
        <p:spPr>
          <a:xfrm>
            <a:off x="8305800" y="6248774"/>
            <a:ext cx="554038" cy="365125"/>
          </a:xfrm>
        </p:spPr>
        <p:txBody>
          <a:bodyPr/>
          <a:lstStyle/>
          <a:p>
            <a:fld id="{8AF02B71-8991-4516-A01E-F1A9ACD28BDC}" type="slidenum">
              <a:rPr/>
              <a:pPr/>
              <a:t>‹#›</a:t>
            </a:fld>
            <a:endParaRPr/>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endParaRPr/>
          </a:p>
        </p:txBody>
      </p:sp>
      <p:sp>
        <p:nvSpPr>
          <p:cNvPr id="8" name="Footer Placeholder 7"/>
          <p:cNvSpPr>
            <a:spLocks noGrp="1"/>
          </p:cNvSpPr>
          <p:nvPr>
            <p:ph type="ftr" sz="quarter" idx="11"/>
          </p:nvPr>
        </p:nvSpPr>
        <p:spPr/>
        <p:txBody>
          <a:bodyPr/>
          <a:lstStyle/>
          <a:p>
            <a:r>
              <a:rPr lang="en-US" dirty="0" smtClean="0"/>
              <a:t>© 2016 Pearson Education, Inc., Hoboken, NJ. All rights reserved.</a:t>
            </a:r>
            <a:endParaRPr dirty="0"/>
          </a:p>
        </p:txBody>
      </p:sp>
      <p:sp>
        <p:nvSpPr>
          <p:cNvPr id="9" name="Slide Number Placeholder 8"/>
          <p:cNvSpPr>
            <a:spLocks noGrp="1"/>
          </p:cNvSpPr>
          <p:nvPr>
            <p:ph type="sldNum" sz="quarter" idx="12"/>
          </p:nvPr>
        </p:nvSpPr>
        <p:spPr/>
        <p:txBody>
          <a:bodyPr/>
          <a:lstStyle/>
          <a:p>
            <a:fld id="{8AF02B71-8991-4516-A01E-F1A9ACD28BDC}" type="slidenum">
              <a:rPr/>
              <a:pPr/>
              <a:t>‹#›</a:t>
            </a:fld>
            <a:endParaRPr/>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8AF02B71-8991-4516-A01E-F1A9ACD28BDC}" type="slidenum">
              <a:rPr/>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Hoboken, 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2"/>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endParaRPr/>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r>
              <a:rPr lang="en-US" dirty="0" smtClean="0"/>
              <a:t>© 2016 Pearson Education, Inc., Hoboken, NJ. All rights reserved.</a:t>
            </a:r>
            <a:endParaRPr dirty="0"/>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8AF02B71-8991-4516-A01E-F1A9ACD28BDC}" type="slidenum">
              <a:rPr/>
              <a:pPr/>
              <a:t>‹#›</a:t>
            </a:fld>
            <a:endParaRPr/>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Lst>
  <p:hf sldNum="0" hd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7.emf"/></Relationships>
</file>

<file path=ppt/slides/_rels/slide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3.xml"/><Relationship Id="rId1" Type="http://schemas.openxmlformats.org/officeDocument/2006/relationships/slideLayout" Target="../slideLayouts/slideLayout1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diagramData" Target="../diagrams/data2.xml"/><Relationship Id="rId7"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 name="Rectangle 4"/>
          <p:cNvSpPr>
            <a:spLocks noGrp="1" noChangeArrowheads="1"/>
          </p:cNvSpPr>
          <p:nvPr>
            <p:ph type="ctrTitle"/>
          </p:nvPr>
        </p:nvSpPr>
        <p:spPr/>
        <p:txBody>
          <a:bodyPr>
            <a:normAutofit fontScale="90000"/>
          </a:bodyPr>
          <a:lstStyle/>
          <a:p>
            <a:r>
              <a:rPr lang="en-GB" dirty="0" smtClean="0"/>
              <a:t>William Stallings </a:t>
            </a:r>
            <a:br>
              <a:rPr lang="en-GB" dirty="0" smtClean="0"/>
            </a:br>
            <a:r>
              <a:rPr lang="en-GB" dirty="0"/>
              <a:t>Computer Organization </a:t>
            </a:r>
            <a:br>
              <a:rPr lang="en-GB" dirty="0"/>
            </a:br>
            <a:r>
              <a:rPr lang="en-GB" dirty="0"/>
              <a:t>and Architecture</a:t>
            </a:r>
            <a:r>
              <a:rPr lang="en-GB" dirty="0" smtClean="0"/>
              <a:t/>
            </a:r>
            <a:br>
              <a:rPr lang="en-GB" dirty="0" smtClean="0"/>
            </a:br>
            <a:r>
              <a:rPr lang="en-GB" dirty="0" smtClean="0"/>
              <a:t>10</a:t>
            </a:r>
            <a:r>
              <a:rPr lang="en-GB" baseline="30000" dirty="0" smtClean="0"/>
              <a:t>th</a:t>
            </a:r>
            <a:r>
              <a:rPr lang="en-GB" dirty="0" smtClean="0"/>
              <a:t> Edition</a:t>
            </a:r>
            <a:endParaRPr lang="en-GB" dirty="0"/>
          </a:p>
        </p:txBody>
      </p:sp>
      <p:pic>
        <p:nvPicPr>
          <p:cNvPr id="3" name="Picture 2" descr="Snapshot 2012-06-08 00-57-47.jpg"/>
          <p:cNvPicPr>
            <a:picLocks noChangeAspect="1"/>
          </p:cNvPicPr>
          <p:nvPr/>
        </p:nvPicPr>
        <p:blipFill>
          <a:blip r:embed="rId3"/>
          <a:stretch>
            <a:fillRect/>
          </a:stretch>
        </p:blipFill>
        <p:spPr>
          <a:xfrm>
            <a:off x="609600" y="990600"/>
            <a:ext cx="3649579" cy="2667000"/>
          </a:xfrm>
          <a:prstGeom prst="rect">
            <a:avLst/>
          </a:prstGeom>
          <a:effectLst>
            <a:outerShdw blurRad="50800" dist="38100" dir="2700000" algn="tl" rotWithShape="0">
              <a:schemeClr val="tx1">
                <a:alpha val="43000"/>
              </a:schemeClr>
            </a:outerShdw>
            <a:reflection stA="50000" endPos="75000" dist="12700" dir="5400000" sy="-100000" algn="bl" rotWithShape="0"/>
            <a:softEdge rad="88900"/>
          </a:effectLst>
        </p:spPr>
      </p:pic>
      <p:sp>
        <p:nvSpPr>
          <p:cNvPr id="4" name="TextBox 3"/>
          <p:cNvSpPr txBox="1"/>
          <p:nvPr/>
        </p:nvSpPr>
        <p:spPr>
          <a:xfrm>
            <a:off x="-1534472" y="1786024"/>
            <a:ext cx="184666" cy="461665"/>
          </a:xfrm>
          <a:prstGeom prst="rect">
            <a:avLst/>
          </a:prstGeom>
          <a:noFill/>
        </p:spPr>
        <p:txBody>
          <a:bodyPr wrap="none" rtlCol="0">
            <a:spAutoFit/>
          </a:bodyPr>
          <a:lstStyle/>
          <a:p>
            <a:endParaRPr lang="en-US" dirty="0"/>
          </a:p>
        </p:txBody>
      </p:sp>
      <p:sp>
        <p:nvSpPr>
          <p:cNvPr id="2" name="Footer Placeholder 1"/>
          <p:cNvSpPr>
            <a:spLocks noGrp="1"/>
          </p:cNvSpPr>
          <p:nvPr>
            <p:ph type="ftr" sz="quarter" idx="11"/>
          </p:nvPr>
        </p:nvSpPr>
        <p:spPr/>
        <p:txBody>
          <a:bodyPr/>
          <a:lstStyle/>
          <a:p>
            <a:r>
              <a:rPr lang="en-GB" dirty="0" smtClean="0"/>
              <a:t>© 2016 Pearson Education, Inc., Hoboken, NJ. All rights reserved.</a:t>
            </a:r>
            <a:endParaRPr lang="en-GB"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8675"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8676" name="Rectangle 4"/>
          <p:cNvSpPr>
            <a:spLocks noGrp="1" noChangeArrowheads="1"/>
          </p:cNvSpPr>
          <p:nvPr>
            <p:ph type="title"/>
          </p:nvPr>
        </p:nvSpPr>
        <p:spPr>
          <a:noFill/>
          <a:ln/>
        </p:spPr>
        <p:txBody>
          <a:bodyPr lIns="90488" tIns="44450" rIns="90488" bIns="44450"/>
          <a:lstStyle/>
          <a:p>
            <a:r>
              <a:rPr lang="en-US" dirty="0">
                <a:solidFill>
                  <a:srgbClr val="FF0000"/>
                </a:solidFill>
                <a:effectLst>
                  <a:outerShdw blurRad="38100" dist="38100" dir="2700000" algn="tl">
                    <a:srgbClr val="000000">
                      <a:alpha val="43137"/>
                    </a:srgbClr>
                  </a:outerShdw>
                </a:effectLst>
              </a:rPr>
              <a:t>Register Indirect Addressing</a:t>
            </a:r>
          </a:p>
        </p:txBody>
      </p:sp>
      <p:sp>
        <p:nvSpPr>
          <p:cNvPr id="28677" name="Rectangle 5"/>
          <p:cNvSpPr>
            <a:spLocks noGrp="1" noChangeArrowheads="1"/>
          </p:cNvSpPr>
          <p:nvPr>
            <p:ph idx="1"/>
          </p:nvPr>
        </p:nvSpPr>
        <p:spPr>
          <a:xfrm>
            <a:off x="498474" y="1981200"/>
            <a:ext cx="7959726" cy="4144963"/>
          </a:xfrm>
          <a:noFill/>
          <a:ln/>
        </p:spPr>
        <p:txBody>
          <a:bodyPr lIns="90488" tIns="44450" rIns="90488" bIns="44450"/>
          <a:lstStyle/>
          <a:p>
            <a:r>
              <a:rPr lang="en-US" dirty="0" smtClean="0"/>
              <a:t>Analogous to </a:t>
            </a:r>
            <a:r>
              <a:rPr lang="en-US" b="1" dirty="0" smtClean="0">
                <a:solidFill>
                  <a:srgbClr val="FF0000"/>
                </a:solidFill>
              </a:rPr>
              <a:t>indirect addressing</a:t>
            </a:r>
          </a:p>
          <a:p>
            <a:pPr lvl="1"/>
            <a:r>
              <a:rPr lang="en-US" dirty="0" smtClean="0"/>
              <a:t>The only </a:t>
            </a:r>
            <a:r>
              <a:rPr lang="en-US" b="1" dirty="0" smtClean="0">
                <a:solidFill>
                  <a:srgbClr val="FF0000"/>
                </a:solidFill>
              </a:rPr>
              <a:t>difference</a:t>
            </a:r>
            <a:r>
              <a:rPr lang="en-US" dirty="0" smtClean="0"/>
              <a:t> </a:t>
            </a:r>
            <a:r>
              <a:rPr lang="en-US" b="1" dirty="0" smtClean="0"/>
              <a:t>is</a:t>
            </a:r>
            <a:r>
              <a:rPr lang="en-US" dirty="0" smtClean="0"/>
              <a:t> </a:t>
            </a:r>
            <a:r>
              <a:rPr lang="en-US" b="1" dirty="0" smtClean="0">
                <a:solidFill>
                  <a:srgbClr val="FF0000"/>
                </a:solidFill>
              </a:rPr>
              <a:t>whether the address field refers to a memory location or a register</a:t>
            </a:r>
          </a:p>
          <a:p>
            <a:r>
              <a:rPr lang="en-US" dirty="0" smtClean="0"/>
              <a:t>EA = (R)</a:t>
            </a:r>
          </a:p>
          <a:p>
            <a:r>
              <a:rPr lang="en-US" b="1" dirty="0" smtClean="0">
                <a:solidFill>
                  <a:srgbClr val="FF0000"/>
                </a:solidFill>
              </a:rPr>
              <a:t>Address space limitation </a:t>
            </a:r>
            <a:r>
              <a:rPr lang="en-US" dirty="0" smtClean="0"/>
              <a:t>of the address field </a:t>
            </a:r>
            <a:r>
              <a:rPr lang="en-US" b="1" dirty="0" smtClean="0">
                <a:solidFill>
                  <a:srgbClr val="FF0000"/>
                </a:solidFill>
              </a:rPr>
              <a:t>is overcome </a:t>
            </a:r>
            <a:r>
              <a:rPr lang="en-US" dirty="0" smtClean="0"/>
              <a:t>by </a:t>
            </a:r>
            <a:r>
              <a:rPr lang="en-US" b="1" dirty="0" smtClean="0">
                <a:solidFill>
                  <a:srgbClr val="FF0000"/>
                </a:solidFill>
              </a:rPr>
              <a:t>having that field refer to a word-length location </a:t>
            </a:r>
            <a:r>
              <a:rPr lang="en-US" dirty="0" smtClean="0"/>
              <a:t>containing an address</a:t>
            </a:r>
          </a:p>
          <a:p>
            <a:r>
              <a:rPr lang="en-US" b="1" dirty="0" smtClean="0">
                <a:solidFill>
                  <a:srgbClr val="FF0000"/>
                </a:solidFill>
              </a:rPr>
              <a:t>Uses one less memory reference than indirect addressing</a:t>
            </a:r>
          </a:p>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2771"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2772" name="Rectangle 4"/>
          <p:cNvSpPr>
            <a:spLocks noGrp="1" noChangeArrowheads="1"/>
          </p:cNvSpPr>
          <p:nvPr>
            <p:ph type="title"/>
          </p:nvPr>
        </p:nvSpPr>
        <p:spPr>
          <a:noFill/>
          <a:ln/>
        </p:spPr>
        <p:txBody>
          <a:bodyPr lIns="90488" tIns="44450" rIns="90488" bIns="44450"/>
          <a:lstStyle/>
          <a:p>
            <a:r>
              <a:rPr lang="en-US" dirty="0">
                <a:solidFill>
                  <a:srgbClr val="FF0000"/>
                </a:solidFill>
                <a:effectLst>
                  <a:outerShdw blurRad="38100" dist="38100" dir="2700000" algn="tl">
                    <a:srgbClr val="000000">
                      <a:alpha val="43137"/>
                    </a:srgbClr>
                  </a:outerShdw>
                </a:effectLst>
              </a:rPr>
              <a:t>Displacement Addressing</a:t>
            </a:r>
          </a:p>
        </p:txBody>
      </p:sp>
      <p:sp>
        <p:nvSpPr>
          <p:cNvPr id="32773" name="Rectangle 5"/>
          <p:cNvSpPr>
            <a:spLocks noGrp="1" noChangeArrowheads="1"/>
          </p:cNvSpPr>
          <p:nvPr>
            <p:ph idx="1"/>
          </p:nvPr>
        </p:nvSpPr>
        <p:spPr>
          <a:xfrm>
            <a:off x="498474" y="1981200"/>
            <a:ext cx="7959726" cy="4144963"/>
          </a:xfrm>
          <a:noFill/>
          <a:ln/>
        </p:spPr>
        <p:txBody>
          <a:bodyPr lIns="90488" tIns="44450" rIns="90488" bIns="44450">
            <a:normAutofit fontScale="92500" lnSpcReduction="20000"/>
          </a:bodyPr>
          <a:lstStyle/>
          <a:p>
            <a:r>
              <a:rPr lang="en-US" b="1" dirty="0" smtClean="0">
                <a:solidFill>
                  <a:srgbClr val="FF0000"/>
                </a:solidFill>
              </a:rPr>
              <a:t>Combines the capabilities of direct addressing and register indirect addressing</a:t>
            </a:r>
          </a:p>
          <a:p>
            <a:r>
              <a:rPr lang="en-US" dirty="0" smtClean="0"/>
              <a:t>EA </a:t>
            </a:r>
            <a:r>
              <a:rPr lang="en-US" dirty="0"/>
              <a:t>= </a:t>
            </a:r>
            <a:r>
              <a:rPr lang="en-US" b="1" dirty="0">
                <a:solidFill>
                  <a:schemeClr val="tx1"/>
                </a:solidFill>
              </a:rPr>
              <a:t>A</a:t>
            </a:r>
            <a:r>
              <a:rPr lang="en-US" dirty="0"/>
              <a:t> + (</a:t>
            </a:r>
            <a:r>
              <a:rPr lang="en-US" b="1" dirty="0">
                <a:solidFill>
                  <a:schemeClr val="tx1"/>
                </a:solidFill>
              </a:rPr>
              <a:t>R</a:t>
            </a:r>
            <a:r>
              <a:rPr lang="en-US" dirty="0"/>
              <a:t>)</a:t>
            </a:r>
            <a:endParaRPr lang="en-US" dirty="0" smtClean="0"/>
          </a:p>
          <a:p>
            <a:r>
              <a:rPr lang="en-US" b="1" dirty="0" smtClean="0">
                <a:solidFill>
                  <a:srgbClr val="FF0000"/>
                </a:solidFill>
              </a:rPr>
              <a:t>Requires that the instruction </a:t>
            </a:r>
            <a:r>
              <a:rPr lang="en-US" dirty="0" smtClean="0"/>
              <a:t>have two address fields,</a:t>
            </a:r>
            <a:r>
              <a:rPr lang="en-US" b="1" dirty="0" smtClean="0">
                <a:solidFill>
                  <a:srgbClr val="FF0000"/>
                </a:solidFill>
              </a:rPr>
              <a:t> at least one of which is explicit</a:t>
            </a:r>
            <a:endParaRPr lang="en-US" sz="2400" b="1" dirty="0" smtClean="0">
              <a:solidFill>
                <a:srgbClr val="FF0000"/>
              </a:solidFill>
            </a:endParaRPr>
          </a:p>
          <a:p>
            <a:pPr lvl="1"/>
            <a:r>
              <a:rPr lang="en-US" dirty="0" smtClean="0"/>
              <a:t>The </a:t>
            </a:r>
            <a:r>
              <a:rPr lang="en-US" b="1" dirty="0" smtClean="0">
                <a:solidFill>
                  <a:srgbClr val="FF0000"/>
                </a:solidFill>
              </a:rPr>
              <a:t>value contained in one address field </a:t>
            </a:r>
            <a:r>
              <a:rPr lang="en-US" dirty="0" smtClean="0"/>
              <a:t>(value = </a:t>
            </a:r>
            <a:r>
              <a:rPr lang="en-US" b="1" dirty="0" smtClean="0">
                <a:solidFill>
                  <a:schemeClr val="tx1"/>
                </a:solidFill>
              </a:rPr>
              <a:t>A</a:t>
            </a:r>
            <a:r>
              <a:rPr lang="en-US" dirty="0" smtClean="0"/>
              <a:t>) is used directly</a:t>
            </a:r>
          </a:p>
          <a:p>
            <a:pPr lvl="1"/>
            <a:r>
              <a:rPr lang="en-US" dirty="0" smtClean="0"/>
              <a:t>The </a:t>
            </a:r>
            <a:r>
              <a:rPr lang="en-US" b="1" dirty="0" smtClean="0">
                <a:solidFill>
                  <a:srgbClr val="FF0000"/>
                </a:solidFill>
              </a:rPr>
              <a:t>other address </a:t>
            </a:r>
            <a:r>
              <a:rPr lang="en-US" dirty="0" smtClean="0"/>
              <a:t>field </a:t>
            </a:r>
            <a:r>
              <a:rPr lang="en-US" b="1" dirty="0" smtClean="0">
                <a:solidFill>
                  <a:srgbClr val="FF0000"/>
                </a:solidFill>
              </a:rPr>
              <a:t>refers to a </a:t>
            </a:r>
            <a:r>
              <a:rPr lang="en-US" b="1" dirty="0" smtClean="0">
                <a:solidFill>
                  <a:schemeClr val="tx1"/>
                </a:solidFill>
              </a:rPr>
              <a:t>R</a:t>
            </a:r>
            <a:r>
              <a:rPr lang="en-US" b="1" dirty="0" smtClean="0">
                <a:solidFill>
                  <a:srgbClr val="FF0000"/>
                </a:solidFill>
              </a:rPr>
              <a:t>egister whose contents are added to </a:t>
            </a:r>
            <a:r>
              <a:rPr lang="en-US" b="1" dirty="0" smtClean="0">
                <a:solidFill>
                  <a:schemeClr val="tx1"/>
                </a:solidFill>
              </a:rPr>
              <a:t>A</a:t>
            </a:r>
            <a:r>
              <a:rPr lang="en-US" b="1" dirty="0" smtClean="0">
                <a:solidFill>
                  <a:srgbClr val="FF0000"/>
                </a:solidFill>
              </a:rPr>
              <a:t> to produce the effective address</a:t>
            </a:r>
          </a:p>
          <a:p>
            <a:pPr marL="228600" lvl="1">
              <a:spcBef>
                <a:spcPts val="2000"/>
              </a:spcBef>
              <a:buClr>
                <a:schemeClr val="accent1"/>
              </a:buClr>
            </a:pPr>
            <a:r>
              <a:rPr lang="en-US" sz="2054" dirty="0" smtClean="0"/>
              <a:t>Most common uses:</a:t>
            </a:r>
          </a:p>
          <a:p>
            <a:pPr lvl="1"/>
            <a:r>
              <a:rPr lang="en-US" sz="1838" b="1" dirty="0" smtClean="0">
                <a:solidFill>
                  <a:schemeClr val="tx1"/>
                </a:solidFill>
              </a:rPr>
              <a:t>Relative addressing</a:t>
            </a:r>
          </a:p>
          <a:p>
            <a:pPr lvl="1"/>
            <a:r>
              <a:rPr lang="en-US" sz="1838" b="1" dirty="0" smtClean="0">
                <a:solidFill>
                  <a:schemeClr val="tx1"/>
                </a:solidFill>
              </a:rPr>
              <a:t>Base-register addressing</a:t>
            </a:r>
          </a:p>
          <a:p>
            <a:pPr lvl="1"/>
            <a:r>
              <a:rPr lang="en-US" sz="1838" b="1" dirty="0" smtClean="0">
                <a:solidFill>
                  <a:schemeClr val="tx1"/>
                </a:solidFill>
              </a:rPr>
              <a:t>Indexing </a:t>
            </a: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ransition spd="slow"/>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6867"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
        <p:nvSpPr>
          <p:cNvPr id="36868" name="Rectangle 4"/>
          <p:cNvSpPr>
            <a:spLocks noGrp="1" noChangeArrowheads="1"/>
          </p:cNvSpPr>
          <p:nvPr>
            <p:ph type="title" idx="4294967295"/>
          </p:nvPr>
        </p:nvSpPr>
        <p:spPr>
          <a:xfrm>
            <a:off x="395536" y="260648"/>
            <a:ext cx="7556500" cy="1116012"/>
          </a:xfrm>
          <a:noFill/>
          <a:ln/>
        </p:spPr>
        <p:txBody>
          <a:bodyPr lIns="90488" tIns="44450" rIns="90488" bIns="44450"/>
          <a:lstStyle/>
          <a:p>
            <a:r>
              <a:rPr lang="en-US" dirty="0">
                <a:solidFill>
                  <a:srgbClr val="FF0000"/>
                </a:solidFill>
                <a:effectLst>
                  <a:outerShdw blurRad="38100" dist="38100" dir="2700000" algn="tl">
                    <a:srgbClr val="000000">
                      <a:alpha val="43137"/>
                    </a:srgbClr>
                  </a:outerShdw>
                </a:effectLst>
              </a:rPr>
              <a:t>Relative Addressing</a:t>
            </a:r>
          </a:p>
        </p:txBody>
      </p:sp>
      <p:graphicFrame>
        <p:nvGraphicFramePr>
          <p:cNvPr id="3" name="Content Placeholder 2"/>
          <p:cNvGraphicFramePr>
            <a:graphicFrameLocks noGrp="1"/>
          </p:cNvGraphicFramePr>
          <p:nvPr>
            <p:ph idx="4294967295"/>
            <p:extLst>
              <p:ext uri="{D42A27DB-BD31-4B8C-83A1-F6EECF244321}">
                <p14:modId xmlns="" xmlns:p14="http://schemas.microsoft.com/office/powerpoint/2010/main" val="3094752632"/>
              </p:ext>
            </p:extLst>
          </p:nvPr>
        </p:nvGraphicFramePr>
        <p:xfrm>
          <a:off x="107504" y="1315222"/>
          <a:ext cx="8928992" cy="51381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8915"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38916" name="Rectangle 4"/>
          <p:cNvSpPr>
            <a:spLocks noGrp="1" noChangeArrowheads="1"/>
          </p:cNvSpPr>
          <p:nvPr>
            <p:ph type="title"/>
          </p:nvPr>
        </p:nvSpPr>
        <p:spPr>
          <a:noFill/>
          <a:ln/>
        </p:spPr>
        <p:txBody>
          <a:bodyPr lIns="90488" tIns="44450" rIns="90488" bIns="44450"/>
          <a:lstStyle/>
          <a:p>
            <a:r>
              <a:rPr lang="en-US" b="1" dirty="0">
                <a:solidFill>
                  <a:srgbClr val="FF0000"/>
                </a:solidFill>
                <a:effectLst>
                  <a:outerShdw blurRad="38100" dist="38100" dir="2700000" algn="tl">
                    <a:srgbClr val="000000">
                      <a:alpha val="43137"/>
                    </a:srgbClr>
                  </a:outerShdw>
                </a:effectLst>
              </a:rPr>
              <a:t>Base-Register Addressing</a:t>
            </a:r>
          </a:p>
        </p:txBody>
      </p:sp>
      <p:sp>
        <p:nvSpPr>
          <p:cNvPr id="38917" name="Rectangle 5"/>
          <p:cNvSpPr>
            <a:spLocks noGrp="1" noChangeArrowheads="1"/>
          </p:cNvSpPr>
          <p:nvPr>
            <p:ph idx="1"/>
          </p:nvPr>
        </p:nvSpPr>
        <p:spPr>
          <a:noFill/>
          <a:ln/>
        </p:spPr>
        <p:txBody>
          <a:bodyPr lIns="90488" tIns="44450" rIns="90488" bIns="44450">
            <a:normAutofit fontScale="92500" lnSpcReduction="20000"/>
          </a:bodyPr>
          <a:lstStyle/>
          <a:p>
            <a:r>
              <a:rPr lang="en-US" b="1" dirty="0" smtClean="0">
                <a:solidFill>
                  <a:schemeClr val="tx1"/>
                </a:solidFill>
              </a:rPr>
              <a:t>The </a:t>
            </a:r>
            <a:r>
              <a:rPr lang="en-US" b="1" dirty="0" smtClean="0">
                <a:solidFill>
                  <a:srgbClr val="FF0000"/>
                </a:solidFill>
              </a:rPr>
              <a:t>referenced</a:t>
            </a:r>
            <a:r>
              <a:rPr lang="en-US" b="1" dirty="0" smtClean="0">
                <a:solidFill>
                  <a:schemeClr val="tx1"/>
                </a:solidFill>
              </a:rPr>
              <a:t> register contains a main memory address and the address field contains a displacement from that address</a:t>
            </a:r>
          </a:p>
          <a:p>
            <a:r>
              <a:rPr lang="en-US" b="1" dirty="0" smtClean="0">
                <a:solidFill>
                  <a:schemeClr val="tx1"/>
                </a:solidFill>
              </a:rPr>
              <a:t>The register reference may be </a:t>
            </a:r>
            <a:r>
              <a:rPr lang="en-US" b="1" dirty="0" smtClean="0">
                <a:solidFill>
                  <a:srgbClr val="FF0000"/>
                </a:solidFill>
              </a:rPr>
              <a:t>explicit</a:t>
            </a:r>
            <a:r>
              <a:rPr lang="en-US" b="1" dirty="0" smtClean="0">
                <a:solidFill>
                  <a:schemeClr val="tx1"/>
                </a:solidFill>
              </a:rPr>
              <a:t> or implicit</a:t>
            </a:r>
          </a:p>
          <a:p>
            <a:r>
              <a:rPr lang="en-US" b="1" dirty="0" smtClean="0">
                <a:solidFill>
                  <a:schemeClr val="tx1"/>
                </a:solidFill>
              </a:rPr>
              <a:t>Exploits the </a:t>
            </a:r>
            <a:r>
              <a:rPr lang="en-US" b="1" dirty="0" smtClean="0">
                <a:solidFill>
                  <a:srgbClr val="FF0000"/>
                </a:solidFill>
              </a:rPr>
              <a:t>locality</a:t>
            </a:r>
            <a:r>
              <a:rPr lang="en-US" b="1" dirty="0" smtClean="0">
                <a:solidFill>
                  <a:schemeClr val="tx1"/>
                </a:solidFill>
              </a:rPr>
              <a:t> of memory references</a:t>
            </a:r>
          </a:p>
          <a:p>
            <a:r>
              <a:rPr lang="en-US" b="1" dirty="0" smtClean="0">
                <a:solidFill>
                  <a:schemeClr val="tx1"/>
                </a:solidFill>
              </a:rPr>
              <a:t>Convenient means of </a:t>
            </a:r>
            <a:r>
              <a:rPr lang="en-US" b="1" dirty="0" smtClean="0">
                <a:solidFill>
                  <a:srgbClr val="FF0000"/>
                </a:solidFill>
              </a:rPr>
              <a:t>implementing</a:t>
            </a:r>
            <a:r>
              <a:rPr lang="en-US" b="1" dirty="0" smtClean="0">
                <a:solidFill>
                  <a:schemeClr val="tx1"/>
                </a:solidFill>
              </a:rPr>
              <a:t> segmentation</a:t>
            </a:r>
          </a:p>
          <a:p>
            <a:r>
              <a:rPr lang="en-US" b="1" dirty="0" smtClean="0">
                <a:solidFill>
                  <a:schemeClr val="tx1"/>
                </a:solidFill>
              </a:rPr>
              <a:t>In some implementations a </a:t>
            </a:r>
            <a:r>
              <a:rPr lang="en-US" b="1" dirty="0" smtClean="0">
                <a:solidFill>
                  <a:srgbClr val="FF0000"/>
                </a:solidFill>
              </a:rPr>
              <a:t>single segment base register </a:t>
            </a:r>
            <a:r>
              <a:rPr lang="en-US" b="1" dirty="0" smtClean="0">
                <a:solidFill>
                  <a:schemeClr val="tx1"/>
                </a:solidFill>
              </a:rPr>
              <a:t>is employed and is used implicitly</a:t>
            </a:r>
          </a:p>
          <a:p>
            <a:r>
              <a:rPr lang="en-US" b="1" dirty="0" smtClean="0">
                <a:solidFill>
                  <a:schemeClr val="tx1"/>
                </a:solidFill>
              </a:rPr>
              <a:t>In others the programmer may c</a:t>
            </a:r>
            <a:r>
              <a:rPr lang="en-US" b="1" dirty="0" smtClean="0">
                <a:solidFill>
                  <a:srgbClr val="FF0000"/>
                </a:solidFill>
              </a:rPr>
              <a:t>hoose a register to hold the base address </a:t>
            </a:r>
            <a:r>
              <a:rPr lang="en-US" b="1" dirty="0" smtClean="0">
                <a:solidFill>
                  <a:schemeClr val="tx1"/>
                </a:solidFill>
              </a:rPr>
              <a:t>of a segment and the instruction must reference it explicitly</a:t>
            </a:r>
            <a:endParaRPr lang="en-US" b="1" dirty="0">
              <a:solidFill>
                <a:schemeClr val="tx1"/>
              </a:solidFill>
            </a:endParaRP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40963"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
        <p:nvSpPr>
          <p:cNvPr id="40964" name="Rectangle 4"/>
          <p:cNvSpPr>
            <a:spLocks noGrp="1" noChangeArrowheads="1"/>
          </p:cNvSpPr>
          <p:nvPr>
            <p:ph type="title" idx="4294967295"/>
          </p:nvPr>
        </p:nvSpPr>
        <p:spPr>
          <a:xfrm>
            <a:off x="539552" y="332656"/>
            <a:ext cx="7556500" cy="1116013"/>
          </a:xfrm>
          <a:noFill/>
          <a:ln/>
        </p:spPr>
        <p:txBody>
          <a:bodyPr lIns="90488" tIns="44450" rIns="90488" bIns="44450"/>
          <a:lstStyle/>
          <a:p>
            <a:r>
              <a:rPr lang="en-US" dirty="0" smtClean="0">
                <a:solidFill>
                  <a:srgbClr val="FF0000"/>
                </a:solidFill>
                <a:effectLst>
                  <a:outerShdw blurRad="38100" dist="38100" dir="2700000" algn="tl">
                    <a:srgbClr val="000000">
                      <a:alpha val="43137"/>
                    </a:srgbClr>
                  </a:outerShdw>
                </a:effectLst>
              </a:rPr>
              <a:t>Indexing</a:t>
            </a:r>
            <a:endParaRPr lang="en-US" dirty="0">
              <a:solidFill>
                <a:srgbClr val="FF0000"/>
              </a:solidFill>
              <a:effectLst>
                <a:outerShdw blurRad="38100" dist="38100" dir="2700000" algn="tl">
                  <a:srgbClr val="000000">
                    <a:alpha val="43137"/>
                  </a:srgbClr>
                </a:outerShdw>
              </a:effectLst>
            </a:endParaRPr>
          </a:p>
        </p:txBody>
      </p:sp>
      <p:sp>
        <p:nvSpPr>
          <p:cNvPr id="40965" name="Rectangle 5"/>
          <p:cNvSpPr>
            <a:spLocks noGrp="1" noChangeArrowheads="1"/>
          </p:cNvSpPr>
          <p:nvPr>
            <p:ph idx="4294967295"/>
          </p:nvPr>
        </p:nvSpPr>
        <p:spPr>
          <a:xfrm>
            <a:off x="539552" y="1066800"/>
            <a:ext cx="7994848" cy="5231160"/>
          </a:xfrm>
          <a:noFill/>
          <a:ln/>
        </p:spPr>
        <p:txBody>
          <a:bodyPr lIns="90488" tIns="44450" rIns="90488" bIns="44450">
            <a:normAutofit fontScale="85000" lnSpcReduction="20000"/>
          </a:bodyPr>
          <a:lstStyle/>
          <a:p>
            <a:r>
              <a:rPr lang="en-US" b="1" dirty="0" smtClean="0"/>
              <a:t>The </a:t>
            </a:r>
            <a:r>
              <a:rPr lang="en-US" b="1" dirty="0" smtClean="0">
                <a:solidFill>
                  <a:srgbClr val="FF0000"/>
                </a:solidFill>
              </a:rPr>
              <a:t>address field references a main memory address </a:t>
            </a:r>
            <a:r>
              <a:rPr lang="en-US" b="1" dirty="0" smtClean="0"/>
              <a:t>and the</a:t>
            </a:r>
            <a:r>
              <a:rPr lang="en-US" b="1" dirty="0" smtClean="0">
                <a:solidFill>
                  <a:srgbClr val="FF0000"/>
                </a:solidFill>
              </a:rPr>
              <a:t> referenced register contains a positive displacement</a:t>
            </a:r>
            <a:r>
              <a:rPr lang="en-US" b="1" dirty="0" smtClean="0"/>
              <a:t> from that address</a:t>
            </a:r>
          </a:p>
          <a:p>
            <a:r>
              <a:rPr lang="en-US" b="1" dirty="0" smtClean="0"/>
              <a:t>The method of calculating the EA is the same as for base-register addressing</a:t>
            </a:r>
          </a:p>
          <a:p>
            <a:r>
              <a:rPr lang="en-US" b="1" dirty="0" smtClean="0"/>
              <a:t>An important use is </a:t>
            </a:r>
            <a:r>
              <a:rPr lang="en-US" b="1" dirty="0" smtClean="0">
                <a:solidFill>
                  <a:srgbClr val="FF0000"/>
                </a:solidFill>
              </a:rPr>
              <a:t>to provide an efficient mechanism for performing iterative operations</a:t>
            </a:r>
          </a:p>
          <a:p>
            <a:r>
              <a:rPr lang="en-US" b="1" dirty="0" smtClean="0">
                <a:solidFill>
                  <a:srgbClr val="FF0000"/>
                </a:solidFill>
              </a:rPr>
              <a:t>Autoindexing</a:t>
            </a:r>
          </a:p>
          <a:p>
            <a:pPr lvl="1"/>
            <a:r>
              <a:rPr lang="en-US" b="1" dirty="0" smtClean="0"/>
              <a:t>Automatically </a:t>
            </a:r>
            <a:r>
              <a:rPr lang="en-US" b="1" dirty="0" smtClean="0">
                <a:solidFill>
                  <a:srgbClr val="FF0000"/>
                </a:solidFill>
              </a:rPr>
              <a:t>increment or decrement </a:t>
            </a:r>
            <a:r>
              <a:rPr lang="en-US" b="1" dirty="0" smtClean="0"/>
              <a:t>the index register after each reference to it</a:t>
            </a:r>
          </a:p>
          <a:p>
            <a:pPr lvl="1"/>
            <a:r>
              <a:rPr lang="en-US" b="1" dirty="0" smtClean="0"/>
              <a:t>EA = A + (R)</a:t>
            </a:r>
          </a:p>
          <a:p>
            <a:pPr lvl="1"/>
            <a:r>
              <a:rPr lang="en-US" b="1" dirty="0" smtClean="0"/>
              <a:t>(R) </a:t>
            </a:r>
            <a:r>
              <a:rPr lang="en-US" b="1" dirty="0" smtClean="0">
                <a:latin typeface="Wingdings"/>
                <a:ea typeface="Wingdings"/>
                <a:cs typeface="Wingdings"/>
              </a:rPr>
              <a:t> </a:t>
            </a:r>
            <a:r>
              <a:rPr lang="en-US" b="1" dirty="0" smtClean="0">
                <a:ea typeface="Wingdings"/>
                <a:cs typeface="Wingdings"/>
              </a:rPr>
              <a:t>(R) + 1</a:t>
            </a:r>
            <a:endParaRPr lang="en-US" b="1" dirty="0" smtClean="0"/>
          </a:p>
          <a:p>
            <a:r>
              <a:rPr lang="en-US" b="1" dirty="0" smtClean="0">
                <a:solidFill>
                  <a:srgbClr val="FF0000"/>
                </a:solidFill>
              </a:rPr>
              <a:t>Postindexing</a:t>
            </a:r>
          </a:p>
          <a:p>
            <a:pPr lvl="1"/>
            <a:r>
              <a:rPr lang="en-US" b="1" dirty="0" smtClean="0"/>
              <a:t>Indexing is </a:t>
            </a:r>
            <a:r>
              <a:rPr lang="en-US" b="1" dirty="0" smtClean="0">
                <a:solidFill>
                  <a:srgbClr val="FF0000"/>
                </a:solidFill>
              </a:rPr>
              <a:t>performed after the indirection</a:t>
            </a:r>
          </a:p>
          <a:p>
            <a:pPr lvl="1"/>
            <a:r>
              <a:rPr lang="en-US" b="1" dirty="0" smtClean="0"/>
              <a:t>EA = (A) + (R)</a:t>
            </a:r>
          </a:p>
          <a:p>
            <a:r>
              <a:rPr lang="en-US" b="1" dirty="0" smtClean="0">
                <a:solidFill>
                  <a:srgbClr val="FF0000"/>
                </a:solidFill>
              </a:rPr>
              <a:t>Preindexing</a:t>
            </a:r>
          </a:p>
          <a:p>
            <a:pPr lvl="1"/>
            <a:r>
              <a:rPr lang="en-US" b="1" dirty="0" smtClean="0"/>
              <a:t>Indexing is </a:t>
            </a:r>
            <a:r>
              <a:rPr lang="en-US" b="1" dirty="0" smtClean="0">
                <a:solidFill>
                  <a:srgbClr val="FF0000"/>
                </a:solidFill>
              </a:rPr>
              <a:t>performed before the indirection</a:t>
            </a:r>
          </a:p>
          <a:p>
            <a:pPr lvl="1"/>
            <a:r>
              <a:rPr lang="en-US" b="1" dirty="0" smtClean="0"/>
              <a:t>EA = (A + (R))</a:t>
            </a:r>
          </a:p>
          <a:p>
            <a:endParaRPr lang="en-US" dirty="0"/>
          </a:p>
        </p:txBody>
      </p:sp>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45059"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45060" name="Rectangle 4"/>
          <p:cNvSpPr>
            <a:spLocks noGrp="1" noChangeArrowheads="1"/>
          </p:cNvSpPr>
          <p:nvPr>
            <p:ph type="title"/>
          </p:nvPr>
        </p:nvSpPr>
        <p:spPr>
          <a:noFill/>
          <a:ln/>
        </p:spPr>
        <p:txBody>
          <a:bodyPr lIns="90488" tIns="44450" rIns="90488" bIns="44450"/>
          <a:lstStyle/>
          <a:p>
            <a:r>
              <a:rPr lang="en-US" dirty="0">
                <a:solidFill>
                  <a:srgbClr val="FF0000"/>
                </a:solidFill>
                <a:effectLst>
                  <a:outerShdw blurRad="38100" dist="38100" dir="2700000" algn="tl">
                    <a:srgbClr val="000000">
                      <a:alpha val="43137"/>
                    </a:srgbClr>
                  </a:outerShdw>
                </a:effectLst>
              </a:rPr>
              <a:t>Stack Addressing</a:t>
            </a:r>
          </a:p>
        </p:txBody>
      </p:sp>
      <p:sp>
        <p:nvSpPr>
          <p:cNvPr id="45061" name="Rectangle 5"/>
          <p:cNvSpPr>
            <a:spLocks noGrp="1" noChangeArrowheads="1"/>
          </p:cNvSpPr>
          <p:nvPr>
            <p:ph idx="1"/>
          </p:nvPr>
        </p:nvSpPr>
        <p:spPr>
          <a:xfrm>
            <a:off x="498474" y="1295400"/>
            <a:ext cx="7502526" cy="4830763"/>
          </a:xfrm>
          <a:noFill/>
          <a:ln/>
        </p:spPr>
        <p:txBody>
          <a:bodyPr lIns="90488" tIns="44450" rIns="90488" bIns="44450">
            <a:normAutofit/>
          </a:bodyPr>
          <a:lstStyle/>
          <a:p>
            <a:pPr>
              <a:lnSpc>
                <a:spcPct val="80000"/>
              </a:lnSpc>
            </a:pPr>
            <a:r>
              <a:rPr lang="en-US" sz="1800" dirty="0" smtClean="0"/>
              <a:t>A stack is a </a:t>
            </a:r>
            <a:r>
              <a:rPr lang="en-US" sz="1800" b="1" dirty="0" smtClean="0">
                <a:solidFill>
                  <a:srgbClr val="FF0000"/>
                </a:solidFill>
              </a:rPr>
              <a:t>linear array of locations</a:t>
            </a:r>
          </a:p>
          <a:p>
            <a:pPr lvl="1">
              <a:lnSpc>
                <a:spcPct val="80000"/>
              </a:lnSpc>
            </a:pPr>
            <a:r>
              <a:rPr lang="en-US" dirty="0" smtClean="0"/>
              <a:t>Sometimes </a:t>
            </a:r>
            <a:r>
              <a:rPr lang="en-US" b="1" dirty="0" smtClean="0">
                <a:solidFill>
                  <a:srgbClr val="FF0000"/>
                </a:solidFill>
              </a:rPr>
              <a:t>referred to as a </a:t>
            </a:r>
            <a:r>
              <a:rPr lang="en-US" b="1" i="1" dirty="0" smtClean="0">
                <a:solidFill>
                  <a:srgbClr val="FF0000"/>
                </a:solidFill>
              </a:rPr>
              <a:t>pushdown list </a:t>
            </a:r>
            <a:r>
              <a:rPr lang="en-US" b="1" dirty="0" smtClean="0">
                <a:solidFill>
                  <a:srgbClr val="FF0000"/>
                </a:solidFill>
              </a:rPr>
              <a:t>or </a:t>
            </a:r>
            <a:r>
              <a:rPr lang="en-US" b="1" i="1" dirty="0" smtClean="0">
                <a:solidFill>
                  <a:srgbClr val="FF0000"/>
                </a:solidFill>
              </a:rPr>
              <a:t>last-in-first-out queue</a:t>
            </a:r>
          </a:p>
          <a:p>
            <a:pPr>
              <a:lnSpc>
                <a:spcPct val="80000"/>
              </a:lnSpc>
            </a:pPr>
            <a:r>
              <a:rPr lang="en-US" sz="1800" dirty="0" smtClean="0"/>
              <a:t>A stack is a </a:t>
            </a:r>
            <a:r>
              <a:rPr lang="en-US" sz="1800" b="1" dirty="0" smtClean="0">
                <a:solidFill>
                  <a:srgbClr val="FF0000"/>
                </a:solidFill>
              </a:rPr>
              <a:t>reserved block of locations</a:t>
            </a:r>
          </a:p>
          <a:p>
            <a:pPr lvl="1">
              <a:lnSpc>
                <a:spcPct val="80000"/>
              </a:lnSpc>
            </a:pPr>
            <a:r>
              <a:rPr lang="en-US" b="1" dirty="0" smtClean="0">
                <a:solidFill>
                  <a:srgbClr val="FF0000"/>
                </a:solidFill>
              </a:rPr>
              <a:t>Items are appended to the top of the stack so that the block is partially filled</a:t>
            </a:r>
          </a:p>
          <a:p>
            <a:pPr>
              <a:lnSpc>
                <a:spcPct val="80000"/>
              </a:lnSpc>
            </a:pPr>
            <a:r>
              <a:rPr lang="en-US" sz="1800" dirty="0" smtClean="0"/>
              <a:t>Associated </a:t>
            </a:r>
            <a:r>
              <a:rPr lang="en-US" sz="1800" b="1" dirty="0" smtClean="0">
                <a:solidFill>
                  <a:srgbClr val="FF0000"/>
                </a:solidFill>
              </a:rPr>
              <a:t>with the stack is a pointer whose value is the address of the top of the stack</a:t>
            </a:r>
          </a:p>
          <a:p>
            <a:pPr lvl="1">
              <a:lnSpc>
                <a:spcPct val="80000"/>
              </a:lnSpc>
            </a:pPr>
            <a:r>
              <a:rPr lang="en-US" b="1" dirty="0" smtClean="0">
                <a:solidFill>
                  <a:srgbClr val="FF0000"/>
                </a:solidFill>
              </a:rPr>
              <a:t>The stack pointer is maintained in a register</a:t>
            </a:r>
          </a:p>
          <a:p>
            <a:pPr lvl="1">
              <a:lnSpc>
                <a:spcPct val="80000"/>
              </a:lnSpc>
            </a:pPr>
            <a:r>
              <a:rPr lang="en-US" dirty="0" smtClean="0"/>
              <a:t>Thus </a:t>
            </a:r>
            <a:r>
              <a:rPr lang="en-US" b="1" dirty="0" smtClean="0">
                <a:solidFill>
                  <a:srgbClr val="FF0000"/>
                </a:solidFill>
              </a:rPr>
              <a:t>references to stack locations in memory are in fact register indirect addresses</a:t>
            </a:r>
          </a:p>
          <a:p>
            <a:pPr marL="228600" lvl="1">
              <a:lnSpc>
                <a:spcPct val="80000"/>
              </a:lnSpc>
              <a:spcBef>
                <a:spcPts val="2000"/>
              </a:spcBef>
              <a:buClr>
                <a:schemeClr val="accent1"/>
              </a:buClr>
            </a:pPr>
            <a:r>
              <a:rPr lang="en-US" dirty="0" smtClean="0"/>
              <a:t>Is a form of </a:t>
            </a:r>
            <a:r>
              <a:rPr lang="en-US" b="1" dirty="0" smtClean="0">
                <a:solidFill>
                  <a:srgbClr val="FF0000"/>
                </a:solidFill>
              </a:rPr>
              <a:t>implied addressing</a:t>
            </a:r>
          </a:p>
          <a:p>
            <a:pPr marL="228600" lvl="1">
              <a:lnSpc>
                <a:spcPct val="80000"/>
              </a:lnSpc>
              <a:spcBef>
                <a:spcPts val="2000"/>
              </a:spcBef>
              <a:buClr>
                <a:schemeClr val="accent1"/>
              </a:buClr>
            </a:pPr>
            <a:r>
              <a:rPr lang="en-US" dirty="0" smtClean="0"/>
              <a:t>The </a:t>
            </a:r>
            <a:r>
              <a:rPr lang="en-US" b="1" dirty="0" smtClean="0">
                <a:solidFill>
                  <a:srgbClr val="FF0000"/>
                </a:solidFill>
              </a:rPr>
              <a:t>machine instructions need not include a memory reference but implicitly operate on the top of the stack</a:t>
            </a: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
        <p:nvSpPr>
          <p:cNvPr id="8" name="Oval 7"/>
          <p:cNvSpPr/>
          <p:nvPr/>
        </p:nvSpPr>
        <p:spPr>
          <a:xfrm>
            <a:off x="6400800" y="4648200"/>
            <a:ext cx="2209800" cy="4572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b="1" dirty="0" smtClean="0">
                <a:solidFill>
                  <a:srgbClr val="FFFF00"/>
                </a:solidFill>
              </a:rPr>
              <a:t>END</a:t>
            </a:r>
            <a:endParaRPr lang="en-US" sz="3600" b="1" dirty="0">
              <a:solidFill>
                <a:srgbClr val="FFFF00"/>
              </a:solidFill>
            </a:endParaRPr>
          </a:p>
        </p:txBody>
      </p:sp>
    </p:spTree>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grpSp>
        <p:nvGrpSpPr>
          <p:cNvPr id="1028" name="Group 4"/>
          <p:cNvGrpSpPr>
            <a:grpSpLocks noChangeAspect="1"/>
          </p:cNvGrpSpPr>
          <p:nvPr/>
        </p:nvGrpSpPr>
        <p:grpSpPr bwMode="auto">
          <a:xfrm>
            <a:off x="179388" y="-458788"/>
            <a:ext cx="9217025" cy="7121526"/>
            <a:chOff x="113" y="-289"/>
            <a:chExt cx="5806" cy="4486"/>
          </a:xfrm>
        </p:grpSpPr>
        <p:sp>
          <p:nvSpPr>
            <p:cNvPr id="1027" name="AutoShape 3"/>
            <p:cNvSpPr>
              <a:spLocks noChangeAspect="1" noChangeArrowheads="1" noTextEdit="1"/>
            </p:cNvSpPr>
            <p:nvPr/>
          </p:nvSpPr>
          <p:spPr bwMode="auto">
            <a:xfrm>
              <a:off x="113" y="-289"/>
              <a:ext cx="5806" cy="448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1229" name="Group 205"/>
            <p:cNvGrpSpPr>
              <a:grpSpLocks/>
            </p:cNvGrpSpPr>
            <p:nvPr/>
          </p:nvGrpSpPr>
          <p:grpSpPr bwMode="auto">
            <a:xfrm>
              <a:off x="535" y="79"/>
              <a:ext cx="4653" cy="3376"/>
              <a:chOff x="535" y="79"/>
              <a:chExt cx="4653" cy="3376"/>
            </a:xfrm>
          </p:grpSpPr>
          <p:sp>
            <p:nvSpPr>
              <p:cNvPr id="1029" name="Freeform 5"/>
              <p:cNvSpPr>
                <a:spLocks/>
              </p:cNvSpPr>
              <p:nvPr/>
            </p:nvSpPr>
            <p:spPr bwMode="auto">
              <a:xfrm>
                <a:off x="5136" y="2103"/>
                <a:ext cx="1" cy="1352"/>
              </a:xfrm>
              <a:custGeom>
                <a:avLst/>
                <a:gdLst/>
                <a:ahLst/>
                <a:cxnLst>
                  <a:cxn ang="0">
                    <a:pos x="0" y="0"/>
                  </a:cxn>
                  <a:cxn ang="0">
                    <a:pos x="0" y="0"/>
                  </a:cxn>
                  <a:cxn ang="0">
                    <a:pos x="0" y="2456"/>
                  </a:cxn>
                </a:cxnLst>
                <a:rect l="0" t="0" r="r" b="b"/>
                <a:pathLst>
                  <a:path h="2456">
                    <a:moveTo>
                      <a:pt x="0" y="0"/>
                    </a:moveTo>
                    <a:lnTo>
                      <a:pt x="0" y="0"/>
                    </a:lnTo>
                    <a:lnTo>
                      <a:pt x="0" y="2456"/>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6"/>
              <p:cNvSpPr>
                <a:spLocks/>
              </p:cNvSpPr>
              <p:nvPr/>
            </p:nvSpPr>
            <p:spPr bwMode="auto">
              <a:xfrm>
                <a:off x="5105" y="2103"/>
                <a:ext cx="61" cy="84"/>
              </a:xfrm>
              <a:custGeom>
                <a:avLst/>
                <a:gdLst/>
                <a:ahLst/>
                <a:cxnLst>
                  <a:cxn ang="0">
                    <a:pos x="56" y="0"/>
                  </a:cxn>
                  <a:cxn ang="0">
                    <a:pos x="56" y="0"/>
                  </a:cxn>
                  <a:cxn ang="0">
                    <a:pos x="0" y="153"/>
                  </a:cxn>
                  <a:cxn ang="0">
                    <a:pos x="111" y="153"/>
                  </a:cxn>
                  <a:cxn ang="0">
                    <a:pos x="56" y="0"/>
                  </a:cxn>
                </a:cxnLst>
                <a:rect l="0" t="0" r="r" b="b"/>
                <a:pathLst>
                  <a:path w="111" h="153">
                    <a:moveTo>
                      <a:pt x="56" y="0"/>
                    </a:moveTo>
                    <a:lnTo>
                      <a:pt x="56" y="0"/>
                    </a:lnTo>
                    <a:lnTo>
                      <a:pt x="0" y="153"/>
                    </a:lnTo>
                    <a:lnTo>
                      <a:pt x="111" y="153"/>
                    </a:lnTo>
                    <a:lnTo>
                      <a:pt x="5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7"/>
              <p:cNvSpPr>
                <a:spLocks/>
              </p:cNvSpPr>
              <p:nvPr/>
            </p:nvSpPr>
            <p:spPr bwMode="auto">
              <a:xfrm>
                <a:off x="5105" y="2103"/>
                <a:ext cx="61" cy="84"/>
              </a:xfrm>
              <a:custGeom>
                <a:avLst/>
                <a:gdLst/>
                <a:ahLst/>
                <a:cxnLst>
                  <a:cxn ang="0">
                    <a:pos x="56" y="0"/>
                  </a:cxn>
                  <a:cxn ang="0">
                    <a:pos x="56" y="0"/>
                  </a:cxn>
                  <a:cxn ang="0">
                    <a:pos x="0" y="153"/>
                  </a:cxn>
                  <a:cxn ang="0">
                    <a:pos x="111" y="153"/>
                  </a:cxn>
                  <a:cxn ang="0">
                    <a:pos x="56" y="0"/>
                  </a:cxn>
                  <a:cxn ang="0">
                    <a:pos x="56" y="0"/>
                  </a:cxn>
                </a:cxnLst>
                <a:rect l="0" t="0" r="r" b="b"/>
                <a:pathLst>
                  <a:path w="111" h="153">
                    <a:moveTo>
                      <a:pt x="56" y="0"/>
                    </a:moveTo>
                    <a:lnTo>
                      <a:pt x="56" y="0"/>
                    </a:lnTo>
                    <a:lnTo>
                      <a:pt x="0" y="153"/>
                    </a:lnTo>
                    <a:lnTo>
                      <a:pt x="111" y="153"/>
                    </a:lnTo>
                    <a:lnTo>
                      <a:pt x="56" y="0"/>
                    </a:lnTo>
                    <a:lnTo>
                      <a:pt x="56" y="0"/>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8"/>
              <p:cNvSpPr>
                <a:spLocks/>
              </p:cNvSpPr>
              <p:nvPr/>
            </p:nvSpPr>
            <p:spPr bwMode="auto">
              <a:xfrm>
                <a:off x="5105" y="3371"/>
                <a:ext cx="61" cy="84"/>
              </a:xfrm>
              <a:custGeom>
                <a:avLst/>
                <a:gdLst/>
                <a:ahLst/>
                <a:cxnLst>
                  <a:cxn ang="0">
                    <a:pos x="56" y="153"/>
                  </a:cxn>
                  <a:cxn ang="0">
                    <a:pos x="56" y="153"/>
                  </a:cxn>
                  <a:cxn ang="0">
                    <a:pos x="111" y="0"/>
                  </a:cxn>
                  <a:cxn ang="0">
                    <a:pos x="0" y="0"/>
                  </a:cxn>
                  <a:cxn ang="0">
                    <a:pos x="56" y="153"/>
                  </a:cxn>
                </a:cxnLst>
                <a:rect l="0" t="0" r="r" b="b"/>
                <a:pathLst>
                  <a:path w="111" h="153">
                    <a:moveTo>
                      <a:pt x="56" y="153"/>
                    </a:moveTo>
                    <a:lnTo>
                      <a:pt x="56" y="153"/>
                    </a:lnTo>
                    <a:lnTo>
                      <a:pt x="111" y="0"/>
                    </a:lnTo>
                    <a:lnTo>
                      <a:pt x="0" y="0"/>
                    </a:lnTo>
                    <a:lnTo>
                      <a:pt x="56" y="1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9"/>
              <p:cNvSpPr>
                <a:spLocks/>
              </p:cNvSpPr>
              <p:nvPr/>
            </p:nvSpPr>
            <p:spPr bwMode="auto">
              <a:xfrm>
                <a:off x="5105" y="3371"/>
                <a:ext cx="61" cy="84"/>
              </a:xfrm>
              <a:custGeom>
                <a:avLst/>
                <a:gdLst/>
                <a:ahLst/>
                <a:cxnLst>
                  <a:cxn ang="0">
                    <a:pos x="56" y="153"/>
                  </a:cxn>
                  <a:cxn ang="0">
                    <a:pos x="56" y="153"/>
                  </a:cxn>
                  <a:cxn ang="0">
                    <a:pos x="111" y="0"/>
                  </a:cxn>
                  <a:cxn ang="0">
                    <a:pos x="0" y="0"/>
                  </a:cxn>
                  <a:cxn ang="0">
                    <a:pos x="56" y="153"/>
                  </a:cxn>
                  <a:cxn ang="0">
                    <a:pos x="56" y="153"/>
                  </a:cxn>
                </a:cxnLst>
                <a:rect l="0" t="0" r="r" b="b"/>
                <a:pathLst>
                  <a:path w="111" h="153">
                    <a:moveTo>
                      <a:pt x="56" y="153"/>
                    </a:moveTo>
                    <a:lnTo>
                      <a:pt x="56" y="153"/>
                    </a:lnTo>
                    <a:lnTo>
                      <a:pt x="111" y="0"/>
                    </a:lnTo>
                    <a:lnTo>
                      <a:pt x="0" y="0"/>
                    </a:lnTo>
                    <a:lnTo>
                      <a:pt x="56" y="153"/>
                    </a:lnTo>
                    <a:lnTo>
                      <a:pt x="56" y="153"/>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10"/>
              <p:cNvSpPr>
                <a:spLocks/>
              </p:cNvSpPr>
              <p:nvPr/>
            </p:nvSpPr>
            <p:spPr bwMode="auto">
              <a:xfrm>
                <a:off x="5084" y="2675"/>
                <a:ext cx="104" cy="312"/>
              </a:xfrm>
              <a:custGeom>
                <a:avLst/>
                <a:gdLst/>
                <a:ahLst/>
                <a:cxnLst>
                  <a:cxn ang="0">
                    <a:pos x="0" y="0"/>
                  </a:cxn>
                  <a:cxn ang="0">
                    <a:pos x="0" y="0"/>
                  </a:cxn>
                  <a:cxn ang="0">
                    <a:pos x="189" y="0"/>
                  </a:cxn>
                  <a:cxn ang="0">
                    <a:pos x="189" y="567"/>
                  </a:cxn>
                  <a:cxn ang="0">
                    <a:pos x="0" y="567"/>
                  </a:cxn>
                  <a:cxn ang="0">
                    <a:pos x="0" y="0"/>
                  </a:cxn>
                </a:cxnLst>
                <a:rect l="0" t="0" r="r" b="b"/>
                <a:pathLst>
                  <a:path w="189" h="567">
                    <a:moveTo>
                      <a:pt x="0" y="0"/>
                    </a:moveTo>
                    <a:lnTo>
                      <a:pt x="0" y="0"/>
                    </a:lnTo>
                    <a:lnTo>
                      <a:pt x="189" y="0"/>
                    </a:lnTo>
                    <a:lnTo>
                      <a:pt x="189" y="567"/>
                    </a:lnTo>
                    <a:lnTo>
                      <a:pt x="0" y="567"/>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11"/>
              <p:cNvSpPr>
                <a:spLocks/>
              </p:cNvSpPr>
              <p:nvPr/>
            </p:nvSpPr>
            <p:spPr bwMode="auto">
              <a:xfrm>
                <a:off x="5084" y="2675"/>
                <a:ext cx="104" cy="312"/>
              </a:xfrm>
              <a:custGeom>
                <a:avLst/>
                <a:gdLst/>
                <a:ahLst/>
                <a:cxnLst>
                  <a:cxn ang="0">
                    <a:pos x="0" y="0"/>
                  </a:cxn>
                  <a:cxn ang="0">
                    <a:pos x="0" y="0"/>
                  </a:cxn>
                  <a:cxn ang="0">
                    <a:pos x="189" y="0"/>
                  </a:cxn>
                  <a:cxn ang="0">
                    <a:pos x="189" y="567"/>
                  </a:cxn>
                  <a:cxn ang="0">
                    <a:pos x="0" y="567"/>
                  </a:cxn>
                  <a:cxn ang="0">
                    <a:pos x="0" y="0"/>
                  </a:cxn>
                </a:cxnLst>
                <a:rect l="0" t="0" r="r" b="b"/>
                <a:pathLst>
                  <a:path w="189" h="567">
                    <a:moveTo>
                      <a:pt x="0" y="0"/>
                    </a:moveTo>
                    <a:lnTo>
                      <a:pt x="0" y="0"/>
                    </a:lnTo>
                    <a:lnTo>
                      <a:pt x="189" y="0"/>
                    </a:lnTo>
                    <a:lnTo>
                      <a:pt x="189" y="567"/>
                    </a:lnTo>
                    <a:lnTo>
                      <a:pt x="0" y="567"/>
                    </a:lnTo>
                    <a:lnTo>
                      <a:pt x="0" y="0"/>
                    </a:lnTo>
                    <a:close/>
                  </a:path>
                </a:pathLst>
              </a:custGeom>
              <a:noFill/>
              <a:ln w="14" cap="flat">
                <a:solidFill>
                  <a:srgbClr val="FEFEF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2"/>
              <p:cNvSpPr>
                <a:spLocks/>
              </p:cNvSpPr>
              <p:nvPr/>
            </p:nvSpPr>
            <p:spPr bwMode="auto">
              <a:xfrm>
                <a:off x="767" y="230"/>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3"/>
              <p:cNvSpPr>
                <a:spLocks/>
              </p:cNvSpPr>
              <p:nvPr/>
            </p:nvSpPr>
            <p:spPr bwMode="auto">
              <a:xfrm>
                <a:off x="767" y="230"/>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4"/>
              <p:cNvSpPr>
                <a:spLocks noEditPoints="1"/>
              </p:cNvSpPr>
              <p:nvPr/>
            </p:nvSpPr>
            <p:spPr bwMode="auto">
              <a:xfrm>
                <a:off x="931" y="263"/>
                <a:ext cx="49" cy="72"/>
              </a:xfrm>
              <a:custGeom>
                <a:avLst/>
                <a:gdLst/>
                <a:ahLst/>
                <a:cxnLst>
                  <a:cxn ang="0">
                    <a:pos x="0" y="85"/>
                  </a:cxn>
                  <a:cxn ang="0">
                    <a:pos x="0" y="85"/>
                  </a:cxn>
                  <a:cxn ang="0">
                    <a:pos x="6" y="85"/>
                  </a:cxn>
                  <a:cxn ang="0">
                    <a:pos x="20" y="116"/>
                  </a:cxn>
                  <a:cxn ang="0">
                    <a:pos x="44" y="125"/>
                  </a:cxn>
                  <a:cxn ang="0">
                    <a:pos x="62" y="119"/>
                  </a:cxn>
                  <a:cxn ang="0">
                    <a:pos x="67" y="105"/>
                  </a:cxn>
                  <a:cxn ang="0">
                    <a:pos x="61" y="91"/>
                  </a:cxn>
                  <a:cxn ang="0">
                    <a:pos x="46" y="82"/>
                  </a:cxn>
                  <a:cxn ang="0">
                    <a:pos x="34" y="76"/>
                  </a:cxn>
                  <a:cxn ang="0">
                    <a:pos x="9" y="59"/>
                  </a:cxn>
                  <a:cxn ang="0">
                    <a:pos x="2" y="37"/>
                  </a:cxn>
                  <a:cxn ang="0">
                    <a:pos x="11" y="12"/>
                  </a:cxn>
                  <a:cxn ang="0">
                    <a:pos x="41" y="0"/>
                  </a:cxn>
                  <a:cxn ang="0">
                    <a:pos x="61" y="3"/>
                  </a:cxn>
                  <a:cxn ang="0">
                    <a:pos x="72" y="6"/>
                  </a:cxn>
                  <a:cxn ang="0">
                    <a:pos x="76" y="4"/>
                  </a:cxn>
                  <a:cxn ang="0">
                    <a:pos x="78" y="0"/>
                  </a:cxn>
                  <a:cxn ang="0">
                    <a:pos x="84" y="0"/>
                  </a:cxn>
                  <a:cxn ang="0">
                    <a:pos x="84" y="40"/>
                  </a:cxn>
                  <a:cxn ang="0">
                    <a:pos x="79" y="40"/>
                  </a:cxn>
                  <a:cxn ang="0">
                    <a:pos x="65" y="16"/>
                  </a:cxn>
                  <a:cxn ang="0">
                    <a:pos x="43" y="6"/>
                  </a:cxn>
                  <a:cxn ang="0">
                    <a:pos x="28" y="11"/>
                  </a:cxn>
                  <a:cxn ang="0">
                    <a:pos x="22" y="23"/>
                  </a:cxn>
                  <a:cxn ang="0">
                    <a:pos x="27" y="37"/>
                  </a:cxn>
                  <a:cxn ang="0">
                    <a:pos x="50" y="50"/>
                  </a:cxn>
                  <a:cxn ang="0">
                    <a:pos x="64" y="57"/>
                  </a:cxn>
                  <a:cxn ang="0">
                    <a:pos x="79" y="67"/>
                  </a:cxn>
                  <a:cxn ang="0">
                    <a:pos x="89" y="92"/>
                  </a:cxn>
                  <a:cxn ang="0">
                    <a:pos x="78" y="119"/>
                  </a:cxn>
                  <a:cxn ang="0">
                    <a:pos x="42" y="131"/>
                  </a:cxn>
                  <a:cxn ang="0">
                    <a:pos x="31" y="130"/>
                  </a:cxn>
                  <a:cxn ang="0">
                    <a:pos x="20" y="127"/>
                  </a:cxn>
                  <a:cxn ang="0">
                    <a:pos x="16" y="126"/>
                  </a:cxn>
                  <a:cxn ang="0">
                    <a:pos x="14" y="125"/>
                  </a:cxn>
                  <a:cxn ang="0">
                    <a:pos x="12" y="125"/>
                  </a:cxn>
                  <a:cxn ang="0">
                    <a:pos x="8" y="127"/>
                  </a:cxn>
                  <a:cxn ang="0">
                    <a:pos x="6" y="131"/>
                  </a:cxn>
                  <a:cxn ang="0">
                    <a:pos x="0" y="131"/>
                  </a:cxn>
                  <a:cxn ang="0">
                    <a:pos x="0" y="85"/>
                  </a:cxn>
                  <a:cxn ang="0">
                    <a:pos x="45" y="0"/>
                  </a:cxn>
                  <a:cxn ang="0">
                    <a:pos x="45" y="0"/>
                  </a:cxn>
                  <a:cxn ang="0">
                    <a:pos x="45" y="0"/>
                  </a:cxn>
                </a:cxnLst>
                <a:rect l="0" t="0" r="r" b="b"/>
                <a:pathLst>
                  <a:path w="89" h="131">
                    <a:moveTo>
                      <a:pt x="0" y="85"/>
                    </a:moveTo>
                    <a:lnTo>
                      <a:pt x="0" y="85"/>
                    </a:lnTo>
                    <a:lnTo>
                      <a:pt x="6" y="85"/>
                    </a:lnTo>
                    <a:cubicBezTo>
                      <a:pt x="9" y="99"/>
                      <a:pt x="14" y="109"/>
                      <a:pt x="20" y="116"/>
                    </a:cubicBezTo>
                    <a:cubicBezTo>
                      <a:pt x="27" y="122"/>
                      <a:pt x="35" y="125"/>
                      <a:pt x="44" y="125"/>
                    </a:cubicBezTo>
                    <a:cubicBezTo>
                      <a:pt x="52" y="125"/>
                      <a:pt x="58" y="123"/>
                      <a:pt x="62" y="119"/>
                    </a:cubicBezTo>
                    <a:cubicBezTo>
                      <a:pt x="65" y="114"/>
                      <a:pt x="67" y="110"/>
                      <a:pt x="67" y="105"/>
                    </a:cubicBezTo>
                    <a:cubicBezTo>
                      <a:pt x="67" y="99"/>
                      <a:pt x="65" y="95"/>
                      <a:pt x="61" y="91"/>
                    </a:cubicBezTo>
                    <a:cubicBezTo>
                      <a:pt x="59" y="89"/>
                      <a:pt x="54" y="86"/>
                      <a:pt x="46" y="82"/>
                    </a:cubicBezTo>
                    <a:lnTo>
                      <a:pt x="34" y="76"/>
                    </a:lnTo>
                    <a:cubicBezTo>
                      <a:pt x="22" y="70"/>
                      <a:pt x="14" y="65"/>
                      <a:pt x="9" y="59"/>
                    </a:cubicBezTo>
                    <a:cubicBezTo>
                      <a:pt x="4" y="53"/>
                      <a:pt x="2" y="46"/>
                      <a:pt x="2" y="37"/>
                    </a:cubicBezTo>
                    <a:cubicBezTo>
                      <a:pt x="2" y="28"/>
                      <a:pt x="5" y="20"/>
                      <a:pt x="11" y="12"/>
                    </a:cubicBezTo>
                    <a:cubicBezTo>
                      <a:pt x="18" y="4"/>
                      <a:pt x="28" y="0"/>
                      <a:pt x="41" y="0"/>
                    </a:cubicBezTo>
                    <a:cubicBezTo>
                      <a:pt x="48" y="0"/>
                      <a:pt x="55" y="1"/>
                      <a:pt x="61" y="3"/>
                    </a:cubicBezTo>
                    <a:cubicBezTo>
                      <a:pt x="68" y="5"/>
                      <a:pt x="71" y="6"/>
                      <a:pt x="72" y="6"/>
                    </a:cubicBezTo>
                    <a:cubicBezTo>
                      <a:pt x="74" y="6"/>
                      <a:pt x="76" y="6"/>
                      <a:pt x="76" y="4"/>
                    </a:cubicBezTo>
                    <a:cubicBezTo>
                      <a:pt x="77" y="3"/>
                      <a:pt x="78" y="2"/>
                      <a:pt x="78" y="0"/>
                    </a:cubicBezTo>
                    <a:lnTo>
                      <a:pt x="84" y="0"/>
                    </a:lnTo>
                    <a:lnTo>
                      <a:pt x="84" y="40"/>
                    </a:lnTo>
                    <a:lnTo>
                      <a:pt x="79" y="40"/>
                    </a:lnTo>
                    <a:cubicBezTo>
                      <a:pt x="76" y="31"/>
                      <a:pt x="72" y="23"/>
                      <a:pt x="65" y="16"/>
                    </a:cubicBezTo>
                    <a:cubicBezTo>
                      <a:pt x="59" y="9"/>
                      <a:pt x="52" y="6"/>
                      <a:pt x="43" y="6"/>
                    </a:cubicBezTo>
                    <a:cubicBezTo>
                      <a:pt x="36" y="6"/>
                      <a:pt x="31" y="7"/>
                      <a:pt x="28" y="11"/>
                    </a:cubicBezTo>
                    <a:cubicBezTo>
                      <a:pt x="24" y="14"/>
                      <a:pt x="22" y="18"/>
                      <a:pt x="22" y="23"/>
                    </a:cubicBezTo>
                    <a:cubicBezTo>
                      <a:pt x="22" y="29"/>
                      <a:pt x="24" y="34"/>
                      <a:pt x="27" y="37"/>
                    </a:cubicBezTo>
                    <a:cubicBezTo>
                      <a:pt x="31" y="40"/>
                      <a:pt x="38" y="44"/>
                      <a:pt x="50" y="50"/>
                    </a:cubicBezTo>
                    <a:lnTo>
                      <a:pt x="64" y="57"/>
                    </a:lnTo>
                    <a:cubicBezTo>
                      <a:pt x="70" y="60"/>
                      <a:pt x="75" y="63"/>
                      <a:pt x="79" y="67"/>
                    </a:cubicBezTo>
                    <a:cubicBezTo>
                      <a:pt x="86" y="74"/>
                      <a:pt x="89" y="82"/>
                      <a:pt x="89" y="92"/>
                    </a:cubicBezTo>
                    <a:cubicBezTo>
                      <a:pt x="89" y="102"/>
                      <a:pt x="86" y="111"/>
                      <a:pt x="78" y="119"/>
                    </a:cubicBezTo>
                    <a:cubicBezTo>
                      <a:pt x="71" y="127"/>
                      <a:pt x="59" y="131"/>
                      <a:pt x="42" y="131"/>
                    </a:cubicBezTo>
                    <a:cubicBezTo>
                      <a:pt x="39" y="131"/>
                      <a:pt x="35" y="131"/>
                      <a:pt x="31" y="130"/>
                    </a:cubicBezTo>
                    <a:cubicBezTo>
                      <a:pt x="27" y="130"/>
                      <a:pt x="23" y="129"/>
                      <a:pt x="20" y="127"/>
                    </a:cubicBezTo>
                    <a:lnTo>
                      <a:pt x="16" y="126"/>
                    </a:lnTo>
                    <a:cubicBezTo>
                      <a:pt x="15" y="126"/>
                      <a:pt x="14" y="125"/>
                      <a:pt x="14" y="125"/>
                    </a:cubicBezTo>
                    <a:cubicBezTo>
                      <a:pt x="13" y="125"/>
                      <a:pt x="12" y="125"/>
                      <a:pt x="12" y="125"/>
                    </a:cubicBezTo>
                    <a:cubicBezTo>
                      <a:pt x="10" y="125"/>
                      <a:pt x="8" y="126"/>
                      <a:pt x="8" y="127"/>
                    </a:cubicBezTo>
                    <a:cubicBezTo>
                      <a:pt x="7" y="128"/>
                      <a:pt x="6" y="129"/>
                      <a:pt x="6" y="131"/>
                    </a:cubicBezTo>
                    <a:lnTo>
                      <a:pt x="0" y="131"/>
                    </a:lnTo>
                    <a:lnTo>
                      <a:pt x="0" y="85"/>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Freeform 15"/>
              <p:cNvSpPr>
                <a:spLocks noEditPoints="1"/>
              </p:cNvSpPr>
              <p:nvPr/>
            </p:nvSpPr>
            <p:spPr bwMode="auto">
              <a:xfrm>
                <a:off x="987" y="285"/>
                <a:ext cx="41" cy="50"/>
              </a:xfrm>
              <a:custGeom>
                <a:avLst/>
                <a:gdLst/>
                <a:ahLst/>
                <a:cxnLst>
                  <a:cxn ang="0">
                    <a:pos x="0" y="45"/>
                  </a:cxn>
                  <a:cxn ang="0">
                    <a:pos x="0" y="45"/>
                  </a:cxn>
                  <a:cxn ang="0">
                    <a:pos x="11" y="12"/>
                  </a:cxn>
                  <a:cxn ang="0">
                    <a:pos x="39" y="0"/>
                  </a:cxn>
                  <a:cxn ang="0">
                    <a:pos x="56" y="5"/>
                  </a:cxn>
                  <a:cxn ang="0">
                    <a:pos x="68" y="18"/>
                  </a:cxn>
                  <a:cxn ang="0">
                    <a:pos x="73" y="35"/>
                  </a:cxn>
                  <a:cxn ang="0">
                    <a:pos x="74" y="42"/>
                  </a:cxn>
                  <a:cxn ang="0">
                    <a:pos x="26" y="42"/>
                  </a:cxn>
                  <a:cxn ang="0">
                    <a:pos x="30" y="62"/>
                  </a:cxn>
                  <a:cxn ang="0">
                    <a:pos x="49" y="77"/>
                  </a:cxn>
                  <a:cxn ang="0">
                    <a:pos x="61" y="73"/>
                  </a:cxn>
                  <a:cxn ang="0">
                    <a:pos x="70" y="65"/>
                  </a:cxn>
                  <a:cxn ang="0">
                    <a:pos x="74" y="67"/>
                  </a:cxn>
                  <a:cxn ang="0">
                    <a:pos x="54" y="87"/>
                  </a:cxn>
                  <a:cxn ang="0">
                    <a:pos x="38" y="90"/>
                  </a:cxn>
                  <a:cxn ang="0">
                    <a:pos x="12" y="80"/>
                  </a:cxn>
                  <a:cxn ang="0">
                    <a:pos x="0" y="45"/>
                  </a:cxn>
                  <a:cxn ang="0">
                    <a:pos x="0" y="45"/>
                  </a:cxn>
                  <a:cxn ang="0">
                    <a:pos x="51" y="35"/>
                  </a:cxn>
                  <a:cxn ang="0">
                    <a:pos x="51" y="35"/>
                  </a:cxn>
                  <a:cxn ang="0">
                    <a:pos x="48" y="12"/>
                  </a:cxn>
                  <a:cxn ang="0">
                    <a:pos x="39" y="6"/>
                  </a:cxn>
                  <a:cxn ang="0">
                    <a:pos x="29" y="13"/>
                  </a:cxn>
                  <a:cxn ang="0">
                    <a:pos x="26" y="35"/>
                  </a:cxn>
                  <a:cxn ang="0">
                    <a:pos x="51" y="35"/>
                  </a:cxn>
                  <a:cxn ang="0">
                    <a:pos x="39" y="0"/>
                  </a:cxn>
                  <a:cxn ang="0">
                    <a:pos x="39" y="0"/>
                  </a:cxn>
                  <a:cxn ang="0">
                    <a:pos x="39" y="0"/>
                  </a:cxn>
                </a:cxnLst>
                <a:rect l="0" t="0" r="r" b="b"/>
                <a:pathLst>
                  <a:path w="74" h="90">
                    <a:moveTo>
                      <a:pt x="0" y="45"/>
                    </a:moveTo>
                    <a:lnTo>
                      <a:pt x="0" y="45"/>
                    </a:lnTo>
                    <a:cubicBezTo>
                      <a:pt x="0" y="31"/>
                      <a:pt x="4" y="20"/>
                      <a:pt x="11" y="12"/>
                    </a:cubicBezTo>
                    <a:cubicBezTo>
                      <a:pt x="19" y="4"/>
                      <a:pt x="28" y="0"/>
                      <a:pt x="39" y="0"/>
                    </a:cubicBezTo>
                    <a:cubicBezTo>
                      <a:pt x="45" y="0"/>
                      <a:pt x="51" y="2"/>
                      <a:pt x="56" y="5"/>
                    </a:cubicBezTo>
                    <a:cubicBezTo>
                      <a:pt x="61" y="8"/>
                      <a:pt x="66" y="12"/>
                      <a:pt x="68" y="18"/>
                    </a:cubicBezTo>
                    <a:cubicBezTo>
                      <a:pt x="71" y="22"/>
                      <a:pt x="72" y="28"/>
                      <a:pt x="73" y="35"/>
                    </a:cubicBezTo>
                    <a:cubicBezTo>
                      <a:pt x="73" y="38"/>
                      <a:pt x="74" y="41"/>
                      <a:pt x="74" y="42"/>
                    </a:cubicBezTo>
                    <a:lnTo>
                      <a:pt x="26" y="42"/>
                    </a:lnTo>
                    <a:cubicBezTo>
                      <a:pt x="27" y="50"/>
                      <a:pt x="28" y="56"/>
                      <a:pt x="30" y="62"/>
                    </a:cubicBezTo>
                    <a:cubicBezTo>
                      <a:pt x="33" y="72"/>
                      <a:pt x="40" y="77"/>
                      <a:pt x="49" y="77"/>
                    </a:cubicBezTo>
                    <a:cubicBezTo>
                      <a:pt x="53" y="77"/>
                      <a:pt x="57" y="76"/>
                      <a:pt x="61" y="73"/>
                    </a:cubicBezTo>
                    <a:cubicBezTo>
                      <a:pt x="64" y="71"/>
                      <a:pt x="67" y="68"/>
                      <a:pt x="70" y="65"/>
                    </a:cubicBezTo>
                    <a:lnTo>
                      <a:pt x="74" y="67"/>
                    </a:lnTo>
                    <a:cubicBezTo>
                      <a:pt x="69" y="77"/>
                      <a:pt x="62" y="83"/>
                      <a:pt x="54" y="87"/>
                    </a:cubicBezTo>
                    <a:cubicBezTo>
                      <a:pt x="50" y="89"/>
                      <a:pt x="44" y="90"/>
                      <a:pt x="38" y="90"/>
                    </a:cubicBezTo>
                    <a:cubicBezTo>
                      <a:pt x="28" y="90"/>
                      <a:pt x="20" y="87"/>
                      <a:pt x="12" y="80"/>
                    </a:cubicBezTo>
                    <a:cubicBezTo>
                      <a:pt x="4" y="72"/>
                      <a:pt x="0" y="61"/>
                      <a:pt x="0" y="45"/>
                    </a:cubicBezTo>
                    <a:lnTo>
                      <a:pt x="0" y="45"/>
                    </a:lnTo>
                    <a:close/>
                    <a:moveTo>
                      <a:pt x="51" y="35"/>
                    </a:moveTo>
                    <a:lnTo>
                      <a:pt x="51" y="35"/>
                    </a:lnTo>
                    <a:cubicBezTo>
                      <a:pt x="51" y="24"/>
                      <a:pt x="50" y="17"/>
                      <a:pt x="48" y="12"/>
                    </a:cubicBezTo>
                    <a:cubicBezTo>
                      <a:pt x="47" y="8"/>
                      <a:pt x="43" y="6"/>
                      <a:pt x="39" y="6"/>
                    </a:cubicBezTo>
                    <a:cubicBezTo>
                      <a:pt x="34" y="6"/>
                      <a:pt x="31" y="8"/>
                      <a:pt x="29" y="13"/>
                    </a:cubicBezTo>
                    <a:cubicBezTo>
                      <a:pt x="27" y="18"/>
                      <a:pt x="26" y="26"/>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Freeform 16"/>
              <p:cNvSpPr>
                <a:spLocks/>
              </p:cNvSpPr>
              <p:nvPr/>
            </p:nvSpPr>
            <p:spPr bwMode="auto">
              <a:xfrm>
                <a:off x="1032" y="264"/>
                <a:ext cx="24" cy="70"/>
              </a:xfrm>
              <a:custGeom>
                <a:avLst/>
                <a:gdLst/>
                <a:ahLst/>
                <a:cxnLst>
                  <a:cxn ang="0">
                    <a:pos x="0" y="121"/>
                  </a:cxn>
                  <a:cxn ang="0">
                    <a:pos x="0" y="121"/>
                  </a:cxn>
                  <a:cxn ang="0">
                    <a:pos x="6" y="118"/>
                  </a:cxn>
                  <a:cxn ang="0">
                    <a:pos x="9" y="110"/>
                  </a:cxn>
                  <a:cxn ang="0">
                    <a:pos x="9" y="15"/>
                  </a:cxn>
                  <a:cxn ang="0">
                    <a:pos x="7" y="8"/>
                  </a:cxn>
                  <a:cxn ang="0">
                    <a:pos x="0" y="5"/>
                  </a:cxn>
                  <a:cxn ang="0">
                    <a:pos x="0" y="0"/>
                  </a:cxn>
                  <a:cxn ang="0">
                    <a:pos x="35" y="0"/>
                  </a:cxn>
                  <a:cxn ang="0">
                    <a:pos x="35" y="110"/>
                  </a:cxn>
                  <a:cxn ang="0">
                    <a:pos x="37" y="118"/>
                  </a:cxn>
                  <a:cxn ang="0">
                    <a:pos x="44" y="121"/>
                  </a:cxn>
                  <a:cxn ang="0">
                    <a:pos x="44" y="126"/>
                  </a:cxn>
                  <a:cxn ang="0">
                    <a:pos x="0" y="126"/>
                  </a:cxn>
                  <a:cxn ang="0">
                    <a:pos x="0" y="121"/>
                  </a:cxn>
                </a:cxnLst>
                <a:rect l="0" t="0" r="r" b="b"/>
                <a:pathLst>
                  <a:path w="44" h="126">
                    <a:moveTo>
                      <a:pt x="0" y="121"/>
                    </a:moveTo>
                    <a:lnTo>
                      <a:pt x="0" y="121"/>
                    </a:lnTo>
                    <a:cubicBezTo>
                      <a:pt x="3" y="121"/>
                      <a:pt x="5" y="120"/>
                      <a:pt x="6" y="118"/>
                    </a:cubicBezTo>
                    <a:cubicBezTo>
                      <a:pt x="8" y="117"/>
                      <a:pt x="9" y="114"/>
                      <a:pt x="9" y="110"/>
                    </a:cubicBezTo>
                    <a:lnTo>
                      <a:pt x="9" y="15"/>
                    </a:lnTo>
                    <a:cubicBezTo>
                      <a:pt x="9" y="11"/>
                      <a:pt x="8" y="9"/>
                      <a:pt x="7" y="8"/>
                    </a:cubicBezTo>
                    <a:cubicBezTo>
                      <a:pt x="5" y="6"/>
                      <a:pt x="3" y="5"/>
                      <a:pt x="0" y="5"/>
                    </a:cubicBezTo>
                    <a:lnTo>
                      <a:pt x="0" y="0"/>
                    </a:lnTo>
                    <a:lnTo>
                      <a:pt x="35" y="0"/>
                    </a:lnTo>
                    <a:lnTo>
                      <a:pt x="35" y="110"/>
                    </a:lnTo>
                    <a:cubicBezTo>
                      <a:pt x="35" y="114"/>
                      <a:pt x="35" y="117"/>
                      <a:pt x="37" y="118"/>
                    </a:cubicBezTo>
                    <a:cubicBezTo>
                      <a:pt x="38" y="119"/>
                      <a:pt x="40" y="121"/>
                      <a:pt x="44" y="121"/>
                    </a:cubicBezTo>
                    <a:lnTo>
                      <a:pt x="44"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Freeform 17"/>
              <p:cNvSpPr>
                <a:spLocks noEditPoints="1"/>
              </p:cNvSpPr>
              <p:nvPr/>
            </p:nvSpPr>
            <p:spPr bwMode="auto">
              <a:xfrm>
                <a:off x="1061" y="285"/>
                <a:ext cx="41" cy="50"/>
              </a:xfrm>
              <a:custGeom>
                <a:avLst/>
                <a:gdLst/>
                <a:ahLst/>
                <a:cxnLst>
                  <a:cxn ang="0">
                    <a:pos x="0" y="45"/>
                  </a:cxn>
                  <a:cxn ang="0">
                    <a:pos x="0" y="45"/>
                  </a:cxn>
                  <a:cxn ang="0">
                    <a:pos x="11" y="12"/>
                  </a:cxn>
                  <a:cxn ang="0">
                    <a:pos x="38" y="0"/>
                  </a:cxn>
                  <a:cxn ang="0">
                    <a:pos x="56" y="5"/>
                  </a:cxn>
                  <a:cxn ang="0">
                    <a:pos x="68" y="18"/>
                  </a:cxn>
                  <a:cxn ang="0">
                    <a:pos x="73" y="35"/>
                  </a:cxn>
                  <a:cxn ang="0">
                    <a:pos x="73" y="42"/>
                  </a:cxn>
                  <a:cxn ang="0">
                    <a:pos x="26" y="42"/>
                  </a:cxn>
                  <a:cxn ang="0">
                    <a:pos x="30" y="62"/>
                  </a:cxn>
                  <a:cxn ang="0">
                    <a:pos x="49" y="77"/>
                  </a:cxn>
                  <a:cxn ang="0">
                    <a:pos x="61" y="73"/>
                  </a:cxn>
                  <a:cxn ang="0">
                    <a:pos x="70" y="65"/>
                  </a:cxn>
                  <a:cxn ang="0">
                    <a:pos x="74" y="67"/>
                  </a:cxn>
                  <a:cxn ang="0">
                    <a:pos x="54" y="87"/>
                  </a:cxn>
                  <a:cxn ang="0">
                    <a:pos x="37" y="90"/>
                  </a:cxn>
                  <a:cxn ang="0">
                    <a:pos x="12" y="80"/>
                  </a:cxn>
                  <a:cxn ang="0">
                    <a:pos x="0" y="45"/>
                  </a:cxn>
                  <a:cxn ang="0">
                    <a:pos x="0" y="45"/>
                  </a:cxn>
                  <a:cxn ang="0">
                    <a:pos x="50" y="35"/>
                  </a:cxn>
                  <a:cxn ang="0">
                    <a:pos x="50" y="35"/>
                  </a:cxn>
                  <a:cxn ang="0">
                    <a:pos x="48" y="12"/>
                  </a:cxn>
                  <a:cxn ang="0">
                    <a:pos x="38" y="6"/>
                  </a:cxn>
                  <a:cxn ang="0">
                    <a:pos x="29" y="13"/>
                  </a:cxn>
                  <a:cxn ang="0">
                    <a:pos x="25" y="35"/>
                  </a:cxn>
                  <a:cxn ang="0">
                    <a:pos x="50" y="35"/>
                  </a:cxn>
                  <a:cxn ang="0">
                    <a:pos x="38" y="0"/>
                  </a:cxn>
                  <a:cxn ang="0">
                    <a:pos x="38" y="0"/>
                  </a:cxn>
                  <a:cxn ang="0">
                    <a:pos x="38" y="0"/>
                  </a:cxn>
                </a:cxnLst>
                <a:rect l="0" t="0" r="r" b="b"/>
                <a:pathLst>
                  <a:path w="74" h="90">
                    <a:moveTo>
                      <a:pt x="0" y="45"/>
                    </a:moveTo>
                    <a:lnTo>
                      <a:pt x="0" y="45"/>
                    </a:lnTo>
                    <a:cubicBezTo>
                      <a:pt x="0" y="31"/>
                      <a:pt x="3" y="20"/>
                      <a:pt x="11" y="12"/>
                    </a:cubicBezTo>
                    <a:cubicBezTo>
                      <a:pt x="19" y="4"/>
                      <a:pt x="28" y="0"/>
                      <a:pt x="38" y="0"/>
                    </a:cubicBezTo>
                    <a:cubicBezTo>
                      <a:pt x="45" y="0"/>
                      <a:pt x="50" y="2"/>
                      <a:pt x="56" y="5"/>
                    </a:cubicBezTo>
                    <a:cubicBezTo>
                      <a:pt x="61" y="8"/>
                      <a:pt x="65" y="12"/>
                      <a:pt x="68" y="18"/>
                    </a:cubicBezTo>
                    <a:cubicBezTo>
                      <a:pt x="70" y="22"/>
                      <a:pt x="72" y="28"/>
                      <a:pt x="73" y="35"/>
                    </a:cubicBezTo>
                    <a:cubicBezTo>
                      <a:pt x="73" y="38"/>
                      <a:pt x="73" y="41"/>
                      <a:pt x="73" y="42"/>
                    </a:cubicBezTo>
                    <a:lnTo>
                      <a:pt x="26" y="42"/>
                    </a:lnTo>
                    <a:cubicBezTo>
                      <a:pt x="26" y="50"/>
                      <a:pt x="28" y="56"/>
                      <a:pt x="30" y="62"/>
                    </a:cubicBezTo>
                    <a:cubicBezTo>
                      <a:pt x="33" y="72"/>
                      <a:pt x="40" y="77"/>
                      <a:pt x="49" y="77"/>
                    </a:cubicBezTo>
                    <a:cubicBezTo>
                      <a:pt x="53" y="77"/>
                      <a:pt x="57" y="76"/>
                      <a:pt x="61" y="73"/>
                    </a:cubicBezTo>
                    <a:cubicBezTo>
                      <a:pt x="63" y="71"/>
                      <a:pt x="66" y="68"/>
                      <a:pt x="70" y="65"/>
                    </a:cubicBezTo>
                    <a:lnTo>
                      <a:pt x="74" y="67"/>
                    </a:lnTo>
                    <a:cubicBezTo>
                      <a:pt x="68" y="77"/>
                      <a:pt x="62" y="83"/>
                      <a:pt x="54" y="87"/>
                    </a:cubicBezTo>
                    <a:cubicBezTo>
                      <a:pt x="49" y="89"/>
                      <a:pt x="44" y="90"/>
                      <a:pt x="37" y="90"/>
                    </a:cubicBezTo>
                    <a:cubicBezTo>
                      <a:pt x="28" y="90"/>
                      <a:pt x="20" y="87"/>
                      <a:pt x="12" y="80"/>
                    </a:cubicBezTo>
                    <a:cubicBezTo>
                      <a:pt x="4" y="72"/>
                      <a:pt x="0" y="61"/>
                      <a:pt x="0" y="45"/>
                    </a:cubicBezTo>
                    <a:lnTo>
                      <a:pt x="0" y="45"/>
                    </a:lnTo>
                    <a:close/>
                    <a:moveTo>
                      <a:pt x="50" y="35"/>
                    </a:moveTo>
                    <a:lnTo>
                      <a:pt x="50" y="35"/>
                    </a:lnTo>
                    <a:cubicBezTo>
                      <a:pt x="50" y="24"/>
                      <a:pt x="49" y="17"/>
                      <a:pt x="48" y="12"/>
                    </a:cubicBezTo>
                    <a:cubicBezTo>
                      <a:pt x="46" y="8"/>
                      <a:pt x="43" y="6"/>
                      <a:pt x="38" y="6"/>
                    </a:cubicBezTo>
                    <a:cubicBezTo>
                      <a:pt x="34" y="6"/>
                      <a:pt x="30" y="8"/>
                      <a:pt x="29" y="13"/>
                    </a:cubicBezTo>
                    <a:cubicBezTo>
                      <a:pt x="27" y="18"/>
                      <a:pt x="26" y="26"/>
                      <a:pt x="25" y="35"/>
                    </a:cubicBezTo>
                    <a:lnTo>
                      <a:pt x="50"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Freeform 18"/>
              <p:cNvSpPr>
                <a:spLocks noEditPoints="1"/>
              </p:cNvSpPr>
              <p:nvPr/>
            </p:nvSpPr>
            <p:spPr bwMode="auto">
              <a:xfrm>
                <a:off x="1107" y="285"/>
                <a:ext cx="41" cy="50"/>
              </a:xfrm>
              <a:custGeom>
                <a:avLst/>
                <a:gdLst/>
                <a:ahLst/>
                <a:cxnLst>
                  <a:cxn ang="0">
                    <a:pos x="44" y="0"/>
                  </a:cxn>
                  <a:cxn ang="0">
                    <a:pos x="44" y="0"/>
                  </a:cxn>
                  <a:cxn ang="0">
                    <a:pos x="65" y="6"/>
                  </a:cxn>
                  <a:cxn ang="0">
                    <a:pos x="73" y="20"/>
                  </a:cxn>
                  <a:cxn ang="0">
                    <a:pos x="70" y="29"/>
                  </a:cxn>
                  <a:cxn ang="0">
                    <a:pos x="61" y="32"/>
                  </a:cxn>
                  <a:cxn ang="0">
                    <a:pos x="55" y="31"/>
                  </a:cxn>
                  <a:cxn ang="0">
                    <a:pos x="50" y="20"/>
                  </a:cxn>
                  <a:cxn ang="0">
                    <a:pos x="50" y="18"/>
                  </a:cxn>
                  <a:cxn ang="0">
                    <a:pos x="50" y="14"/>
                  </a:cxn>
                  <a:cxn ang="0">
                    <a:pos x="48" y="7"/>
                  </a:cxn>
                  <a:cxn ang="0">
                    <a:pos x="42" y="6"/>
                  </a:cxn>
                  <a:cxn ang="0">
                    <a:pos x="30" y="15"/>
                  </a:cxn>
                  <a:cxn ang="0">
                    <a:pos x="27" y="37"/>
                  </a:cxn>
                  <a:cxn ang="0">
                    <a:pos x="33" y="66"/>
                  </a:cxn>
                  <a:cxn ang="0">
                    <a:pos x="52" y="78"/>
                  </a:cxn>
                  <a:cxn ang="0">
                    <a:pos x="65" y="75"/>
                  </a:cxn>
                  <a:cxn ang="0">
                    <a:pos x="72" y="68"/>
                  </a:cxn>
                  <a:cxn ang="0">
                    <a:pos x="76" y="71"/>
                  </a:cxn>
                  <a:cxn ang="0">
                    <a:pos x="54" y="88"/>
                  </a:cxn>
                  <a:cxn ang="0">
                    <a:pos x="41" y="91"/>
                  </a:cxn>
                  <a:cxn ang="0">
                    <a:pos x="11" y="78"/>
                  </a:cxn>
                  <a:cxn ang="0">
                    <a:pos x="0" y="47"/>
                  </a:cxn>
                  <a:cxn ang="0">
                    <a:pos x="12" y="14"/>
                  </a:cxn>
                  <a:cxn ang="0">
                    <a:pos x="44" y="0"/>
                  </a:cxn>
                  <a:cxn ang="0">
                    <a:pos x="44" y="0"/>
                  </a:cxn>
                  <a:cxn ang="0">
                    <a:pos x="40" y="0"/>
                  </a:cxn>
                  <a:cxn ang="0">
                    <a:pos x="40" y="0"/>
                  </a:cxn>
                  <a:cxn ang="0">
                    <a:pos x="40" y="0"/>
                  </a:cxn>
                </a:cxnLst>
                <a:rect l="0" t="0" r="r" b="b"/>
                <a:pathLst>
                  <a:path w="76" h="91">
                    <a:moveTo>
                      <a:pt x="44" y="0"/>
                    </a:moveTo>
                    <a:lnTo>
                      <a:pt x="44" y="0"/>
                    </a:lnTo>
                    <a:cubicBezTo>
                      <a:pt x="52" y="0"/>
                      <a:pt x="59" y="2"/>
                      <a:pt x="65" y="6"/>
                    </a:cubicBezTo>
                    <a:cubicBezTo>
                      <a:pt x="70" y="9"/>
                      <a:pt x="73" y="14"/>
                      <a:pt x="73" y="20"/>
                    </a:cubicBezTo>
                    <a:cubicBezTo>
                      <a:pt x="73" y="23"/>
                      <a:pt x="72" y="26"/>
                      <a:pt x="70" y="29"/>
                    </a:cubicBezTo>
                    <a:cubicBezTo>
                      <a:pt x="67" y="31"/>
                      <a:pt x="65" y="32"/>
                      <a:pt x="61" y="32"/>
                    </a:cubicBezTo>
                    <a:cubicBezTo>
                      <a:pt x="59" y="32"/>
                      <a:pt x="57" y="32"/>
                      <a:pt x="55" y="31"/>
                    </a:cubicBezTo>
                    <a:cubicBezTo>
                      <a:pt x="52" y="29"/>
                      <a:pt x="50" y="25"/>
                      <a:pt x="50" y="20"/>
                    </a:cubicBezTo>
                    <a:cubicBezTo>
                      <a:pt x="50" y="19"/>
                      <a:pt x="50" y="19"/>
                      <a:pt x="50" y="18"/>
                    </a:cubicBezTo>
                    <a:cubicBezTo>
                      <a:pt x="50" y="17"/>
                      <a:pt x="50" y="15"/>
                      <a:pt x="50" y="14"/>
                    </a:cubicBezTo>
                    <a:cubicBezTo>
                      <a:pt x="50" y="11"/>
                      <a:pt x="49" y="9"/>
                      <a:pt x="48" y="7"/>
                    </a:cubicBezTo>
                    <a:cubicBezTo>
                      <a:pt x="46" y="6"/>
                      <a:pt x="44" y="6"/>
                      <a:pt x="42" y="6"/>
                    </a:cubicBezTo>
                    <a:cubicBezTo>
                      <a:pt x="37" y="6"/>
                      <a:pt x="33" y="9"/>
                      <a:pt x="30" y="15"/>
                    </a:cubicBezTo>
                    <a:cubicBezTo>
                      <a:pt x="28" y="21"/>
                      <a:pt x="27" y="29"/>
                      <a:pt x="27" y="37"/>
                    </a:cubicBezTo>
                    <a:cubicBezTo>
                      <a:pt x="27" y="49"/>
                      <a:pt x="29" y="58"/>
                      <a:pt x="33" y="66"/>
                    </a:cubicBezTo>
                    <a:cubicBezTo>
                      <a:pt x="38" y="74"/>
                      <a:pt x="44" y="78"/>
                      <a:pt x="52" y="78"/>
                    </a:cubicBezTo>
                    <a:cubicBezTo>
                      <a:pt x="57" y="78"/>
                      <a:pt x="61" y="77"/>
                      <a:pt x="65" y="75"/>
                    </a:cubicBezTo>
                    <a:cubicBezTo>
                      <a:pt x="67" y="73"/>
                      <a:pt x="69" y="71"/>
                      <a:pt x="72" y="68"/>
                    </a:cubicBezTo>
                    <a:lnTo>
                      <a:pt x="76" y="71"/>
                    </a:lnTo>
                    <a:cubicBezTo>
                      <a:pt x="70" y="79"/>
                      <a:pt x="63" y="85"/>
                      <a:pt x="54" y="88"/>
                    </a:cubicBezTo>
                    <a:cubicBezTo>
                      <a:pt x="50" y="90"/>
                      <a:pt x="46" y="91"/>
                      <a:pt x="41" y="91"/>
                    </a:cubicBezTo>
                    <a:cubicBezTo>
                      <a:pt x="29" y="91"/>
                      <a:pt x="19" y="86"/>
                      <a:pt x="11" y="78"/>
                    </a:cubicBezTo>
                    <a:cubicBezTo>
                      <a:pt x="4" y="69"/>
                      <a:pt x="0" y="59"/>
                      <a:pt x="0" y="47"/>
                    </a:cubicBezTo>
                    <a:cubicBezTo>
                      <a:pt x="0" y="34"/>
                      <a:pt x="4" y="23"/>
                      <a:pt x="12" y="14"/>
                    </a:cubicBezTo>
                    <a:cubicBezTo>
                      <a:pt x="20" y="4"/>
                      <a:pt x="31" y="0"/>
                      <a:pt x="44" y="0"/>
                    </a:cubicBezTo>
                    <a:lnTo>
                      <a:pt x="44" y="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Freeform 19"/>
              <p:cNvSpPr>
                <a:spLocks/>
              </p:cNvSpPr>
              <p:nvPr/>
            </p:nvSpPr>
            <p:spPr bwMode="auto">
              <a:xfrm>
                <a:off x="1152" y="269"/>
                <a:ext cx="32" cy="66"/>
              </a:xfrm>
              <a:custGeom>
                <a:avLst/>
                <a:gdLst/>
                <a:ahLst/>
                <a:cxnLst>
                  <a:cxn ang="0">
                    <a:pos x="0" y="39"/>
                  </a:cxn>
                  <a:cxn ang="0">
                    <a:pos x="0" y="39"/>
                  </a:cxn>
                  <a:cxn ang="0">
                    <a:pos x="0" y="34"/>
                  </a:cxn>
                  <a:cxn ang="0">
                    <a:pos x="6" y="29"/>
                  </a:cxn>
                  <a:cxn ang="0">
                    <a:pos x="15" y="20"/>
                  </a:cxn>
                  <a:cxn ang="0">
                    <a:pos x="31" y="0"/>
                  </a:cxn>
                  <a:cxn ang="0">
                    <a:pos x="35" y="0"/>
                  </a:cxn>
                  <a:cxn ang="0">
                    <a:pos x="35" y="31"/>
                  </a:cxn>
                  <a:cxn ang="0">
                    <a:pos x="53" y="31"/>
                  </a:cxn>
                  <a:cxn ang="0">
                    <a:pos x="53" y="39"/>
                  </a:cxn>
                  <a:cxn ang="0">
                    <a:pos x="35" y="39"/>
                  </a:cxn>
                  <a:cxn ang="0">
                    <a:pos x="35" y="95"/>
                  </a:cxn>
                  <a:cxn ang="0">
                    <a:pos x="37" y="102"/>
                  </a:cxn>
                  <a:cxn ang="0">
                    <a:pos x="43" y="106"/>
                  </a:cxn>
                  <a:cxn ang="0">
                    <a:pos x="49" y="103"/>
                  </a:cxn>
                  <a:cxn ang="0">
                    <a:pos x="54" y="96"/>
                  </a:cxn>
                  <a:cxn ang="0">
                    <a:pos x="58" y="98"/>
                  </a:cxn>
                  <a:cxn ang="0">
                    <a:pos x="50" y="111"/>
                  </a:cxn>
                  <a:cxn ang="0">
                    <a:pos x="31" y="119"/>
                  </a:cxn>
                  <a:cxn ang="0">
                    <a:pos x="19" y="117"/>
                  </a:cxn>
                  <a:cxn ang="0">
                    <a:pos x="10" y="100"/>
                  </a:cxn>
                  <a:cxn ang="0">
                    <a:pos x="10" y="39"/>
                  </a:cxn>
                  <a:cxn ang="0">
                    <a:pos x="0" y="39"/>
                  </a:cxn>
                </a:cxnLst>
                <a:rect l="0" t="0" r="r" b="b"/>
                <a:pathLst>
                  <a:path w="58" h="119">
                    <a:moveTo>
                      <a:pt x="0" y="39"/>
                    </a:moveTo>
                    <a:lnTo>
                      <a:pt x="0" y="39"/>
                    </a:lnTo>
                    <a:lnTo>
                      <a:pt x="0" y="34"/>
                    </a:lnTo>
                    <a:cubicBezTo>
                      <a:pt x="2" y="33"/>
                      <a:pt x="4" y="31"/>
                      <a:pt x="6" y="29"/>
                    </a:cubicBezTo>
                    <a:cubicBezTo>
                      <a:pt x="9" y="26"/>
                      <a:pt x="13" y="23"/>
                      <a:pt x="15" y="20"/>
                    </a:cubicBezTo>
                    <a:cubicBezTo>
                      <a:pt x="21" y="13"/>
                      <a:pt x="26" y="7"/>
                      <a:pt x="31" y="0"/>
                    </a:cubicBezTo>
                    <a:lnTo>
                      <a:pt x="35" y="0"/>
                    </a:lnTo>
                    <a:lnTo>
                      <a:pt x="35" y="31"/>
                    </a:lnTo>
                    <a:lnTo>
                      <a:pt x="53" y="31"/>
                    </a:lnTo>
                    <a:lnTo>
                      <a:pt x="53" y="39"/>
                    </a:lnTo>
                    <a:lnTo>
                      <a:pt x="35" y="39"/>
                    </a:lnTo>
                    <a:lnTo>
                      <a:pt x="35" y="95"/>
                    </a:lnTo>
                    <a:cubicBezTo>
                      <a:pt x="35" y="98"/>
                      <a:pt x="36" y="100"/>
                      <a:pt x="37" y="102"/>
                    </a:cubicBezTo>
                    <a:cubicBezTo>
                      <a:pt x="38" y="105"/>
                      <a:pt x="40" y="106"/>
                      <a:pt x="43" y="106"/>
                    </a:cubicBezTo>
                    <a:cubicBezTo>
                      <a:pt x="45" y="106"/>
                      <a:pt x="47" y="105"/>
                      <a:pt x="49" y="103"/>
                    </a:cubicBezTo>
                    <a:cubicBezTo>
                      <a:pt x="50" y="102"/>
                      <a:pt x="52" y="99"/>
                      <a:pt x="54" y="96"/>
                    </a:cubicBezTo>
                    <a:lnTo>
                      <a:pt x="58" y="98"/>
                    </a:lnTo>
                    <a:cubicBezTo>
                      <a:pt x="56" y="103"/>
                      <a:pt x="53" y="108"/>
                      <a:pt x="50" y="111"/>
                    </a:cubicBezTo>
                    <a:cubicBezTo>
                      <a:pt x="45" y="116"/>
                      <a:pt x="38" y="119"/>
                      <a:pt x="31" y="119"/>
                    </a:cubicBezTo>
                    <a:cubicBezTo>
                      <a:pt x="26" y="119"/>
                      <a:pt x="23" y="118"/>
                      <a:pt x="19" y="117"/>
                    </a:cubicBezTo>
                    <a:cubicBezTo>
                      <a:pt x="13" y="114"/>
                      <a:pt x="10" y="108"/>
                      <a:pt x="10" y="100"/>
                    </a:cubicBezTo>
                    <a:lnTo>
                      <a:pt x="10" y="39"/>
                    </a:lnTo>
                    <a:lnTo>
                      <a:pt x="0" y="3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4" name="Freeform 20"/>
              <p:cNvSpPr>
                <a:spLocks noEditPoints="1"/>
              </p:cNvSpPr>
              <p:nvPr/>
            </p:nvSpPr>
            <p:spPr bwMode="auto">
              <a:xfrm>
                <a:off x="1186" y="285"/>
                <a:ext cx="47" cy="50"/>
              </a:xfrm>
              <a:custGeom>
                <a:avLst/>
                <a:gdLst/>
                <a:ahLst/>
                <a:cxnLst>
                  <a:cxn ang="0">
                    <a:pos x="0" y="45"/>
                  </a:cxn>
                  <a:cxn ang="0">
                    <a:pos x="0" y="45"/>
                  </a:cxn>
                  <a:cxn ang="0">
                    <a:pos x="12" y="13"/>
                  </a:cxn>
                  <a:cxn ang="0">
                    <a:pos x="42" y="0"/>
                  </a:cxn>
                  <a:cxn ang="0">
                    <a:pos x="73" y="13"/>
                  </a:cxn>
                  <a:cxn ang="0">
                    <a:pos x="84" y="45"/>
                  </a:cxn>
                  <a:cxn ang="0">
                    <a:pos x="73" y="77"/>
                  </a:cxn>
                  <a:cxn ang="0">
                    <a:pos x="42" y="91"/>
                  </a:cxn>
                  <a:cxn ang="0">
                    <a:pos x="12" y="78"/>
                  </a:cxn>
                  <a:cxn ang="0">
                    <a:pos x="0" y="45"/>
                  </a:cxn>
                  <a:cxn ang="0">
                    <a:pos x="0" y="45"/>
                  </a:cxn>
                  <a:cxn ang="0">
                    <a:pos x="28" y="45"/>
                  </a:cxn>
                  <a:cxn ang="0">
                    <a:pos x="28" y="45"/>
                  </a:cxn>
                  <a:cxn ang="0">
                    <a:pos x="30" y="73"/>
                  </a:cxn>
                  <a:cxn ang="0">
                    <a:pos x="42" y="85"/>
                  </a:cxn>
                  <a:cxn ang="0">
                    <a:pos x="54" y="75"/>
                  </a:cxn>
                  <a:cxn ang="0">
                    <a:pos x="57" y="45"/>
                  </a:cxn>
                  <a:cxn ang="0">
                    <a:pos x="54" y="15"/>
                  </a:cxn>
                  <a:cxn ang="0">
                    <a:pos x="42" y="6"/>
                  </a:cxn>
                  <a:cxn ang="0">
                    <a:pos x="30" y="18"/>
                  </a:cxn>
                  <a:cxn ang="0">
                    <a:pos x="28" y="45"/>
                  </a:cxn>
                  <a:cxn ang="0">
                    <a:pos x="28" y="45"/>
                  </a:cxn>
                  <a:cxn ang="0">
                    <a:pos x="42" y="0"/>
                  </a:cxn>
                  <a:cxn ang="0">
                    <a:pos x="42" y="0"/>
                  </a:cxn>
                  <a:cxn ang="0">
                    <a:pos x="42" y="0"/>
                  </a:cxn>
                </a:cxnLst>
                <a:rect l="0" t="0" r="r" b="b"/>
                <a:pathLst>
                  <a:path w="84" h="91">
                    <a:moveTo>
                      <a:pt x="0" y="45"/>
                    </a:moveTo>
                    <a:lnTo>
                      <a:pt x="0" y="45"/>
                    </a:lnTo>
                    <a:cubicBezTo>
                      <a:pt x="0" y="32"/>
                      <a:pt x="4" y="21"/>
                      <a:pt x="12" y="13"/>
                    </a:cubicBezTo>
                    <a:cubicBezTo>
                      <a:pt x="20" y="4"/>
                      <a:pt x="30" y="0"/>
                      <a:pt x="42" y="0"/>
                    </a:cubicBezTo>
                    <a:cubicBezTo>
                      <a:pt x="55" y="0"/>
                      <a:pt x="65" y="4"/>
                      <a:pt x="73" y="13"/>
                    </a:cubicBezTo>
                    <a:cubicBezTo>
                      <a:pt x="80" y="22"/>
                      <a:pt x="84" y="33"/>
                      <a:pt x="84" y="45"/>
                    </a:cubicBezTo>
                    <a:cubicBezTo>
                      <a:pt x="84" y="58"/>
                      <a:pt x="80" y="68"/>
                      <a:pt x="73" y="77"/>
                    </a:cubicBezTo>
                    <a:cubicBezTo>
                      <a:pt x="65" y="86"/>
                      <a:pt x="55" y="91"/>
                      <a:pt x="42" y="91"/>
                    </a:cubicBezTo>
                    <a:cubicBezTo>
                      <a:pt x="30" y="91"/>
                      <a:pt x="20" y="86"/>
                      <a:pt x="12" y="78"/>
                    </a:cubicBezTo>
                    <a:cubicBezTo>
                      <a:pt x="4" y="69"/>
                      <a:pt x="0" y="58"/>
                      <a:pt x="0" y="45"/>
                    </a:cubicBezTo>
                    <a:lnTo>
                      <a:pt x="0" y="45"/>
                    </a:lnTo>
                    <a:close/>
                    <a:moveTo>
                      <a:pt x="28" y="45"/>
                    </a:moveTo>
                    <a:lnTo>
                      <a:pt x="28" y="45"/>
                    </a:lnTo>
                    <a:cubicBezTo>
                      <a:pt x="28" y="58"/>
                      <a:pt x="28" y="67"/>
                      <a:pt x="30" y="73"/>
                    </a:cubicBezTo>
                    <a:cubicBezTo>
                      <a:pt x="32" y="81"/>
                      <a:pt x="36" y="85"/>
                      <a:pt x="42" y="85"/>
                    </a:cubicBezTo>
                    <a:cubicBezTo>
                      <a:pt x="48" y="85"/>
                      <a:pt x="52" y="82"/>
                      <a:pt x="54" y="75"/>
                    </a:cubicBezTo>
                    <a:cubicBezTo>
                      <a:pt x="56" y="69"/>
                      <a:pt x="57" y="59"/>
                      <a:pt x="57" y="45"/>
                    </a:cubicBezTo>
                    <a:cubicBezTo>
                      <a:pt x="57" y="31"/>
                      <a:pt x="56" y="21"/>
                      <a:pt x="54" y="15"/>
                    </a:cubicBezTo>
                    <a:cubicBezTo>
                      <a:pt x="52" y="9"/>
                      <a:pt x="48" y="6"/>
                      <a:pt x="42" y="6"/>
                    </a:cubicBezTo>
                    <a:cubicBezTo>
                      <a:pt x="36" y="6"/>
                      <a:pt x="32" y="10"/>
                      <a:pt x="30" y="18"/>
                    </a:cubicBezTo>
                    <a:cubicBezTo>
                      <a:pt x="28" y="23"/>
                      <a:pt x="28" y="32"/>
                      <a:pt x="28" y="45"/>
                    </a:cubicBezTo>
                    <a:lnTo>
                      <a:pt x="28" y="45"/>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5" name="Freeform 21"/>
              <p:cNvSpPr>
                <a:spLocks/>
              </p:cNvSpPr>
              <p:nvPr/>
            </p:nvSpPr>
            <p:spPr bwMode="auto">
              <a:xfrm>
                <a:off x="1238" y="285"/>
                <a:ext cx="41" cy="49"/>
              </a:xfrm>
              <a:custGeom>
                <a:avLst/>
                <a:gdLst/>
                <a:ahLst/>
                <a:cxnLst>
                  <a:cxn ang="0">
                    <a:pos x="0" y="83"/>
                  </a:cxn>
                  <a:cxn ang="0">
                    <a:pos x="0" y="83"/>
                  </a:cxn>
                  <a:cxn ang="0">
                    <a:pos x="7" y="81"/>
                  </a:cxn>
                  <a:cxn ang="0">
                    <a:pos x="10" y="73"/>
                  </a:cxn>
                  <a:cxn ang="0">
                    <a:pos x="10" y="68"/>
                  </a:cxn>
                  <a:cxn ang="0">
                    <a:pos x="10" y="17"/>
                  </a:cxn>
                  <a:cxn ang="0">
                    <a:pos x="8" y="10"/>
                  </a:cxn>
                  <a:cxn ang="0">
                    <a:pos x="0" y="7"/>
                  </a:cxn>
                  <a:cxn ang="0">
                    <a:pos x="0" y="2"/>
                  </a:cxn>
                  <a:cxn ang="0">
                    <a:pos x="35" y="2"/>
                  </a:cxn>
                  <a:cxn ang="0">
                    <a:pos x="35" y="17"/>
                  </a:cxn>
                  <a:cxn ang="0">
                    <a:pos x="47" y="5"/>
                  </a:cxn>
                  <a:cxn ang="0">
                    <a:pos x="61" y="0"/>
                  </a:cxn>
                  <a:cxn ang="0">
                    <a:pos x="71" y="4"/>
                  </a:cxn>
                  <a:cxn ang="0">
                    <a:pos x="75" y="14"/>
                  </a:cxn>
                  <a:cxn ang="0">
                    <a:pos x="72" y="23"/>
                  </a:cxn>
                  <a:cxn ang="0">
                    <a:pos x="64" y="27"/>
                  </a:cxn>
                  <a:cxn ang="0">
                    <a:pos x="54" y="21"/>
                  </a:cxn>
                  <a:cxn ang="0">
                    <a:pos x="48" y="16"/>
                  </a:cxn>
                  <a:cxn ang="0">
                    <a:pos x="40" y="20"/>
                  </a:cxn>
                  <a:cxn ang="0">
                    <a:pos x="36" y="34"/>
                  </a:cxn>
                  <a:cxn ang="0">
                    <a:pos x="36" y="69"/>
                  </a:cxn>
                  <a:cxn ang="0">
                    <a:pos x="39" y="80"/>
                  </a:cxn>
                  <a:cxn ang="0">
                    <a:pos x="50" y="83"/>
                  </a:cxn>
                  <a:cxn ang="0">
                    <a:pos x="50" y="88"/>
                  </a:cxn>
                  <a:cxn ang="0">
                    <a:pos x="0" y="88"/>
                  </a:cxn>
                  <a:cxn ang="0">
                    <a:pos x="0" y="83"/>
                  </a:cxn>
                </a:cxnLst>
                <a:rect l="0" t="0" r="r" b="b"/>
                <a:pathLst>
                  <a:path w="75" h="88">
                    <a:moveTo>
                      <a:pt x="0" y="83"/>
                    </a:moveTo>
                    <a:lnTo>
                      <a:pt x="0" y="83"/>
                    </a:lnTo>
                    <a:cubicBezTo>
                      <a:pt x="4" y="83"/>
                      <a:pt x="6" y="82"/>
                      <a:pt x="7" y="81"/>
                    </a:cubicBezTo>
                    <a:cubicBezTo>
                      <a:pt x="9" y="80"/>
                      <a:pt x="10" y="77"/>
                      <a:pt x="10" y="73"/>
                    </a:cubicBezTo>
                    <a:lnTo>
                      <a:pt x="10" y="68"/>
                    </a:lnTo>
                    <a:lnTo>
                      <a:pt x="10" y="17"/>
                    </a:lnTo>
                    <a:cubicBezTo>
                      <a:pt x="10" y="14"/>
                      <a:pt x="9" y="11"/>
                      <a:pt x="8" y="10"/>
                    </a:cubicBezTo>
                    <a:cubicBezTo>
                      <a:pt x="7" y="8"/>
                      <a:pt x="4" y="7"/>
                      <a:pt x="0" y="7"/>
                    </a:cubicBezTo>
                    <a:lnTo>
                      <a:pt x="0" y="2"/>
                    </a:lnTo>
                    <a:lnTo>
                      <a:pt x="35" y="2"/>
                    </a:lnTo>
                    <a:lnTo>
                      <a:pt x="35" y="17"/>
                    </a:lnTo>
                    <a:cubicBezTo>
                      <a:pt x="39" y="12"/>
                      <a:pt x="43" y="8"/>
                      <a:pt x="47" y="5"/>
                    </a:cubicBezTo>
                    <a:cubicBezTo>
                      <a:pt x="51" y="2"/>
                      <a:pt x="55" y="0"/>
                      <a:pt x="61" y="0"/>
                    </a:cubicBezTo>
                    <a:cubicBezTo>
                      <a:pt x="64" y="0"/>
                      <a:pt x="68" y="1"/>
                      <a:pt x="71" y="4"/>
                    </a:cubicBezTo>
                    <a:cubicBezTo>
                      <a:pt x="74" y="6"/>
                      <a:pt x="75" y="10"/>
                      <a:pt x="75" y="14"/>
                    </a:cubicBezTo>
                    <a:cubicBezTo>
                      <a:pt x="75" y="18"/>
                      <a:pt x="74" y="21"/>
                      <a:pt x="72" y="23"/>
                    </a:cubicBezTo>
                    <a:cubicBezTo>
                      <a:pt x="70" y="26"/>
                      <a:pt x="67" y="27"/>
                      <a:pt x="64" y="27"/>
                    </a:cubicBezTo>
                    <a:cubicBezTo>
                      <a:pt x="60" y="27"/>
                      <a:pt x="56" y="25"/>
                      <a:pt x="54" y="21"/>
                    </a:cubicBezTo>
                    <a:cubicBezTo>
                      <a:pt x="51" y="18"/>
                      <a:pt x="49" y="16"/>
                      <a:pt x="48" y="16"/>
                    </a:cubicBezTo>
                    <a:cubicBezTo>
                      <a:pt x="45" y="16"/>
                      <a:pt x="43" y="17"/>
                      <a:pt x="40" y="20"/>
                    </a:cubicBezTo>
                    <a:cubicBezTo>
                      <a:pt x="38" y="24"/>
                      <a:pt x="36" y="28"/>
                      <a:pt x="36" y="34"/>
                    </a:cubicBezTo>
                    <a:lnTo>
                      <a:pt x="36" y="69"/>
                    </a:lnTo>
                    <a:cubicBezTo>
                      <a:pt x="36" y="75"/>
                      <a:pt x="37" y="79"/>
                      <a:pt x="39" y="80"/>
                    </a:cubicBezTo>
                    <a:cubicBezTo>
                      <a:pt x="41" y="82"/>
                      <a:pt x="44" y="83"/>
                      <a:pt x="50" y="83"/>
                    </a:cubicBezTo>
                    <a:lnTo>
                      <a:pt x="50"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6" name="Freeform 22"/>
              <p:cNvSpPr>
                <a:spLocks/>
              </p:cNvSpPr>
              <p:nvPr/>
            </p:nvSpPr>
            <p:spPr bwMode="auto">
              <a:xfrm>
                <a:off x="871" y="334"/>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7" name="Freeform 23"/>
              <p:cNvSpPr>
                <a:spLocks/>
              </p:cNvSpPr>
              <p:nvPr/>
            </p:nvSpPr>
            <p:spPr bwMode="auto">
              <a:xfrm>
                <a:off x="871" y="334"/>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24"/>
              <p:cNvSpPr>
                <a:spLocks noEditPoints="1"/>
              </p:cNvSpPr>
              <p:nvPr/>
            </p:nvSpPr>
            <p:spPr bwMode="auto">
              <a:xfrm>
                <a:off x="1034" y="367"/>
                <a:ext cx="49" cy="72"/>
              </a:xfrm>
              <a:custGeom>
                <a:avLst/>
                <a:gdLst/>
                <a:ahLst/>
                <a:cxnLst>
                  <a:cxn ang="0">
                    <a:pos x="0" y="85"/>
                  </a:cxn>
                  <a:cxn ang="0">
                    <a:pos x="0" y="85"/>
                  </a:cxn>
                  <a:cxn ang="0">
                    <a:pos x="5" y="85"/>
                  </a:cxn>
                  <a:cxn ang="0">
                    <a:pos x="20" y="116"/>
                  </a:cxn>
                  <a:cxn ang="0">
                    <a:pos x="43" y="125"/>
                  </a:cxn>
                  <a:cxn ang="0">
                    <a:pos x="61" y="119"/>
                  </a:cxn>
                  <a:cxn ang="0">
                    <a:pos x="67" y="105"/>
                  </a:cxn>
                  <a:cxn ang="0">
                    <a:pos x="61" y="91"/>
                  </a:cxn>
                  <a:cxn ang="0">
                    <a:pos x="46" y="82"/>
                  </a:cxn>
                  <a:cxn ang="0">
                    <a:pos x="34" y="76"/>
                  </a:cxn>
                  <a:cxn ang="0">
                    <a:pos x="9" y="59"/>
                  </a:cxn>
                  <a:cxn ang="0">
                    <a:pos x="1" y="37"/>
                  </a:cxn>
                  <a:cxn ang="0">
                    <a:pos x="11" y="12"/>
                  </a:cxn>
                  <a:cxn ang="0">
                    <a:pos x="41" y="0"/>
                  </a:cxn>
                  <a:cxn ang="0">
                    <a:pos x="61" y="3"/>
                  </a:cxn>
                  <a:cxn ang="0">
                    <a:pos x="72" y="6"/>
                  </a:cxn>
                  <a:cxn ang="0">
                    <a:pos x="76" y="4"/>
                  </a:cxn>
                  <a:cxn ang="0">
                    <a:pos x="78" y="0"/>
                  </a:cxn>
                  <a:cxn ang="0">
                    <a:pos x="83" y="0"/>
                  </a:cxn>
                  <a:cxn ang="0">
                    <a:pos x="83" y="40"/>
                  </a:cxn>
                  <a:cxn ang="0">
                    <a:pos x="78" y="40"/>
                  </a:cxn>
                  <a:cxn ang="0">
                    <a:pos x="65" y="16"/>
                  </a:cxn>
                  <a:cxn ang="0">
                    <a:pos x="42" y="6"/>
                  </a:cxn>
                  <a:cxn ang="0">
                    <a:pos x="27" y="11"/>
                  </a:cxn>
                  <a:cxn ang="0">
                    <a:pos x="22" y="23"/>
                  </a:cxn>
                  <a:cxn ang="0">
                    <a:pos x="27" y="37"/>
                  </a:cxn>
                  <a:cxn ang="0">
                    <a:pos x="50" y="50"/>
                  </a:cxn>
                  <a:cxn ang="0">
                    <a:pos x="64" y="57"/>
                  </a:cxn>
                  <a:cxn ang="0">
                    <a:pos x="79" y="67"/>
                  </a:cxn>
                  <a:cxn ang="0">
                    <a:pos x="89" y="92"/>
                  </a:cxn>
                  <a:cxn ang="0">
                    <a:pos x="78" y="119"/>
                  </a:cxn>
                  <a:cxn ang="0">
                    <a:pos x="42" y="131"/>
                  </a:cxn>
                  <a:cxn ang="0">
                    <a:pos x="31" y="130"/>
                  </a:cxn>
                  <a:cxn ang="0">
                    <a:pos x="19" y="127"/>
                  </a:cxn>
                  <a:cxn ang="0">
                    <a:pos x="16" y="126"/>
                  </a:cxn>
                  <a:cxn ang="0">
                    <a:pos x="13" y="125"/>
                  </a:cxn>
                  <a:cxn ang="0">
                    <a:pos x="11" y="125"/>
                  </a:cxn>
                  <a:cxn ang="0">
                    <a:pos x="7" y="127"/>
                  </a:cxn>
                  <a:cxn ang="0">
                    <a:pos x="5" y="131"/>
                  </a:cxn>
                  <a:cxn ang="0">
                    <a:pos x="0" y="131"/>
                  </a:cxn>
                  <a:cxn ang="0">
                    <a:pos x="0" y="85"/>
                  </a:cxn>
                  <a:cxn ang="0">
                    <a:pos x="45" y="0"/>
                  </a:cxn>
                  <a:cxn ang="0">
                    <a:pos x="45" y="0"/>
                  </a:cxn>
                  <a:cxn ang="0">
                    <a:pos x="45" y="0"/>
                  </a:cxn>
                </a:cxnLst>
                <a:rect l="0" t="0" r="r" b="b"/>
                <a:pathLst>
                  <a:path w="89" h="131">
                    <a:moveTo>
                      <a:pt x="0" y="85"/>
                    </a:moveTo>
                    <a:lnTo>
                      <a:pt x="0" y="85"/>
                    </a:lnTo>
                    <a:lnTo>
                      <a:pt x="5" y="85"/>
                    </a:lnTo>
                    <a:cubicBezTo>
                      <a:pt x="8" y="99"/>
                      <a:pt x="13" y="109"/>
                      <a:pt x="20" y="116"/>
                    </a:cubicBezTo>
                    <a:cubicBezTo>
                      <a:pt x="27" y="122"/>
                      <a:pt x="34" y="125"/>
                      <a:pt x="43" y="125"/>
                    </a:cubicBezTo>
                    <a:cubicBezTo>
                      <a:pt x="52" y="125"/>
                      <a:pt x="58" y="123"/>
                      <a:pt x="61" y="119"/>
                    </a:cubicBezTo>
                    <a:cubicBezTo>
                      <a:pt x="65" y="114"/>
                      <a:pt x="67" y="110"/>
                      <a:pt x="67" y="105"/>
                    </a:cubicBezTo>
                    <a:cubicBezTo>
                      <a:pt x="67" y="99"/>
                      <a:pt x="65" y="95"/>
                      <a:pt x="61" y="91"/>
                    </a:cubicBezTo>
                    <a:cubicBezTo>
                      <a:pt x="59" y="89"/>
                      <a:pt x="54" y="86"/>
                      <a:pt x="46" y="82"/>
                    </a:cubicBezTo>
                    <a:lnTo>
                      <a:pt x="34" y="76"/>
                    </a:lnTo>
                    <a:cubicBezTo>
                      <a:pt x="22" y="70"/>
                      <a:pt x="14" y="65"/>
                      <a:pt x="9" y="59"/>
                    </a:cubicBezTo>
                    <a:cubicBezTo>
                      <a:pt x="4" y="53"/>
                      <a:pt x="1" y="46"/>
                      <a:pt x="1" y="37"/>
                    </a:cubicBezTo>
                    <a:cubicBezTo>
                      <a:pt x="1" y="28"/>
                      <a:pt x="5" y="20"/>
                      <a:pt x="11" y="12"/>
                    </a:cubicBezTo>
                    <a:cubicBezTo>
                      <a:pt x="18" y="4"/>
                      <a:pt x="28" y="0"/>
                      <a:pt x="41" y="0"/>
                    </a:cubicBezTo>
                    <a:cubicBezTo>
                      <a:pt x="48" y="0"/>
                      <a:pt x="54" y="1"/>
                      <a:pt x="61" y="3"/>
                    </a:cubicBezTo>
                    <a:cubicBezTo>
                      <a:pt x="67" y="5"/>
                      <a:pt x="71" y="6"/>
                      <a:pt x="72" y="6"/>
                    </a:cubicBezTo>
                    <a:cubicBezTo>
                      <a:pt x="74" y="6"/>
                      <a:pt x="75" y="6"/>
                      <a:pt x="76" y="4"/>
                    </a:cubicBezTo>
                    <a:cubicBezTo>
                      <a:pt x="77" y="3"/>
                      <a:pt x="77" y="2"/>
                      <a:pt x="78" y="0"/>
                    </a:cubicBezTo>
                    <a:lnTo>
                      <a:pt x="83" y="0"/>
                    </a:lnTo>
                    <a:lnTo>
                      <a:pt x="83" y="40"/>
                    </a:lnTo>
                    <a:lnTo>
                      <a:pt x="78" y="40"/>
                    </a:lnTo>
                    <a:cubicBezTo>
                      <a:pt x="76" y="31"/>
                      <a:pt x="71" y="23"/>
                      <a:pt x="65" y="16"/>
                    </a:cubicBezTo>
                    <a:cubicBezTo>
                      <a:pt x="59" y="9"/>
                      <a:pt x="51" y="6"/>
                      <a:pt x="42" y="6"/>
                    </a:cubicBezTo>
                    <a:cubicBezTo>
                      <a:pt x="36" y="6"/>
                      <a:pt x="31" y="7"/>
                      <a:pt x="27" y="11"/>
                    </a:cubicBezTo>
                    <a:cubicBezTo>
                      <a:pt x="24" y="14"/>
                      <a:pt x="22" y="18"/>
                      <a:pt x="22" y="23"/>
                    </a:cubicBezTo>
                    <a:cubicBezTo>
                      <a:pt x="22" y="29"/>
                      <a:pt x="24" y="34"/>
                      <a:pt x="27" y="37"/>
                    </a:cubicBezTo>
                    <a:cubicBezTo>
                      <a:pt x="30" y="40"/>
                      <a:pt x="38" y="44"/>
                      <a:pt x="50" y="50"/>
                    </a:cubicBezTo>
                    <a:lnTo>
                      <a:pt x="64" y="57"/>
                    </a:lnTo>
                    <a:cubicBezTo>
                      <a:pt x="70" y="60"/>
                      <a:pt x="75" y="63"/>
                      <a:pt x="79" y="67"/>
                    </a:cubicBezTo>
                    <a:cubicBezTo>
                      <a:pt x="85" y="74"/>
                      <a:pt x="89" y="82"/>
                      <a:pt x="89" y="92"/>
                    </a:cubicBezTo>
                    <a:cubicBezTo>
                      <a:pt x="89" y="102"/>
                      <a:pt x="85" y="111"/>
                      <a:pt x="78" y="119"/>
                    </a:cubicBezTo>
                    <a:cubicBezTo>
                      <a:pt x="70" y="127"/>
                      <a:pt x="58" y="131"/>
                      <a:pt x="42" y="131"/>
                    </a:cubicBezTo>
                    <a:cubicBezTo>
                      <a:pt x="38" y="131"/>
                      <a:pt x="35" y="131"/>
                      <a:pt x="31" y="130"/>
                    </a:cubicBezTo>
                    <a:cubicBezTo>
                      <a:pt x="27" y="130"/>
                      <a:pt x="23" y="129"/>
                      <a:pt x="19" y="127"/>
                    </a:cubicBezTo>
                    <a:lnTo>
                      <a:pt x="16" y="126"/>
                    </a:lnTo>
                    <a:cubicBezTo>
                      <a:pt x="15" y="126"/>
                      <a:pt x="14" y="125"/>
                      <a:pt x="13" y="125"/>
                    </a:cubicBezTo>
                    <a:cubicBezTo>
                      <a:pt x="12" y="125"/>
                      <a:pt x="12" y="125"/>
                      <a:pt x="11" y="125"/>
                    </a:cubicBezTo>
                    <a:cubicBezTo>
                      <a:pt x="9" y="125"/>
                      <a:pt x="8" y="126"/>
                      <a:pt x="7" y="127"/>
                    </a:cubicBezTo>
                    <a:cubicBezTo>
                      <a:pt x="7" y="128"/>
                      <a:pt x="6" y="129"/>
                      <a:pt x="5" y="131"/>
                    </a:cubicBezTo>
                    <a:lnTo>
                      <a:pt x="0" y="131"/>
                    </a:lnTo>
                    <a:lnTo>
                      <a:pt x="0" y="85"/>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25"/>
              <p:cNvSpPr>
                <a:spLocks noEditPoints="1"/>
              </p:cNvSpPr>
              <p:nvPr/>
            </p:nvSpPr>
            <p:spPr bwMode="auto">
              <a:xfrm>
                <a:off x="1090" y="390"/>
                <a:ext cx="41" cy="49"/>
              </a:xfrm>
              <a:custGeom>
                <a:avLst/>
                <a:gdLst/>
                <a:ahLst/>
                <a:cxnLst>
                  <a:cxn ang="0">
                    <a:pos x="0" y="45"/>
                  </a:cxn>
                  <a:cxn ang="0">
                    <a:pos x="0" y="45"/>
                  </a:cxn>
                  <a:cxn ang="0">
                    <a:pos x="11" y="12"/>
                  </a:cxn>
                  <a:cxn ang="0">
                    <a:pos x="38" y="0"/>
                  </a:cxn>
                  <a:cxn ang="0">
                    <a:pos x="56" y="5"/>
                  </a:cxn>
                  <a:cxn ang="0">
                    <a:pos x="68" y="18"/>
                  </a:cxn>
                  <a:cxn ang="0">
                    <a:pos x="73" y="35"/>
                  </a:cxn>
                  <a:cxn ang="0">
                    <a:pos x="73" y="42"/>
                  </a:cxn>
                  <a:cxn ang="0">
                    <a:pos x="26" y="42"/>
                  </a:cxn>
                  <a:cxn ang="0">
                    <a:pos x="29" y="62"/>
                  </a:cxn>
                  <a:cxn ang="0">
                    <a:pos x="49" y="77"/>
                  </a:cxn>
                  <a:cxn ang="0">
                    <a:pos x="61" y="73"/>
                  </a:cxn>
                  <a:cxn ang="0">
                    <a:pos x="70" y="65"/>
                  </a:cxn>
                  <a:cxn ang="0">
                    <a:pos x="74" y="67"/>
                  </a:cxn>
                  <a:cxn ang="0">
                    <a:pos x="54" y="87"/>
                  </a:cxn>
                  <a:cxn ang="0">
                    <a:pos x="37" y="90"/>
                  </a:cxn>
                  <a:cxn ang="0">
                    <a:pos x="11" y="80"/>
                  </a:cxn>
                  <a:cxn ang="0">
                    <a:pos x="0" y="45"/>
                  </a:cxn>
                  <a:cxn ang="0">
                    <a:pos x="0" y="45"/>
                  </a:cxn>
                  <a:cxn ang="0">
                    <a:pos x="50" y="35"/>
                  </a:cxn>
                  <a:cxn ang="0">
                    <a:pos x="50" y="35"/>
                  </a:cxn>
                  <a:cxn ang="0">
                    <a:pos x="48" y="12"/>
                  </a:cxn>
                  <a:cxn ang="0">
                    <a:pos x="38" y="6"/>
                  </a:cxn>
                  <a:cxn ang="0">
                    <a:pos x="28" y="13"/>
                  </a:cxn>
                  <a:cxn ang="0">
                    <a:pos x="25" y="35"/>
                  </a:cxn>
                  <a:cxn ang="0">
                    <a:pos x="50" y="35"/>
                  </a:cxn>
                  <a:cxn ang="0">
                    <a:pos x="38" y="0"/>
                  </a:cxn>
                  <a:cxn ang="0">
                    <a:pos x="38" y="0"/>
                  </a:cxn>
                  <a:cxn ang="0">
                    <a:pos x="38" y="0"/>
                  </a:cxn>
                </a:cxnLst>
                <a:rect l="0" t="0" r="r" b="b"/>
                <a:pathLst>
                  <a:path w="74" h="90">
                    <a:moveTo>
                      <a:pt x="0" y="45"/>
                    </a:moveTo>
                    <a:lnTo>
                      <a:pt x="0" y="45"/>
                    </a:lnTo>
                    <a:cubicBezTo>
                      <a:pt x="0" y="31"/>
                      <a:pt x="3" y="20"/>
                      <a:pt x="11" y="12"/>
                    </a:cubicBezTo>
                    <a:cubicBezTo>
                      <a:pt x="18" y="4"/>
                      <a:pt x="28" y="0"/>
                      <a:pt x="38" y="0"/>
                    </a:cubicBezTo>
                    <a:cubicBezTo>
                      <a:pt x="44" y="0"/>
                      <a:pt x="50" y="2"/>
                      <a:pt x="56" y="5"/>
                    </a:cubicBezTo>
                    <a:cubicBezTo>
                      <a:pt x="61" y="8"/>
                      <a:pt x="65" y="12"/>
                      <a:pt x="68" y="18"/>
                    </a:cubicBezTo>
                    <a:cubicBezTo>
                      <a:pt x="70" y="22"/>
                      <a:pt x="72" y="28"/>
                      <a:pt x="73" y="35"/>
                    </a:cubicBezTo>
                    <a:cubicBezTo>
                      <a:pt x="73" y="38"/>
                      <a:pt x="73" y="41"/>
                      <a:pt x="73" y="42"/>
                    </a:cubicBezTo>
                    <a:lnTo>
                      <a:pt x="26" y="42"/>
                    </a:lnTo>
                    <a:cubicBezTo>
                      <a:pt x="26" y="50"/>
                      <a:pt x="27" y="56"/>
                      <a:pt x="29" y="62"/>
                    </a:cubicBezTo>
                    <a:cubicBezTo>
                      <a:pt x="33" y="72"/>
                      <a:pt x="39" y="77"/>
                      <a:pt x="49" y="77"/>
                    </a:cubicBezTo>
                    <a:cubicBezTo>
                      <a:pt x="53" y="77"/>
                      <a:pt x="57" y="76"/>
                      <a:pt x="61" y="73"/>
                    </a:cubicBezTo>
                    <a:cubicBezTo>
                      <a:pt x="63" y="71"/>
                      <a:pt x="66" y="68"/>
                      <a:pt x="70" y="65"/>
                    </a:cubicBezTo>
                    <a:lnTo>
                      <a:pt x="74" y="67"/>
                    </a:lnTo>
                    <a:cubicBezTo>
                      <a:pt x="68" y="77"/>
                      <a:pt x="62" y="83"/>
                      <a:pt x="54" y="87"/>
                    </a:cubicBezTo>
                    <a:cubicBezTo>
                      <a:pt x="49" y="89"/>
                      <a:pt x="44" y="90"/>
                      <a:pt x="37" y="90"/>
                    </a:cubicBezTo>
                    <a:cubicBezTo>
                      <a:pt x="28" y="90"/>
                      <a:pt x="19" y="87"/>
                      <a:pt x="11" y="80"/>
                    </a:cubicBezTo>
                    <a:cubicBezTo>
                      <a:pt x="3" y="72"/>
                      <a:pt x="0" y="61"/>
                      <a:pt x="0" y="45"/>
                    </a:cubicBezTo>
                    <a:lnTo>
                      <a:pt x="0" y="45"/>
                    </a:lnTo>
                    <a:close/>
                    <a:moveTo>
                      <a:pt x="50" y="35"/>
                    </a:moveTo>
                    <a:lnTo>
                      <a:pt x="50" y="35"/>
                    </a:lnTo>
                    <a:cubicBezTo>
                      <a:pt x="50" y="24"/>
                      <a:pt x="49" y="17"/>
                      <a:pt x="48" y="12"/>
                    </a:cubicBezTo>
                    <a:cubicBezTo>
                      <a:pt x="46" y="8"/>
                      <a:pt x="43" y="6"/>
                      <a:pt x="38" y="6"/>
                    </a:cubicBezTo>
                    <a:cubicBezTo>
                      <a:pt x="34" y="6"/>
                      <a:pt x="30" y="8"/>
                      <a:pt x="28" y="13"/>
                    </a:cubicBezTo>
                    <a:cubicBezTo>
                      <a:pt x="27" y="18"/>
                      <a:pt x="26" y="26"/>
                      <a:pt x="25" y="35"/>
                    </a:cubicBezTo>
                    <a:lnTo>
                      <a:pt x="50"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26"/>
              <p:cNvSpPr>
                <a:spLocks/>
              </p:cNvSpPr>
              <p:nvPr/>
            </p:nvSpPr>
            <p:spPr bwMode="auto">
              <a:xfrm>
                <a:off x="1135" y="369"/>
                <a:ext cx="24" cy="69"/>
              </a:xfrm>
              <a:custGeom>
                <a:avLst/>
                <a:gdLst/>
                <a:ahLst/>
                <a:cxnLst>
                  <a:cxn ang="0">
                    <a:pos x="0" y="121"/>
                  </a:cxn>
                  <a:cxn ang="0">
                    <a:pos x="0" y="121"/>
                  </a:cxn>
                  <a:cxn ang="0">
                    <a:pos x="7" y="118"/>
                  </a:cxn>
                  <a:cxn ang="0">
                    <a:pos x="9" y="110"/>
                  </a:cxn>
                  <a:cxn ang="0">
                    <a:pos x="9" y="15"/>
                  </a:cxn>
                  <a:cxn ang="0">
                    <a:pos x="7" y="8"/>
                  </a:cxn>
                  <a:cxn ang="0">
                    <a:pos x="0" y="5"/>
                  </a:cxn>
                  <a:cxn ang="0">
                    <a:pos x="0" y="0"/>
                  </a:cxn>
                  <a:cxn ang="0">
                    <a:pos x="35" y="0"/>
                  </a:cxn>
                  <a:cxn ang="0">
                    <a:pos x="35" y="110"/>
                  </a:cxn>
                  <a:cxn ang="0">
                    <a:pos x="37" y="118"/>
                  </a:cxn>
                  <a:cxn ang="0">
                    <a:pos x="45" y="121"/>
                  </a:cxn>
                  <a:cxn ang="0">
                    <a:pos x="45" y="126"/>
                  </a:cxn>
                  <a:cxn ang="0">
                    <a:pos x="0" y="126"/>
                  </a:cxn>
                  <a:cxn ang="0">
                    <a:pos x="0" y="121"/>
                  </a:cxn>
                </a:cxnLst>
                <a:rect l="0" t="0" r="r" b="b"/>
                <a:pathLst>
                  <a:path w="45" h="126">
                    <a:moveTo>
                      <a:pt x="0" y="121"/>
                    </a:moveTo>
                    <a:lnTo>
                      <a:pt x="0" y="121"/>
                    </a:lnTo>
                    <a:cubicBezTo>
                      <a:pt x="3" y="121"/>
                      <a:pt x="6" y="120"/>
                      <a:pt x="7" y="118"/>
                    </a:cubicBezTo>
                    <a:cubicBezTo>
                      <a:pt x="9" y="117"/>
                      <a:pt x="9" y="114"/>
                      <a:pt x="9" y="110"/>
                    </a:cubicBezTo>
                    <a:lnTo>
                      <a:pt x="9" y="15"/>
                    </a:lnTo>
                    <a:cubicBezTo>
                      <a:pt x="9" y="11"/>
                      <a:pt x="9" y="9"/>
                      <a:pt x="7" y="8"/>
                    </a:cubicBezTo>
                    <a:cubicBezTo>
                      <a:pt x="6" y="6"/>
                      <a:pt x="4" y="5"/>
                      <a:pt x="0" y="5"/>
                    </a:cubicBezTo>
                    <a:lnTo>
                      <a:pt x="0" y="0"/>
                    </a:lnTo>
                    <a:lnTo>
                      <a:pt x="35" y="0"/>
                    </a:lnTo>
                    <a:lnTo>
                      <a:pt x="35" y="110"/>
                    </a:lnTo>
                    <a:cubicBezTo>
                      <a:pt x="35" y="114"/>
                      <a:pt x="36" y="117"/>
                      <a:pt x="37" y="118"/>
                    </a:cubicBezTo>
                    <a:cubicBezTo>
                      <a:pt x="39" y="119"/>
                      <a:pt x="41" y="121"/>
                      <a:pt x="45" y="121"/>
                    </a:cubicBezTo>
                    <a:lnTo>
                      <a:pt x="45"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27"/>
              <p:cNvSpPr>
                <a:spLocks noEditPoints="1"/>
              </p:cNvSpPr>
              <p:nvPr/>
            </p:nvSpPr>
            <p:spPr bwMode="auto">
              <a:xfrm>
                <a:off x="1164" y="390"/>
                <a:ext cx="41" cy="49"/>
              </a:xfrm>
              <a:custGeom>
                <a:avLst/>
                <a:gdLst/>
                <a:ahLst/>
                <a:cxnLst>
                  <a:cxn ang="0">
                    <a:pos x="0" y="45"/>
                  </a:cxn>
                  <a:cxn ang="0">
                    <a:pos x="0" y="45"/>
                  </a:cxn>
                  <a:cxn ang="0">
                    <a:pos x="12" y="12"/>
                  </a:cxn>
                  <a:cxn ang="0">
                    <a:pos x="39" y="0"/>
                  </a:cxn>
                  <a:cxn ang="0">
                    <a:pos x="56" y="5"/>
                  </a:cxn>
                  <a:cxn ang="0">
                    <a:pos x="69" y="18"/>
                  </a:cxn>
                  <a:cxn ang="0">
                    <a:pos x="73" y="35"/>
                  </a:cxn>
                  <a:cxn ang="0">
                    <a:pos x="74" y="42"/>
                  </a:cxn>
                  <a:cxn ang="0">
                    <a:pos x="27" y="42"/>
                  </a:cxn>
                  <a:cxn ang="0">
                    <a:pos x="30" y="62"/>
                  </a:cxn>
                  <a:cxn ang="0">
                    <a:pos x="49" y="77"/>
                  </a:cxn>
                  <a:cxn ang="0">
                    <a:pos x="62" y="73"/>
                  </a:cxn>
                  <a:cxn ang="0">
                    <a:pos x="71" y="65"/>
                  </a:cxn>
                  <a:cxn ang="0">
                    <a:pos x="75" y="67"/>
                  </a:cxn>
                  <a:cxn ang="0">
                    <a:pos x="55" y="87"/>
                  </a:cxn>
                  <a:cxn ang="0">
                    <a:pos x="38" y="90"/>
                  </a:cxn>
                  <a:cxn ang="0">
                    <a:pos x="12" y="80"/>
                  </a:cxn>
                  <a:cxn ang="0">
                    <a:pos x="0" y="45"/>
                  </a:cxn>
                  <a:cxn ang="0">
                    <a:pos x="0" y="45"/>
                  </a:cxn>
                  <a:cxn ang="0">
                    <a:pos x="51" y="35"/>
                  </a:cxn>
                  <a:cxn ang="0">
                    <a:pos x="51" y="35"/>
                  </a:cxn>
                  <a:cxn ang="0">
                    <a:pos x="49" y="12"/>
                  </a:cxn>
                  <a:cxn ang="0">
                    <a:pos x="39" y="6"/>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20"/>
                      <a:pt x="12" y="12"/>
                    </a:cubicBezTo>
                    <a:cubicBezTo>
                      <a:pt x="19" y="4"/>
                      <a:pt x="28" y="0"/>
                      <a:pt x="39" y="0"/>
                    </a:cubicBezTo>
                    <a:cubicBezTo>
                      <a:pt x="45" y="0"/>
                      <a:pt x="51" y="2"/>
                      <a:pt x="56" y="5"/>
                    </a:cubicBezTo>
                    <a:cubicBezTo>
                      <a:pt x="62" y="8"/>
                      <a:pt x="66" y="12"/>
                      <a:pt x="69" y="18"/>
                    </a:cubicBezTo>
                    <a:cubicBezTo>
                      <a:pt x="71" y="22"/>
                      <a:pt x="73" y="28"/>
                      <a:pt x="73" y="35"/>
                    </a:cubicBezTo>
                    <a:cubicBezTo>
                      <a:pt x="74" y="38"/>
                      <a:pt x="74" y="41"/>
                      <a:pt x="74" y="42"/>
                    </a:cubicBezTo>
                    <a:lnTo>
                      <a:pt x="27" y="42"/>
                    </a:lnTo>
                    <a:cubicBezTo>
                      <a:pt x="27" y="50"/>
                      <a:pt x="28" y="56"/>
                      <a:pt x="30" y="62"/>
                    </a:cubicBezTo>
                    <a:cubicBezTo>
                      <a:pt x="34" y="72"/>
                      <a:pt x="40" y="77"/>
                      <a:pt x="49" y="77"/>
                    </a:cubicBezTo>
                    <a:cubicBezTo>
                      <a:pt x="54" y="77"/>
                      <a:pt x="58" y="76"/>
                      <a:pt x="62" y="73"/>
                    </a:cubicBezTo>
                    <a:cubicBezTo>
                      <a:pt x="64" y="71"/>
                      <a:pt x="67" y="68"/>
                      <a:pt x="71" y="65"/>
                    </a:cubicBezTo>
                    <a:lnTo>
                      <a:pt x="75" y="67"/>
                    </a:lnTo>
                    <a:cubicBezTo>
                      <a:pt x="69" y="77"/>
                      <a:pt x="62" y="83"/>
                      <a:pt x="55" y="87"/>
                    </a:cubicBezTo>
                    <a:cubicBezTo>
                      <a:pt x="50" y="89"/>
                      <a:pt x="44" y="90"/>
                      <a:pt x="38" y="90"/>
                    </a:cubicBezTo>
                    <a:cubicBezTo>
                      <a:pt x="29" y="90"/>
                      <a:pt x="20" y="87"/>
                      <a:pt x="12" y="80"/>
                    </a:cubicBezTo>
                    <a:cubicBezTo>
                      <a:pt x="4" y="72"/>
                      <a:pt x="0" y="61"/>
                      <a:pt x="0" y="45"/>
                    </a:cubicBezTo>
                    <a:lnTo>
                      <a:pt x="0" y="45"/>
                    </a:lnTo>
                    <a:close/>
                    <a:moveTo>
                      <a:pt x="51" y="35"/>
                    </a:moveTo>
                    <a:lnTo>
                      <a:pt x="51" y="35"/>
                    </a:lnTo>
                    <a:cubicBezTo>
                      <a:pt x="51" y="24"/>
                      <a:pt x="50" y="17"/>
                      <a:pt x="49" y="12"/>
                    </a:cubicBezTo>
                    <a:cubicBezTo>
                      <a:pt x="47" y="8"/>
                      <a:pt x="44" y="6"/>
                      <a:pt x="39" y="6"/>
                    </a:cubicBezTo>
                    <a:cubicBezTo>
                      <a:pt x="34" y="6"/>
                      <a:pt x="31" y="8"/>
                      <a:pt x="29" y="13"/>
                    </a:cubicBezTo>
                    <a:cubicBezTo>
                      <a:pt x="27" y="18"/>
                      <a:pt x="26" y="26"/>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2" name="Freeform 28"/>
              <p:cNvSpPr>
                <a:spLocks noEditPoints="1"/>
              </p:cNvSpPr>
              <p:nvPr/>
            </p:nvSpPr>
            <p:spPr bwMode="auto">
              <a:xfrm>
                <a:off x="1209" y="390"/>
                <a:ext cx="42" cy="50"/>
              </a:xfrm>
              <a:custGeom>
                <a:avLst/>
                <a:gdLst/>
                <a:ahLst/>
                <a:cxnLst>
                  <a:cxn ang="0">
                    <a:pos x="44" y="0"/>
                  </a:cxn>
                  <a:cxn ang="0">
                    <a:pos x="44" y="0"/>
                  </a:cxn>
                  <a:cxn ang="0">
                    <a:pos x="64" y="6"/>
                  </a:cxn>
                  <a:cxn ang="0">
                    <a:pos x="73" y="20"/>
                  </a:cxn>
                  <a:cxn ang="0">
                    <a:pos x="69" y="29"/>
                  </a:cxn>
                  <a:cxn ang="0">
                    <a:pos x="61" y="32"/>
                  </a:cxn>
                  <a:cxn ang="0">
                    <a:pos x="55" y="31"/>
                  </a:cxn>
                  <a:cxn ang="0">
                    <a:pos x="50" y="20"/>
                  </a:cxn>
                  <a:cxn ang="0">
                    <a:pos x="50" y="18"/>
                  </a:cxn>
                  <a:cxn ang="0">
                    <a:pos x="50" y="14"/>
                  </a:cxn>
                  <a:cxn ang="0">
                    <a:pos x="47" y="7"/>
                  </a:cxn>
                  <a:cxn ang="0">
                    <a:pos x="42" y="6"/>
                  </a:cxn>
                  <a:cxn ang="0">
                    <a:pos x="30" y="15"/>
                  </a:cxn>
                  <a:cxn ang="0">
                    <a:pos x="26" y="37"/>
                  </a:cxn>
                  <a:cxn ang="0">
                    <a:pos x="33" y="66"/>
                  </a:cxn>
                  <a:cxn ang="0">
                    <a:pos x="52" y="78"/>
                  </a:cxn>
                  <a:cxn ang="0">
                    <a:pos x="64" y="75"/>
                  </a:cxn>
                  <a:cxn ang="0">
                    <a:pos x="72" y="68"/>
                  </a:cxn>
                  <a:cxn ang="0">
                    <a:pos x="75" y="71"/>
                  </a:cxn>
                  <a:cxn ang="0">
                    <a:pos x="54" y="88"/>
                  </a:cxn>
                  <a:cxn ang="0">
                    <a:pos x="40" y="91"/>
                  </a:cxn>
                  <a:cxn ang="0">
                    <a:pos x="11" y="78"/>
                  </a:cxn>
                  <a:cxn ang="0">
                    <a:pos x="0" y="47"/>
                  </a:cxn>
                  <a:cxn ang="0">
                    <a:pos x="12" y="14"/>
                  </a:cxn>
                  <a:cxn ang="0">
                    <a:pos x="44" y="0"/>
                  </a:cxn>
                  <a:cxn ang="0">
                    <a:pos x="44" y="0"/>
                  </a:cxn>
                  <a:cxn ang="0">
                    <a:pos x="40" y="0"/>
                  </a:cxn>
                  <a:cxn ang="0">
                    <a:pos x="40" y="0"/>
                  </a:cxn>
                  <a:cxn ang="0">
                    <a:pos x="40" y="0"/>
                  </a:cxn>
                </a:cxnLst>
                <a:rect l="0" t="0" r="r" b="b"/>
                <a:pathLst>
                  <a:path w="75" h="91">
                    <a:moveTo>
                      <a:pt x="44" y="0"/>
                    </a:moveTo>
                    <a:lnTo>
                      <a:pt x="44" y="0"/>
                    </a:lnTo>
                    <a:cubicBezTo>
                      <a:pt x="52" y="0"/>
                      <a:pt x="59" y="2"/>
                      <a:pt x="64" y="6"/>
                    </a:cubicBezTo>
                    <a:cubicBezTo>
                      <a:pt x="70" y="9"/>
                      <a:pt x="73" y="14"/>
                      <a:pt x="73" y="20"/>
                    </a:cubicBezTo>
                    <a:cubicBezTo>
                      <a:pt x="73" y="23"/>
                      <a:pt x="72" y="26"/>
                      <a:pt x="69" y="29"/>
                    </a:cubicBezTo>
                    <a:cubicBezTo>
                      <a:pt x="67" y="31"/>
                      <a:pt x="64" y="32"/>
                      <a:pt x="61" y="32"/>
                    </a:cubicBezTo>
                    <a:cubicBezTo>
                      <a:pt x="58" y="32"/>
                      <a:pt x="56" y="32"/>
                      <a:pt x="55" y="31"/>
                    </a:cubicBezTo>
                    <a:cubicBezTo>
                      <a:pt x="51" y="29"/>
                      <a:pt x="50" y="25"/>
                      <a:pt x="50" y="20"/>
                    </a:cubicBezTo>
                    <a:cubicBezTo>
                      <a:pt x="50" y="19"/>
                      <a:pt x="50" y="19"/>
                      <a:pt x="50" y="18"/>
                    </a:cubicBezTo>
                    <a:cubicBezTo>
                      <a:pt x="50" y="17"/>
                      <a:pt x="50" y="15"/>
                      <a:pt x="50" y="14"/>
                    </a:cubicBezTo>
                    <a:cubicBezTo>
                      <a:pt x="50" y="11"/>
                      <a:pt x="49" y="9"/>
                      <a:pt x="47" y="7"/>
                    </a:cubicBezTo>
                    <a:cubicBezTo>
                      <a:pt x="46" y="6"/>
                      <a:pt x="44" y="6"/>
                      <a:pt x="42" y="6"/>
                    </a:cubicBezTo>
                    <a:cubicBezTo>
                      <a:pt x="36" y="6"/>
                      <a:pt x="32" y="9"/>
                      <a:pt x="30" y="15"/>
                    </a:cubicBezTo>
                    <a:cubicBezTo>
                      <a:pt x="27" y="21"/>
                      <a:pt x="26" y="29"/>
                      <a:pt x="26" y="37"/>
                    </a:cubicBezTo>
                    <a:cubicBezTo>
                      <a:pt x="26" y="49"/>
                      <a:pt x="29" y="58"/>
                      <a:pt x="33" y="66"/>
                    </a:cubicBezTo>
                    <a:cubicBezTo>
                      <a:pt x="38" y="74"/>
                      <a:pt x="44" y="78"/>
                      <a:pt x="52" y="78"/>
                    </a:cubicBezTo>
                    <a:cubicBezTo>
                      <a:pt x="57" y="78"/>
                      <a:pt x="61" y="77"/>
                      <a:pt x="64" y="75"/>
                    </a:cubicBezTo>
                    <a:cubicBezTo>
                      <a:pt x="66" y="73"/>
                      <a:pt x="69" y="71"/>
                      <a:pt x="72" y="68"/>
                    </a:cubicBezTo>
                    <a:lnTo>
                      <a:pt x="75" y="71"/>
                    </a:lnTo>
                    <a:cubicBezTo>
                      <a:pt x="69" y="79"/>
                      <a:pt x="62" y="85"/>
                      <a:pt x="54" y="88"/>
                    </a:cubicBezTo>
                    <a:cubicBezTo>
                      <a:pt x="50" y="90"/>
                      <a:pt x="45" y="91"/>
                      <a:pt x="40" y="91"/>
                    </a:cubicBezTo>
                    <a:cubicBezTo>
                      <a:pt x="28" y="91"/>
                      <a:pt x="19" y="86"/>
                      <a:pt x="11" y="78"/>
                    </a:cubicBezTo>
                    <a:cubicBezTo>
                      <a:pt x="4" y="69"/>
                      <a:pt x="0" y="59"/>
                      <a:pt x="0" y="47"/>
                    </a:cubicBezTo>
                    <a:cubicBezTo>
                      <a:pt x="0" y="34"/>
                      <a:pt x="4" y="23"/>
                      <a:pt x="12" y="14"/>
                    </a:cubicBezTo>
                    <a:cubicBezTo>
                      <a:pt x="20" y="4"/>
                      <a:pt x="31" y="0"/>
                      <a:pt x="44" y="0"/>
                    </a:cubicBezTo>
                    <a:lnTo>
                      <a:pt x="44" y="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29"/>
              <p:cNvSpPr>
                <a:spLocks/>
              </p:cNvSpPr>
              <p:nvPr/>
            </p:nvSpPr>
            <p:spPr bwMode="auto">
              <a:xfrm>
                <a:off x="1255" y="374"/>
                <a:ext cx="31" cy="65"/>
              </a:xfrm>
              <a:custGeom>
                <a:avLst/>
                <a:gdLst/>
                <a:ahLst/>
                <a:cxnLst>
                  <a:cxn ang="0">
                    <a:pos x="0" y="39"/>
                  </a:cxn>
                  <a:cxn ang="0">
                    <a:pos x="0" y="39"/>
                  </a:cxn>
                  <a:cxn ang="0">
                    <a:pos x="0" y="34"/>
                  </a:cxn>
                  <a:cxn ang="0">
                    <a:pos x="6" y="29"/>
                  </a:cxn>
                  <a:cxn ang="0">
                    <a:pos x="15" y="20"/>
                  </a:cxn>
                  <a:cxn ang="0">
                    <a:pos x="30" y="0"/>
                  </a:cxn>
                  <a:cxn ang="0">
                    <a:pos x="35" y="0"/>
                  </a:cxn>
                  <a:cxn ang="0">
                    <a:pos x="35" y="31"/>
                  </a:cxn>
                  <a:cxn ang="0">
                    <a:pos x="53" y="31"/>
                  </a:cxn>
                  <a:cxn ang="0">
                    <a:pos x="53" y="39"/>
                  </a:cxn>
                  <a:cxn ang="0">
                    <a:pos x="35" y="39"/>
                  </a:cxn>
                  <a:cxn ang="0">
                    <a:pos x="35" y="95"/>
                  </a:cxn>
                  <a:cxn ang="0">
                    <a:pos x="36" y="102"/>
                  </a:cxn>
                  <a:cxn ang="0">
                    <a:pos x="42" y="106"/>
                  </a:cxn>
                  <a:cxn ang="0">
                    <a:pos x="48" y="103"/>
                  </a:cxn>
                  <a:cxn ang="0">
                    <a:pos x="53" y="96"/>
                  </a:cxn>
                  <a:cxn ang="0">
                    <a:pos x="58" y="98"/>
                  </a:cxn>
                  <a:cxn ang="0">
                    <a:pos x="50" y="111"/>
                  </a:cxn>
                  <a:cxn ang="0">
                    <a:pos x="30" y="119"/>
                  </a:cxn>
                  <a:cxn ang="0">
                    <a:pos x="19" y="117"/>
                  </a:cxn>
                  <a:cxn ang="0">
                    <a:pos x="9" y="100"/>
                  </a:cxn>
                  <a:cxn ang="0">
                    <a:pos x="9" y="39"/>
                  </a:cxn>
                  <a:cxn ang="0">
                    <a:pos x="0" y="39"/>
                  </a:cxn>
                </a:cxnLst>
                <a:rect l="0" t="0" r="r" b="b"/>
                <a:pathLst>
                  <a:path w="58" h="119">
                    <a:moveTo>
                      <a:pt x="0" y="39"/>
                    </a:moveTo>
                    <a:lnTo>
                      <a:pt x="0" y="39"/>
                    </a:lnTo>
                    <a:lnTo>
                      <a:pt x="0" y="34"/>
                    </a:lnTo>
                    <a:cubicBezTo>
                      <a:pt x="1" y="33"/>
                      <a:pt x="4" y="31"/>
                      <a:pt x="6" y="29"/>
                    </a:cubicBezTo>
                    <a:cubicBezTo>
                      <a:pt x="9" y="26"/>
                      <a:pt x="12" y="23"/>
                      <a:pt x="15" y="20"/>
                    </a:cubicBezTo>
                    <a:cubicBezTo>
                      <a:pt x="21" y="13"/>
                      <a:pt x="26" y="7"/>
                      <a:pt x="30" y="0"/>
                    </a:cubicBezTo>
                    <a:lnTo>
                      <a:pt x="35" y="0"/>
                    </a:lnTo>
                    <a:lnTo>
                      <a:pt x="35" y="31"/>
                    </a:lnTo>
                    <a:lnTo>
                      <a:pt x="53" y="31"/>
                    </a:lnTo>
                    <a:lnTo>
                      <a:pt x="53" y="39"/>
                    </a:lnTo>
                    <a:lnTo>
                      <a:pt x="35" y="39"/>
                    </a:lnTo>
                    <a:lnTo>
                      <a:pt x="35" y="95"/>
                    </a:lnTo>
                    <a:cubicBezTo>
                      <a:pt x="35" y="98"/>
                      <a:pt x="35" y="100"/>
                      <a:pt x="36" y="102"/>
                    </a:cubicBezTo>
                    <a:cubicBezTo>
                      <a:pt x="37" y="105"/>
                      <a:pt x="39" y="106"/>
                      <a:pt x="42" y="106"/>
                    </a:cubicBezTo>
                    <a:cubicBezTo>
                      <a:pt x="45" y="106"/>
                      <a:pt x="47" y="105"/>
                      <a:pt x="48" y="103"/>
                    </a:cubicBezTo>
                    <a:cubicBezTo>
                      <a:pt x="50" y="102"/>
                      <a:pt x="52" y="99"/>
                      <a:pt x="53" y="96"/>
                    </a:cubicBezTo>
                    <a:lnTo>
                      <a:pt x="58" y="98"/>
                    </a:lnTo>
                    <a:cubicBezTo>
                      <a:pt x="56" y="103"/>
                      <a:pt x="53" y="108"/>
                      <a:pt x="50" y="111"/>
                    </a:cubicBezTo>
                    <a:cubicBezTo>
                      <a:pt x="45" y="116"/>
                      <a:pt x="38" y="119"/>
                      <a:pt x="30" y="119"/>
                    </a:cubicBezTo>
                    <a:cubicBezTo>
                      <a:pt x="26" y="119"/>
                      <a:pt x="22" y="118"/>
                      <a:pt x="19" y="117"/>
                    </a:cubicBezTo>
                    <a:cubicBezTo>
                      <a:pt x="13" y="114"/>
                      <a:pt x="9" y="108"/>
                      <a:pt x="9" y="100"/>
                    </a:cubicBezTo>
                    <a:lnTo>
                      <a:pt x="9" y="39"/>
                    </a:lnTo>
                    <a:lnTo>
                      <a:pt x="0" y="3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4" name="Freeform 30"/>
              <p:cNvSpPr>
                <a:spLocks noEditPoints="1"/>
              </p:cNvSpPr>
              <p:nvPr/>
            </p:nvSpPr>
            <p:spPr bwMode="auto">
              <a:xfrm>
                <a:off x="1289" y="390"/>
                <a:ext cx="46" cy="50"/>
              </a:xfrm>
              <a:custGeom>
                <a:avLst/>
                <a:gdLst/>
                <a:ahLst/>
                <a:cxnLst>
                  <a:cxn ang="0">
                    <a:pos x="0" y="45"/>
                  </a:cxn>
                  <a:cxn ang="0">
                    <a:pos x="0" y="45"/>
                  </a:cxn>
                  <a:cxn ang="0">
                    <a:pos x="12" y="13"/>
                  </a:cxn>
                  <a:cxn ang="0">
                    <a:pos x="42" y="0"/>
                  </a:cxn>
                  <a:cxn ang="0">
                    <a:pos x="72" y="13"/>
                  </a:cxn>
                  <a:cxn ang="0">
                    <a:pos x="84" y="45"/>
                  </a:cxn>
                  <a:cxn ang="0">
                    <a:pos x="72" y="77"/>
                  </a:cxn>
                  <a:cxn ang="0">
                    <a:pos x="42" y="91"/>
                  </a:cxn>
                  <a:cxn ang="0">
                    <a:pos x="12" y="78"/>
                  </a:cxn>
                  <a:cxn ang="0">
                    <a:pos x="0" y="45"/>
                  </a:cxn>
                  <a:cxn ang="0">
                    <a:pos x="0" y="45"/>
                  </a:cxn>
                  <a:cxn ang="0">
                    <a:pos x="27" y="45"/>
                  </a:cxn>
                  <a:cxn ang="0">
                    <a:pos x="27" y="45"/>
                  </a:cxn>
                  <a:cxn ang="0">
                    <a:pos x="29" y="73"/>
                  </a:cxn>
                  <a:cxn ang="0">
                    <a:pos x="42" y="85"/>
                  </a:cxn>
                  <a:cxn ang="0">
                    <a:pos x="54" y="75"/>
                  </a:cxn>
                  <a:cxn ang="0">
                    <a:pos x="57" y="45"/>
                  </a:cxn>
                  <a:cxn ang="0">
                    <a:pos x="54" y="15"/>
                  </a:cxn>
                  <a:cxn ang="0">
                    <a:pos x="42" y="6"/>
                  </a:cxn>
                  <a:cxn ang="0">
                    <a:pos x="30" y="18"/>
                  </a:cxn>
                  <a:cxn ang="0">
                    <a:pos x="27" y="45"/>
                  </a:cxn>
                  <a:cxn ang="0">
                    <a:pos x="27" y="45"/>
                  </a:cxn>
                  <a:cxn ang="0">
                    <a:pos x="42" y="0"/>
                  </a:cxn>
                  <a:cxn ang="0">
                    <a:pos x="42" y="0"/>
                  </a:cxn>
                  <a:cxn ang="0">
                    <a:pos x="42" y="0"/>
                  </a:cxn>
                </a:cxnLst>
                <a:rect l="0" t="0" r="r" b="b"/>
                <a:pathLst>
                  <a:path w="84" h="91">
                    <a:moveTo>
                      <a:pt x="0" y="45"/>
                    </a:moveTo>
                    <a:lnTo>
                      <a:pt x="0" y="45"/>
                    </a:lnTo>
                    <a:cubicBezTo>
                      <a:pt x="0" y="32"/>
                      <a:pt x="4" y="21"/>
                      <a:pt x="12" y="13"/>
                    </a:cubicBezTo>
                    <a:cubicBezTo>
                      <a:pt x="20" y="4"/>
                      <a:pt x="30" y="0"/>
                      <a:pt x="42" y="0"/>
                    </a:cubicBezTo>
                    <a:cubicBezTo>
                      <a:pt x="54" y="0"/>
                      <a:pt x="64" y="4"/>
                      <a:pt x="72" y="13"/>
                    </a:cubicBezTo>
                    <a:cubicBezTo>
                      <a:pt x="80" y="22"/>
                      <a:pt x="84" y="33"/>
                      <a:pt x="84" y="45"/>
                    </a:cubicBezTo>
                    <a:cubicBezTo>
                      <a:pt x="84" y="58"/>
                      <a:pt x="80" y="68"/>
                      <a:pt x="72" y="77"/>
                    </a:cubicBezTo>
                    <a:cubicBezTo>
                      <a:pt x="65" y="86"/>
                      <a:pt x="55" y="91"/>
                      <a:pt x="42" y="91"/>
                    </a:cubicBezTo>
                    <a:cubicBezTo>
                      <a:pt x="30" y="91"/>
                      <a:pt x="20" y="86"/>
                      <a:pt x="12" y="78"/>
                    </a:cubicBezTo>
                    <a:cubicBezTo>
                      <a:pt x="4" y="69"/>
                      <a:pt x="0" y="58"/>
                      <a:pt x="0" y="45"/>
                    </a:cubicBezTo>
                    <a:lnTo>
                      <a:pt x="0" y="45"/>
                    </a:lnTo>
                    <a:close/>
                    <a:moveTo>
                      <a:pt x="27" y="45"/>
                    </a:moveTo>
                    <a:lnTo>
                      <a:pt x="27" y="45"/>
                    </a:lnTo>
                    <a:cubicBezTo>
                      <a:pt x="27" y="58"/>
                      <a:pt x="28" y="67"/>
                      <a:pt x="29" y="73"/>
                    </a:cubicBezTo>
                    <a:cubicBezTo>
                      <a:pt x="32" y="81"/>
                      <a:pt x="36" y="85"/>
                      <a:pt x="42" y="85"/>
                    </a:cubicBezTo>
                    <a:cubicBezTo>
                      <a:pt x="48" y="85"/>
                      <a:pt x="52" y="82"/>
                      <a:pt x="54" y="75"/>
                    </a:cubicBezTo>
                    <a:cubicBezTo>
                      <a:pt x="56" y="69"/>
                      <a:pt x="57" y="59"/>
                      <a:pt x="57" y="45"/>
                    </a:cubicBezTo>
                    <a:cubicBezTo>
                      <a:pt x="57" y="31"/>
                      <a:pt x="56" y="21"/>
                      <a:pt x="54" y="15"/>
                    </a:cubicBezTo>
                    <a:cubicBezTo>
                      <a:pt x="52" y="9"/>
                      <a:pt x="48" y="6"/>
                      <a:pt x="42" y="6"/>
                    </a:cubicBezTo>
                    <a:cubicBezTo>
                      <a:pt x="36" y="6"/>
                      <a:pt x="32" y="10"/>
                      <a:pt x="30" y="18"/>
                    </a:cubicBezTo>
                    <a:cubicBezTo>
                      <a:pt x="28" y="23"/>
                      <a:pt x="27" y="32"/>
                      <a:pt x="27" y="45"/>
                    </a:cubicBezTo>
                    <a:lnTo>
                      <a:pt x="27" y="45"/>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Freeform 31"/>
              <p:cNvSpPr>
                <a:spLocks/>
              </p:cNvSpPr>
              <p:nvPr/>
            </p:nvSpPr>
            <p:spPr bwMode="auto">
              <a:xfrm>
                <a:off x="1340" y="390"/>
                <a:ext cx="42" cy="48"/>
              </a:xfrm>
              <a:custGeom>
                <a:avLst/>
                <a:gdLst/>
                <a:ahLst/>
                <a:cxnLst>
                  <a:cxn ang="0">
                    <a:pos x="0" y="83"/>
                  </a:cxn>
                  <a:cxn ang="0">
                    <a:pos x="0" y="83"/>
                  </a:cxn>
                  <a:cxn ang="0">
                    <a:pos x="7" y="81"/>
                  </a:cxn>
                  <a:cxn ang="0">
                    <a:pos x="9" y="73"/>
                  </a:cxn>
                  <a:cxn ang="0">
                    <a:pos x="10" y="68"/>
                  </a:cxn>
                  <a:cxn ang="0">
                    <a:pos x="10" y="17"/>
                  </a:cxn>
                  <a:cxn ang="0">
                    <a:pos x="8" y="10"/>
                  </a:cxn>
                  <a:cxn ang="0">
                    <a:pos x="0" y="7"/>
                  </a:cxn>
                  <a:cxn ang="0">
                    <a:pos x="0" y="2"/>
                  </a:cxn>
                  <a:cxn ang="0">
                    <a:pos x="35" y="2"/>
                  </a:cxn>
                  <a:cxn ang="0">
                    <a:pos x="35" y="17"/>
                  </a:cxn>
                  <a:cxn ang="0">
                    <a:pos x="47" y="5"/>
                  </a:cxn>
                  <a:cxn ang="0">
                    <a:pos x="60" y="0"/>
                  </a:cxn>
                  <a:cxn ang="0">
                    <a:pos x="70" y="4"/>
                  </a:cxn>
                  <a:cxn ang="0">
                    <a:pos x="75" y="14"/>
                  </a:cxn>
                  <a:cxn ang="0">
                    <a:pos x="72" y="23"/>
                  </a:cxn>
                  <a:cxn ang="0">
                    <a:pos x="63" y="27"/>
                  </a:cxn>
                  <a:cxn ang="0">
                    <a:pos x="53" y="21"/>
                  </a:cxn>
                  <a:cxn ang="0">
                    <a:pos x="47" y="16"/>
                  </a:cxn>
                  <a:cxn ang="0">
                    <a:pos x="40" y="20"/>
                  </a:cxn>
                  <a:cxn ang="0">
                    <a:pos x="36" y="34"/>
                  </a:cxn>
                  <a:cxn ang="0">
                    <a:pos x="36" y="69"/>
                  </a:cxn>
                  <a:cxn ang="0">
                    <a:pos x="39" y="80"/>
                  </a:cxn>
                  <a:cxn ang="0">
                    <a:pos x="49" y="83"/>
                  </a:cxn>
                  <a:cxn ang="0">
                    <a:pos x="49" y="88"/>
                  </a:cxn>
                  <a:cxn ang="0">
                    <a:pos x="0" y="88"/>
                  </a:cxn>
                  <a:cxn ang="0">
                    <a:pos x="0" y="83"/>
                  </a:cxn>
                </a:cxnLst>
                <a:rect l="0" t="0" r="r" b="b"/>
                <a:pathLst>
                  <a:path w="75" h="88">
                    <a:moveTo>
                      <a:pt x="0" y="83"/>
                    </a:moveTo>
                    <a:lnTo>
                      <a:pt x="0" y="83"/>
                    </a:lnTo>
                    <a:cubicBezTo>
                      <a:pt x="3" y="83"/>
                      <a:pt x="6" y="82"/>
                      <a:pt x="7" y="81"/>
                    </a:cubicBezTo>
                    <a:cubicBezTo>
                      <a:pt x="9" y="80"/>
                      <a:pt x="9" y="77"/>
                      <a:pt x="9" y="73"/>
                    </a:cubicBezTo>
                    <a:lnTo>
                      <a:pt x="10" y="68"/>
                    </a:lnTo>
                    <a:lnTo>
                      <a:pt x="10" y="17"/>
                    </a:lnTo>
                    <a:cubicBezTo>
                      <a:pt x="10" y="14"/>
                      <a:pt x="9" y="11"/>
                      <a:pt x="8" y="10"/>
                    </a:cubicBezTo>
                    <a:cubicBezTo>
                      <a:pt x="6" y="8"/>
                      <a:pt x="4" y="7"/>
                      <a:pt x="0" y="7"/>
                    </a:cubicBezTo>
                    <a:lnTo>
                      <a:pt x="0" y="2"/>
                    </a:lnTo>
                    <a:lnTo>
                      <a:pt x="35" y="2"/>
                    </a:lnTo>
                    <a:lnTo>
                      <a:pt x="35" y="17"/>
                    </a:lnTo>
                    <a:cubicBezTo>
                      <a:pt x="39" y="12"/>
                      <a:pt x="43" y="8"/>
                      <a:pt x="47" y="5"/>
                    </a:cubicBezTo>
                    <a:cubicBezTo>
                      <a:pt x="51" y="2"/>
                      <a:pt x="55" y="0"/>
                      <a:pt x="60" y="0"/>
                    </a:cubicBezTo>
                    <a:cubicBezTo>
                      <a:pt x="64" y="0"/>
                      <a:pt x="67" y="1"/>
                      <a:pt x="70" y="4"/>
                    </a:cubicBezTo>
                    <a:cubicBezTo>
                      <a:pt x="74" y="6"/>
                      <a:pt x="75" y="10"/>
                      <a:pt x="75" y="14"/>
                    </a:cubicBezTo>
                    <a:cubicBezTo>
                      <a:pt x="75" y="18"/>
                      <a:pt x="74" y="21"/>
                      <a:pt x="72" y="23"/>
                    </a:cubicBezTo>
                    <a:cubicBezTo>
                      <a:pt x="70" y="26"/>
                      <a:pt x="67" y="27"/>
                      <a:pt x="63" y="27"/>
                    </a:cubicBezTo>
                    <a:cubicBezTo>
                      <a:pt x="60" y="27"/>
                      <a:pt x="56" y="25"/>
                      <a:pt x="53" y="21"/>
                    </a:cubicBezTo>
                    <a:cubicBezTo>
                      <a:pt x="50" y="18"/>
                      <a:pt x="48" y="16"/>
                      <a:pt x="47" y="16"/>
                    </a:cubicBezTo>
                    <a:cubicBezTo>
                      <a:pt x="45" y="16"/>
                      <a:pt x="42" y="17"/>
                      <a:pt x="40" y="20"/>
                    </a:cubicBezTo>
                    <a:cubicBezTo>
                      <a:pt x="37" y="24"/>
                      <a:pt x="36" y="28"/>
                      <a:pt x="36" y="34"/>
                    </a:cubicBezTo>
                    <a:lnTo>
                      <a:pt x="36" y="69"/>
                    </a:lnTo>
                    <a:cubicBezTo>
                      <a:pt x="36" y="75"/>
                      <a:pt x="37" y="79"/>
                      <a:pt x="39" y="80"/>
                    </a:cubicBezTo>
                    <a:cubicBezTo>
                      <a:pt x="40" y="82"/>
                      <a:pt x="44" y="83"/>
                      <a:pt x="49" y="83"/>
                    </a:cubicBezTo>
                    <a:lnTo>
                      <a:pt x="49"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32"/>
              <p:cNvSpPr>
                <a:spLocks/>
              </p:cNvSpPr>
              <p:nvPr/>
            </p:nvSpPr>
            <p:spPr bwMode="auto">
              <a:xfrm>
                <a:off x="976" y="438"/>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33"/>
              <p:cNvSpPr>
                <a:spLocks/>
              </p:cNvSpPr>
              <p:nvPr/>
            </p:nvSpPr>
            <p:spPr bwMode="auto">
              <a:xfrm>
                <a:off x="976" y="438"/>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8" name="Freeform 34"/>
              <p:cNvSpPr>
                <a:spLocks noEditPoints="1"/>
              </p:cNvSpPr>
              <p:nvPr/>
            </p:nvSpPr>
            <p:spPr bwMode="auto">
              <a:xfrm>
                <a:off x="1138" y="472"/>
                <a:ext cx="49" cy="72"/>
              </a:xfrm>
              <a:custGeom>
                <a:avLst/>
                <a:gdLst/>
                <a:ahLst/>
                <a:cxnLst>
                  <a:cxn ang="0">
                    <a:pos x="0" y="85"/>
                  </a:cxn>
                  <a:cxn ang="0">
                    <a:pos x="0" y="85"/>
                  </a:cxn>
                  <a:cxn ang="0">
                    <a:pos x="5" y="85"/>
                  </a:cxn>
                  <a:cxn ang="0">
                    <a:pos x="20" y="116"/>
                  </a:cxn>
                  <a:cxn ang="0">
                    <a:pos x="43" y="125"/>
                  </a:cxn>
                  <a:cxn ang="0">
                    <a:pos x="61" y="119"/>
                  </a:cxn>
                  <a:cxn ang="0">
                    <a:pos x="67" y="105"/>
                  </a:cxn>
                  <a:cxn ang="0">
                    <a:pos x="61" y="91"/>
                  </a:cxn>
                  <a:cxn ang="0">
                    <a:pos x="46" y="82"/>
                  </a:cxn>
                  <a:cxn ang="0">
                    <a:pos x="34" y="76"/>
                  </a:cxn>
                  <a:cxn ang="0">
                    <a:pos x="9" y="59"/>
                  </a:cxn>
                  <a:cxn ang="0">
                    <a:pos x="1" y="37"/>
                  </a:cxn>
                  <a:cxn ang="0">
                    <a:pos x="11" y="12"/>
                  </a:cxn>
                  <a:cxn ang="0">
                    <a:pos x="41" y="0"/>
                  </a:cxn>
                  <a:cxn ang="0">
                    <a:pos x="61" y="3"/>
                  </a:cxn>
                  <a:cxn ang="0">
                    <a:pos x="72" y="6"/>
                  </a:cxn>
                  <a:cxn ang="0">
                    <a:pos x="76" y="4"/>
                  </a:cxn>
                  <a:cxn ang="0">
                    <a:pos x="78" y="0"/>
                  </a:cxn>
                  <a:cxn ang="0">
                    <a:pos x="83" y="0"/>
                  </a:cxn>
                  <a:cxn ang="0">
                    <a:pos x="83" y="40"/>
                  </a:cxn>
                  <a:cxn ang="0">
                    <a:pos x="78" y="40"/>
                  </a:cxn>
                  <a:cxn ang="0">
                    <a:pos x="65" y="16"/>
                  </a:cxn>
                  <a:cxn ang="0">
                    <a:pos x="42" y="6"/>
                  </a:cxn>
                  <a:cxn ang="0">
                    <a:pos x="27" y="11"/>
                  </a:cxn>
                  <a:cxn ang="0">
                    <a:pos x="22" y="23"/>
                  </a:cxn>
                  <a:cxn ang="0">
                    <a:pos x="27" y="37"/>
                  </a:cxn>
                  <a:cxn ang="0">
                    <a:pos x="50" y="50"/>
                  </a:cxn>
                  <a:cxn ang="0">
                    <a:pos x="64" y="57"/>
                  </a:cxn>
                  <a:cxn ang="0">
                    <a:pos x="79" y="67"/>
                  </a:cxn>
                  <a:cxn ang="0">
                    <a:pos x="89" y="92"/>
                  </a:cxn>
                  <a:cxn ang="0">
                    <a:pos x="78" y="119"/>
                  </a:cxn>
                  <a:cxn ang="0">
                    <a:pos x="42" y="131"/>
                  </a:cxn>
                  <a:cxn ang="0">
                    <a:pos x="31" y="130"/>
                  </a:cxn>
                  <a:cxn ang="0">
                    <a:pos x="19" y="127"/>
                  </a:cxn>
                  <a:cxn ang="0">
                    <a:pos x="16" y="126"/>
                  </a:cxn>
                  <a:cxn ang="0">
                    <a:pos x="13" y="125"/>
                  </a:cxn>
                  <a:cxn ang="0">
                    <a:pos x="11" y="125"/>
                  </a:cxn>
                  <a:cxn ang="0">
                    <a:pos x="7" y="127"/>
                  </a:cxn>
                  <a:cxn ang="0">
                    <a:pos x="5" y="131"/>
                  </a:cxn>
                  <a:cxn ang="0">
                    <a:pos x="0" y="131"/>
                  </a:cxn>
                  <a:cxn ang="0">
                    <a:pos x="0" y="85"/>
                  </a:cxn>
                  <a:cxn ang="0">
                    <a:pos x="45" y="0"/>
                  </a:cxn>
                  <a:cxn ang="0">
                    <a:pos x="45" y="0"/>
                  </a:cxn>
                  <a:cxn ang="0">
                    <a:pos x="45" y="0"/>
                  </a:cxn>
                </a:cxnLst>
                <a:rect l="0" t="0" r="r" b="b"/>
                <a:pathLst>
                  <a:path w="89" h="131">
                    <a:moveTo>
                      <a:pt x="0" y="85"/>
                    </a:moveTo>
                    <a:lnTo>
                      <a:pt x="0" y="85"/>
                    </a:lnTo>
                    <a:lnTo>
                      <a:pt x="5" y="85"/>
                    </a:lnTo>
                    <a:cubicBezTo>
                      <a:pt x="8" y="99"/>
                      <a:pt x="13" y="109"/>
                      <a:pt x="20" y="116"/>
                    </a:cubicBezTo>
                    <a:cubicBezTo>
                      <a:pt x="27" y="122"/>
                      <a:pt x="34" y="125"/>
                      <a:pt x="43" y="125"/>
                    </a:cubicBezTo>
                    <a:cubicBezTo>
                      <a:pt x="52" y="125"/>
                      <a:pt x="58" y="123"/>
                      <a:pt x="61" y="119"/>
                    </a:cubicBezTo>
                    <a:cubicBezTo>
                      <a:pt x="65" y="114"/>
                      <a:pt x="67" y="110"/>
                      <a:pt x="67" y="105"/>
                    </a:cubicBezTo>
                    <a:cubicBezTo>
                      <a:pt x="67" y="99"/>
                      <a:pt x="65" y="95"/>
                      <a:pt x="61" y="91"/>
                    </a:cubicBezTo>
                    <a:cubicBezTo>
                      <a:pt x="59" y="89"/>
                      <a:pt x="54" y="86"/>
                      <a:pt x="46" y="82"/>
                    </a:cubicBezTo>
                    <a:lnTo>
                      <a:pt x="34" y="76"/>
                    </a:lnTo>
                    <a:cubicBezTo>
                      <a:pt x="22" y="70"/>
                      <a:pt x="14" y="65"/>
                      <a:pt x="9" y="59"/>
                    </a:cubicBezTo>
                    <a:cubicBezTo>
                      <a:pt x="4" y="53"/>
                      <a:pt x="1" y="46"/>
                      <a:pt x="1" y="37"/>
                    </a:cubicBezTo>
                    <a:cubicBezTo>
                      <a:pt x="1" y="28"/>
                      <a:pt x="5" y="20"/>
                      <a:pt x="11" y="12"/>
                    </a:cubicBezTo>
                    <a:cubicBezTo>
                      <a:pt x="18" y="4"/>
                      <a:pt x="28" y="0"/>
                      <a:pt x="41" y="0"/>
                    </a:cubicBezTo>
                    <a:cubicBezTo>
                      <a:pt x="48" y="0"/>
                      <a:pt x="54" y="1"/>
                      <a:pt x="61" y="3"/>
                    </a:cubicBezTo>
                    <a:cubicBezTo>
                      <a:pt x="67" y="5"/>
                      <a:pt x="71" y="6"/>
                      <a:pt x="72" y="6"/>
                    </a:cubicBezTo>
                    <a:cubicBezTo>
                      <a:pt x="74" y="6"/>
                      <a:pt x="75" y="6"/>
                      <a:pt x="76" y="4"/>
                    </a:cubicBezTo>
                    <a:cubicBezTo>
                      <a:pt x="77" y="3"/>
                      <a:pt x="77" y="2"/>
                      <a:pt x="78" y="0"/>
                    </a:cubicBezTo>
                    <a:lnTo>
                      <a:pt x="83" y="0"/>
                    </a:lnTo>
                    <a:lnTo>
                      <a:pt x="83" y="40"/>
                    </a:lnTo>
                    <a:lnTo>
                      <a:pt x="78" y="40"/>
                    </a:lnTo>
                    <a:cubicBezTo>
                      <a:pt x="76" y="31"/>
                      <a:pt x="71" y="23"/>
                      <a:pt x="65" y="16"/>
                    </a:cubicBezTo>
                    <a:cubicBezTo>
                      <a:pt x="59" y="9"/>
                      <a:pt x="51" y="6"/>
                      <a:pt x="42" y="6"/>
                    </a:cubicBezTo>
                    <a:cubicBezTo>
                      <a:pt x="36" y="6"/>
                      <a:pt x="31" y="7"/>
                      <a:pt x="27" y="11"/>
                    </a:cubicBezTo>
                    <a:cubicBezTo>
                      <a:pt x="24" y="14"/>
                      <a:pt x="22" y="18"/>
                      <a:pt x="22" y="23"/>
                    </a:cubicBezTo>
                    <a:cubicBezTo>
                      <a:pt x="22" y="29"/>
                      <a:pt x="24" y="34"/>
                      <a:pt x="27" y="37"/>
                    </a:cubicBezTo>
                    <a:cubicBezTo>
                      <a:pt x="30" y="40"/>
                      <a:pt x="38" y="44"/>
                      <a:pt x="50" y="50"/>
                    </a:cubicBezTo>
                    <a:lnTo>
                      <a:pt x="64" y="57"/>
                    </a:lnTo>
                    <a:cubicBezTo>
                      <a:pt x="70" y="60"/>
                      <a:pt x="75" y="63"/>
                      <a:pt x="79" y="67"/>
                    </a:cubicBezTo>
                    <a:cubicBezTo>
                      <a:pt x="85" y="74"/>
                      <a:pt x="89" y="82"/>
                      <a:pt x="89" y="92"/>
                    </a:cubicBezTo>
                    <a:cubicBezTo>
                      <a:pt x="89" y="102"/>
                      <a:pt x="85" y="111"/>
                      <a:pt x="78" y="119"/>
                    </a:cubicBezTo>
                    <a:cubicBezTo>
                      <a:pt x="70" y="127"/>
                      <a:pt x="58" y="131"/>
                      <a:pt x="42" y="131"/>
                    </a:cubicBezTo>
                    <a:cubicBezTo>
                      <a:pt x="38" y="131"/>
                      <a:pt x="35" y="131"/>
                      <a:pt x="31" y="130"/>
                    </a:cubicBezTo>
                    <a:cubicBezTo>
                      <a:pt x="27" y="130"/>
                      <a:pt x="23" y="129"/>
                      <a:pt x="19" y="127"/>
                    </a:cubicBezTo>
                    <a:lnTo>
                      <a:pt x="16" y="126"/>
                    </a:lnTo>
                    <a:cubicBezTo>
                      <a:pt x="15" y="126"/>
                      <a:pt x="14" y="125"/>
                      <a:pt x="13" y="125"/>
                    </a:cubicBezTo>
                    <a:cubicBezTo>
                      <a:pt x="12" y="125"/>
                      <a:pt x="12" y="125"/>
                      <a:pt x="11" y="125"/>
                    </a:cubicBezTo>
                    <a:cubicBezTo>
                      <a:pt x="9" y="125"/>
                      <a:pt x="8" y="126"/>
                      <a:pt x="7" y="127"/>
                    </a:cubicBezTo>
                    <a:cubicBezTo>
                      <a:pt x="7" y="128"/>
                      <a:pt x="6" y="129"/>
                      <a:pt x="5" y="131"/>
                    </a:cubicBezTo>
                    <a:lnTo>
                      <a:pt x="0" y="131"/>
                    </a:lnTo>
                    <a:lnTo>
                      <a:pt x="0" y="85"/>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9" name="Freeform 35"/>
              <p:cNvSpPr>
                <a:spLocks noEditPoints="1"/>
              </p:cNvSpPr>
              <p:nvPr/>
            </p:nvSpPr>
            <p:spPr bwMode="auto">
              <a:xfrm>
                <a:off x="1195" y="494"/>
                <a:ext cx="40" cy="50"/>
              </a:xfrm>
              <a:custGeom>
                <a:avLst/>
                <a:gdLst/>
                <a:ahLst/>
                <a:cxnLst>
                  <a:cxn ang="0">
                    <a:pos x="0" y="45"/>
                  </a:cxn>
                  <a:cxn ang="0">
                    <a:pos x="0" y="45"/>
                  </a:cxn>
                  <a:cxn ang="0">
                    <a:pos x="11" y="12"/>
                  </a:cxn>
                  <a:cxn ang="0">
                    <a:pos x="38" y="0"/>
                  </a:cxn>
                  <a:cxn ang="0">
                    <a:pos x="56" y="5"/>
                  </a:cxn>
                  <a:cxn ang="0">
                    <a:pos x="68" y="18"/>
                  </a:cxn>
                  <a:cxn ang="0">
                    <a:pos x="73" y="35"/>
                  </a:cxn>
                  <a:cxn ang="0">
                    <a:pos x="73" y="42"/>
                  </a:cxn>
                  <a:cxn ang="0">
                    <a:pos x="26" y="42"/>
                  </a:cxn>
                  <a:cxn ang="0">
                    <a:pos x="29" y="62"/>
                  </a:cxn>
                  <a:cxn ang="0">
                    <a:pos x="49" y="77"/>
                  </a:cxn>
                  <a:cxn ang="0">
                    <a:pos x="61" y="73"/>
                  </a:cxn>
                  <a:cxn ang="0">
                    <a:pos x="70" y="65"/>
                  </a:cxn>
                  <a:cxn ang="0">
                    <a:pos x="74" y="67"/>
                  </a:cxn>
                  <a:cxn ang="0">
                    <a:pos x="54" y="87"/>
                  </a:cxn>
                  <a:cxn ang="0">
                    <a:pos x="37" y="90"/>
                  </a:cxn>
                  <a:cxn ang="0">
                    <a:pos x="11" y="80"/>
                  </a:cxn>
                  <a:cxn ang="0">
                    <a:pos x="0" y="45"/>
                  </a:cxn>
                  <a:cxn ang="0">
                    <a:pos x="0" y="45"/>
                  </a:cxn>
                  <a:cxn ang="0">
                    <a:pos x="50" y="35"/>
                  </a:cxn>
                  <a:cxn ang="0">
                    <a:pos x="50" y="35"/>
                  </a:cxn>
                  <a:cxn ang="0">
                    <a:pos x="48" y="12"/>
                  </a:cxn>
                  <a:cxn ang="0">
                    <a:pos x="38" y="6"/>
                  </a:cxn>
                  <a:cxn ang="0">
                    <a:pos x="28" y="13"/>
                  </a:cxn>
                  <a:cxn ang="0">
                    <a:pos x="25" y="35"/>
                  </a:cxn>
                  <a:cxn ang="0">
                    <a:pos x="50" y="35"/>
                  </a:cxn>
                  <a:cxn ang="0">
                    <a:pos x="38" y="0"/>
                  </a:cxn>
                  <a:cxn ang="0">
                    <a:pos x="38" y="0"/>
                  </a:cxn>
                  <a:cxn ang="0">
                    <a:pos x="38" y="0"/>
                  </a:cxn>
                </a:cxnLst>
                <a:rect l="0" t="0" r="r" b="b"/>
                <a:pathLst>
                  <a:path w="74" h="90">
                    <a:moveTo>
                      <a:pt x="0" y="45"/>
                    </a:moveTo>
                    <a:lnTo>
                      <a:pt x="0" y="45"/>
                    </a:lnTo>
                    <a:cubicBezTo>
                      <a:pt x="0" y="31"/>
                      <a:pt x="3" y="20"/>
                      <a:pt x="11" y="12"/>
                    </a:cubicBezTo>
                    <a:cubicBezTo>
                      <a:pt x="18" y="4"/>
                      <a:pt x="28" y="0"/>
                      <a:pt x="38" y="0"/>
                    </a:cubicBezTo>
                    <a:cubicBezTo>
                      <a:pt x="44" y="0"/>
                      <a:pt x="50" y="2"/>
                      <a:pt x="56" y="5"/>
                    </a:cubicBezTo>
                    <a:cubicBezTo>
                      <a:pt x="61" y="8"/>
                      <a:pt x="65" y="12"/>
                      <a:pt x="68" y="18"/>
                    </a:cubicBezTo>
                    <a:cubicBezTo>
                      <a:pt x="70" y="22"/>
                      <a:pt x="72" y="28"/>
                      <a:pt x="73" y="35"/>
                    </a:cubicBezTo>
                    <a:cubicBezTo>
                      <a:pt x="73" y="38"/>
                      <a:pt x="73" y="41"/>
                      <a:pt x="73" y="42"/>
                    </a:cubicBezTo>
                    <a:lnTo>
                      <a:pt x="26" y="42"/>
                    </a:lnTo>
                    <a:cubicBezTo>
                      <a:pt x="26" y="50"/>
                      <a:pt x="27" y="56"/>
                      <a:pt x="29" y="62"/>
                    </a:cubicBezTo>
                    <a:cubicBezTo>
                      <a:pt x="33" y="72"/>
                      <a:pt x="39" y="77"/>
                      <a:pt x="49" y="77"/>
                    </a:cubicBezTo>
                    <a:cubicBezTo>
                      <a:pt x="53" y="77"/>
                      <a:pt x="57" y="76"/>
                      <a:pt x="61" y="73"/>
                    </a:cubicBezTo>
                    <a:cubicBezTo>
                      <a:pt x="63" y="71"/>
                      <a:pt x="66" y="68"/>
                      <a:pt x="70" y="65"/>
                    </a:cubicBezTo>
                    <a:lnTo>
                      <a:pt x="74" y="67"/>
                    </a:lnTo>
                    <a:cubicBezTo>
                      <a:pt x="68" y="77"/>
                      <a:pt x="62" y="83"/>
                      <a:pt x="54" y="87"/>
                    </a:cubicBezTo>
                    <a:cubicBezTo>
                      <a:pt x="49" y="89"/>
                      <a:pt x="44" y="90"/>
                      <a:pt x="37" y="90"/>
                    </a:cubicBezTo>
                    <a:cubicBezTo>
                      <a:pt x="28" y="90"/>
                      <a:pt x="19" y="87"/>
                      <a:pt x="11" y="80"/>
                    </a:cubicBezTo>
                    <a:cubicBezTo>
                      <a:pt x="3" y="72"/>
                      <a:pt x="0" y="61"/>
                      <a:pt x="0" y="45"/>
                    </a:cubicBezTo>
                    <a:lnTo>
                      <a:pt x="0" y="45"/>
                    </a:lnTo>
                    <a:close/>
                    <a:moveTo>
                      <a:pt x="50" y="35"/>
                    </a:moveTo>
                    <a:lnTo>
                      <a:pt x="50" y="35"/>
                    </a:lnTo>
                    <a:cubicBezTo>
                      <a:pt x="50" y="24"/>
                      <a:pt x="49" y="17"/>
                      <a:pt x="48" y="12"/>
                    </a:cubicBezTo>
                    <a:cubicBezTo>
                      <a:pt x="46" y="8"/>
                      <a:pt x="43" y="6"/>
                      <a:pt x="38" y="6"/>
                    </a:cubicBezTo>
                    <a:cubicBezTo>
                      <a:pt x="34" y="6"/>
                      <a:pt x="30" y="8"/>
                      <a:pt x="28" y="13"/>
                    </a:cubicBezTo>
                    <a:cubicBezTo>
                      <a:pt x="27" y="18"/>
                      <a:pt x="26" y="26"/>
                      <a:pt x="25" y="35"/>
                    </a:cubicBezTo>
                    <a:lnTo>
                      <a:pt x="50"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0" name="Freeform 36"/>
              <p:cNvSpPr>
                <a:spLocks/>
              </p:cNvSpPr>
              <p:nvPr/>
            </p:nvSpPr>
            <p:spPr bwMode="auto">
              <a:xfrm>
                <a:off x="1239" y="474"/>
                <a:ext cx="25" cy="69"/>
              </a:xfrm>
              <a:custGeom>
                <a:avLst/>
                <a:gdLst/>
                <a:ahLst/>
                <a:cxnLst>
                  <a:cxn ang="0">
                    <a:pos x="0" y="121"/>
                  </a:cxn>
                  <a:cxn ang="0">
                    <a:pos x="0" y="121"/>
                  </a:cxn>
                  <a:cxn ang="0">
                    <a:pos x="7" y="118"/>
                  </a:cxn>
                  <a:cxn ang="0">
                    <a:pos x="9" y="110"/>
                  </a:cxn>
                  <a:cxn ang="0">
                    <a:pos x="9" y="15"/>
                  </a:cxn>
                  <a:cxn ang="0">
                    <a:pos x="7" y="8"/>
                  </a:cxn>
                  <a:cxn ang="0">
                    <a:pos x="0" y="5"/>
                  </a:cxn>
                  <a:cxn ang="0">
                    <a:pos x="0" y="0"/>
                  </a:cxn>
                  <a:cxn ang="0">
                    <a:pos x="35" y="0"/>
                  </a:cxn>
                  <a:cxn ang="0">
                    <a:pos x="35" y="110"/>
                  </a:cxn>
                  <a:cxn ang="0">
                    <a:pos x="37" y="118"/>
                  </a:cxn>
                  <a:cxn ang="0">
                    <a:pos x="45" y="121"/>
                  </a:cxn>
                  <a:cxn ang="0">
                    <a:pos x="45" y="126"/>
                  </a:cxn>
                  <a:cxn ang="0">
                    <a:pos x="0" y="126"/>
                  </a:cxn>
                  <a:cxn ang="0">
                    <a:pos x="0" y="121"/>
                  </a:cxn>
                </a:cxnLst>
                <a:rect l="0" t="0" r="r" b="b"/>
                <a:pathLst>
                  <a:path w="45" h="126">
                    <a:moveTo>
                      <a:pt x="0" y="121"/>
                    </a:moveTo>
                    <a:lnTo>
                      <a:pt x="0" y="121"/>
                    </a:lnTo>
                    <a:cubicBezTo>
                      <a:pt x="3" y="121"/>
                      <a:pt x="6" y="120"/>
                      <a:pt x="7" y="118"/>
                    </a:cubicBezTo>
                    <a:cubicBezTo>
                      <a:pt x="9" y="117"/>
                      <a:pt x="9" y="114"/>
                      <a:pt x="9" y="110"/>
                    </a:cubicBezTo>
                    <a:lnTo>
                      <a:pt x="9" y="15"/>
                    </a:lnTo>
                    <a:cubicBezTo>
                      <a:pt x="9" y="11"/>
                      <a:pt x="9" y="9"/>
                      <a:pt x="7" y="8"/>
                    </a:cubicBezTo>
                    <a:cubicBezTo>
                      <a:pt x="6" y="6"/>
                      <a:pt x="4" y="5"/>
                      <a:pt x="0" y="5"/>
                    </a:cubicBezTo>
                    <a:lnTo>
                      <a:pt x="0" y="0"/>
                    </a:lnTo>
                    <a:lnTo>
                      <a:pt x="35" y="0"/>
                    </a:lnTo>
                    <a:lnTo>
                      <a:pt x="35" y="110"/>
                    </a:lnTo>
                    <a:cubicBezTo>
                      <a:pt x="35" y="114"/>
                      <a:pt x="36" y="117"/>
                      <a:pt x="37" y="118"/>
                    </a:cubicBezTo>
                    <a:cubicBezTo>
                      <a:pt x="39" y="119"/>
                      <a:pt x="41" y="121"/>
                      <a:pt x="45" y="121"/>
                    </a:cubicBezTo>
                    <a:lnTo>
                      <a:pt x="45"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Freeform 37"/>
              <p:cNvSpPr>
                <a:spLocks noEditPoints="1"/>
              </p:cNvSpPr>
              <p:nvPr/>
            </p:nvSpPr>
            <p:spPr bwMode="auto">
              <a:xfrm>
                <a:off x="1268" y="494"/>
                <a:ext cx="42" cy="50"/>
              </a:xfrm>
              <a:custGeom>
                <a:avLst/>
                <a:gdLst/>
                <a:ahLst/>
                <a:cxnLst>
                  <a:cxn ang="0">
                    <a:pos x="0" y="45"/>
                  </a:cxn>
                  <a:cxn ang="0">
                    <a:pos x="0" y="45"/>
                  </a:cxn>
                  <a:cxn ang="0">
                    <a:pos x="12" y="12"/>
                  </a:cxn>
                  <a:cxn ang="0">
                    <a:pos x="39" y="0"/>
                  </a:cxn>
                  <a:cxn ang="0">
                    <a:pos x="56" y="5"/>
                  </a:cxn>
                  <a:cxn ang="0">
                    <a:pos x="69" y="18"/>
                  </a:cxn>
                  <a:cxn ang="0">
                    <a:pos x="73" y="35"/>
                  </a:cxn>
                  <a:cxn ang="0">
                    <a:pos x="74" y="42"/>
                  </a:cxn>
                  <a:cxn ang="0">
                    <a:pos x="27" y="42"/>
                  </a:cxn>
                  <a:cxn ang="0">
                    <a:pos x="30" y="62"/>
                  </a:cxn>
                  <a:cxn ang="0">
                    <a:pos x="49" y="77"/>
                  </a:cxn>
                  <a:cxn ang="0">
                    <a:pos x="62" y="73"/>
                  </a:cxn>
                  <a:cxn ang="0">
                    <a:pos x="71" y="65"/>
                  </a:cxn>
                  <a:cxn ang="0">
                    <a:pos x="75" y="67"/>
                  </a:cxn>
                  <a:cxn ang="0">
                    <a:pos x="55" y="87"/>
                  </a:cxn>
                  <a:cxn ang="0">
                    <a:pos x="38" y="90"/>
                  </a:cxn>
                  <a:cxn ang="0">
                    <a:pos x="12" y="80"/>
                  </a:cxn>
                  <a:cxn ang="0">
                    <a:pos x="0" y="45"/>
                  </a:cxn>
                  <a:cxn ang="0">
                    <a:pos x="0" y="45"/>
                  </a:cxn>
                  <a:cxn ang="0">
                    <a:pos x="51" y="35"/>
                  </a:cxn>
                  <a:cxn ang="0">
                    <a:pos x="51" y="35"/>
                  </a:cxn>
                  <a:cxn ang="0">
                    <a:pos x="49" y="12"/>
                  </a:cxn>
                  <a:cxn ang="0">
                    <a:pos x="39" y="6"/>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20"/>
                      <a:pt x="12" y="12"/>
                    </a:cubicBezTo>
                    <a:cubicBezTo>
                      <a:pt x="19" y="4"/>
                      <a:pt x="28" y="0"/>
                      <a:pt x="39" y="0"/>
                    </a:cubicBezTo>
                    <a:cubicBezTo>
                      <a:pt x="45" y="0"/>
                      <a:pt x="51" y="2"/>
                      <a:pt x="56" y="5"/>
                    </a:cubicBezTo>
                    <a:cubicBezTo>
                      <a:pt x="62" y="8"/>
                      <a:pt x="66" y="12"/>
                      <a:pt x="69" y="18"/>
                    </a:cubicBezTo>
                    <a:cubicBezTo>
                      <a:pt x="71" y="22"/>
                      <a:pt x="73" y="28"/>
                      <a:pt x="73" y="35"/>
                    </a:cubicBezTo>
                    <a:cubicBezTo>
                      <a:pt x="74" y="38"/>
                      <a:pt x="74" y="41"/>
                      <a:pt x="74" y="42"/>
                    </a:cubicBezTo>
                    <a:lnTo>
                      <a:pt x="27" y="42"/>
                    </a:lnTo>
                    <a:cubicBezTo>
                      <a:pt x="27" y="50"/>
                      <a:pt x="28" y="56"/>
                      <a:pt x="30" y="62"/>
                    </a:cubicBezTo>
                    <a:cubicBezTo>
                      <a:pt x="34" y="72"/>
                      <a:pt x="40" y="77"/>
                      <a:pt x="49" y="77"/>
                    </a:cubicBezTo>
                    <a:cubicBezTo>
                      <a:pt x="54" y="77"/>
                      <a:pt x="58" y="76"/>
                      <a:pt x="62" y="73"/>
                    </a:cubicBezTo>
                    <a:cubicBezTo>
                      <a:pt x="64" y="71"/>
                      <a:pt x="67" y="68"/>
                      <a:pt x="71" y="65"/>
                    </a:cubicBezTo>
                    <a:lnTo>
                      <a:pt x="75" y="67"/>
                    </a:lnTo>
                    <a:cubicBezTo>
                      <a:pt x="69" y="77"/>
                      <a:pt x="62" y="83"/>
                      <a:pt x="55" y="87"/>
                    </a:cubicBezTo>
                    <a:cubicBezTo>
                      <a:pt x="50" y="89"/>
                      <a:pt x="44" y="90"/>
                      <a:pt x="38" y="90"/>
                    </a:cubicBezTo>
                    <a:cubicBezTo>
                      <a:pt x="29" y="90"/>
                      <a:pt x="20" y="87"/>
                      <a:pt x="12" y="80"/>
                    </a:cubicBezTo>
                    <a:cubicBezTo>
                      <a:pt x="4" y="72"/>
                      <a:pt x="0" y="61"/>
                      <a:pt x="0" y="45"/>
                    </a:cubicBezTo>
                    <a:lnTo>
                      <a:pt x="0" y="45"/>
                    </a:lnTo>
                    <a:close/>
                    <a:moveTo>
                      <a:pt x="51" y="35"/>
                    </a:moveTo>
                    <a:lnTo>
                      <a:pt x="51" y="35"/>
                    </a:lnTo>
                    <a:cubicBezTo>
                      <a:pt x="51" y="24"/>
                      <a:pt x="50" y="17"/>
                      <a:pt x="49" y="12"/>
                    </a:cubicBezTo>
                    <a:cubicBezTo>
                      <a:pt x="47" y="8"/>
                      <a:pt x="44" y="6"/>
                      <a:pt x="39" y="6"/>
                    </a:cubicBezTo>
                    <a:cubicBezTo>
                      <a:pt x="34" y="6"/>
                      <a:pt x="31" y="8"/>
                      <a:pt x="29" y="13"/>
                    </a:cubicBezTo>
                    <a:cubicBezTo>
                      <a:pt x="27" y="18"/>
                      <a:pt x="26" y="26"/>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Freeform 38"/>
              <p:cNvSpPr>
                <a:spLocks noEditPoints="1"/>
              </p:cNvSpPr>
              <p:nvPr/>
            </p:nvSpPr>
            <p:spPr bwMode="auto">
              <a:xfrm>
                <a:off x="1314" y="494"/>
                <a:ext cx="41" cy="51"/>
              </a:xfrm>
              <a:custGeom>
                <a:avLst/>
                <a:gdLst/>
                <a:ahLst/>
                <a:cxnLst>
                  <a:cxn ang="0">
                    <a:pos x="44" y="0"/>
                  </a:cxn>
                  <a:cxn ang="0">
                    <a:pos x="44" y="0"/>
                  </a:cxn>
                  <a:cxn ang="0">
                    <a:pos x="64" y="6"/>
                  </a:cxn>
                  <a:cxn ang="0">
                    <a:pos x="73" y="20"/>
                  </a:cxn>
                  <a:cxn ang="0">
                    <a:pos x="69" y="29"/>
                  </a:cxn>
                  <a:cxn ang="0">
                    <a:pos x="61" y="32"/>
                  </a:cxn>
                  <a:cxn ang="0">
                    <a:pos x="55" y="31"/>
                  </a:cxn>
                  <a:cxn ang="0">
                    <a:pos x="50" y="20"/>
                  </a:cxn>
                  <a:cxn ang="0">
                    <a:pos x="50" y="18"/>
                  </a:cxn>
                  <a:cxn ang="0">
                    <a:pos x="50" y="14"/>
                  </a:cxn>
                  <a:cxn ang="0">
                    <a:pos x="47" y="7"/>
                  </a:cxn>
                  <a:cxn ang="0">
                    <a:pos x="42" y="6"/>
                  </a:cxn>
                  <a:cxn ang="0">
                    <a:pos x="30" y="15"/>
                  </a:cxn>
                  <a:cxn ang="0">
                    <a:pos x="26" y="37"/>
                  </a:cxn>
                  <a:cxn ang="0">
                    <a:pos x="33" y="66"/>
                  </a:cxn>
                  <a:cxn ang="0">
                    <a:pos x="52" y="78"/>
                  </a:cxn>
                  <a:cxn ang="0">
                    <a:pos x="64" y="75"/>
                  </a:cxn>
                  <a:cxn ang="0">
                    <a:pos x="72" y="68"/>
                  </a:cxn>
                  <a:cxn ang="0">
                    <a:pos x="75" y="71"/>
                  </a:cxn>
                  <a:cxn ang="0">
                    <a:pos x="54" y="88"/>
                  </a:cxn>
                  <a:cxn ang="0">
                    <a:pos x="40" y="91"/>
                  </a:cxn>
                  <a:cxn ang="0">
                    <a:pos x="11" y="78"/>
                  </a:cxn>
                  <a:cxn ang="0">
                    <a:pos x="0" y="47"/>
                  </a:cxn>
                  <a:cxn ang="0">
                    <a:pos x="12" y="14"/>
                  </a:cxn>
                  <a:cxn ang="0">
                    <a:pos x="44" y="0"/>
                  </a:cxn>
                  <a:cxn ang="0">
                    <a:pos x="44" y="0"/>
                  </a:cxn>
                  <a:cxn ang="0">
                    <a:pos x="40" y="0"/>
                  </a:cxn>
                  <a:cxn ang="0">
                    <a:pos x="40" y="0"/>
                  </a:cxn>
                  <a:cxn ang="0">
                    <a:pos x="40" y="0"/>
                  </a:cxn>
                </a:cxnLst>
                <a:rect l="0" t="0" r="r" b="b"/>
                <a:pathLst>
                  <a:path w="75" h="91">
                    <a:moveTo>
                      <a:pt x="44" y="0"/>
                    </a:moveTo>
                    <a:lnTo>
                      <a:pt x="44" y="0"/>
                    </a:lnTo>
                    <a:cubicBezTo>
                      <a:pt x="52" y="0"/>
                      <a:pt x="59" y="2"/>
                      <a:pt x="64" y="6"/>
                    </a:cubicBezTo>
                    <a:cubicBezTo>
                      <a:pt x="70" y="9"/>
                      <a:pt x="73" y="14"/>
                      <a:pt x="73" y="20"/>
                    </a:cubicBezTo>
                    <a:cubicBezTo>
                      <a:pt x="73" y="23"/>
                      <a:pt x="72" y="26"/>
                      <a:pt x="69" y="29"/>
                    </a:cubicBezTo>
                    <a:cubicBezTo>
                      <a:pt x="67" y="31"/>
                      <a:pt x="64" y="32"/>
                      <a:pt x="61" y="32"/>
                    </a:cubicBezTo>
                    <a:cubicBezTo>
                      <a:pt x="58" y="32"/>
                      <a:pt x="56" y="32"/>
                      <a:pt x="55" y="31"/>
                    </a:cubicBezTo>
                    <a:cubicBezTo>
                      <a:pt x="51" y="29"/>
                      <a:pt x="50" y="25"/>
                      <a:pt x="50" y="20"/>
                    </a:cubicBezTo>
                    <a:cubicBezTo>
                      <a:pt x="50" y="19"/>
                      <a:pt x="50" y="19"/>
                      <a:pt x="50" y="18"/>
                    </a:cubicBezTo>
                    <a:cubicBezTo>
                      <a:pt x="50" y="17"/>
                      <a:pt x="50" y="15"/>
                      <a:pt x="50" y="14"/>
                    </a:cubicBezTo>
                    <a:cubicBezTo>
                      <a:pt x="50" y="11"/>
                      <a:pt x="49" y="9"/>
                      <a:pt x="47" y="7"/>
                    </a:cubicBezTo>
                    <a:cubicBezTo>
                      <a:pt x="46" y="6"/>
                      <a:pt x="44" y="6"/>
                      <a:pt x="42" y="6"/>
                    </a:cubicBezTo>
                    <a:cubicBezTo>
                      <a:pt x="36" y="6"/>
                      <a:pt x="32" y="9"/>
                      <a:pt x="30" y="15"/>
                    </a:cubicBezTo>
                    <a:cubicBezTo>
                      <a:pt x="27" y="21"/>
                      <a:pt x="26" y="29"/>
                      <a:pt x="26" y="37"/>
                    </a:cubicBezTo>
                    <a:cubicBezTo>
                      <a:pt x="26" y="49"/>
                      <a:pt x="29" y="58"/>
                      <a:pt x="33" y="66"/>
                    </a:cubicBezTo>
                    <a:cubicBezTo>
                      <a:pt x="38" y="74"/>
                      <a:pt x="44" y="78"/>
                      <a:pt x="52" y="78"/>
                    </a:cubicBezTo>
                    <a:cubicBezTo>
                      <a:pt x="57" y="78"/>
                      <a:pt x="61" y="77"/>
                      <a:pt x="64" y="75"/>
                    </a:cubicBezTo>
                    <a:cubicBezTo>
                      <a:pt x="66" y="73"/>
                      <a:pt x="69" y="71"/>
                      <a:pt x="72" y="68"/>
                    </a:cubicBezTo>
                    <a:lnTo>
                      <a:pt x="75" y="71"/>
                    </a:lnTo>
                    <a:cubicBezTo>
                      <a:pt x="69" y="79"/>
                      <a:pt x="62" y="85"/>
                      <a:pt x="54" y="88"/>
                    </a:cubicBezTo>
                    <a:cubicBezTo>
                      <a:pt x="50" y="90"/>
                      <a:pt x="45" y="91"/>
                      <a:pt x="40" y="91"/>
                    </a:cubicBezTo>
                    <a:cubicBezTo>
                      <a:pt x="28" y="91"/>
                      <a:pt x="19" y="86"/>
                      <a:pt x="11" y="78"/>
                    </a:cubicBezTo>
                    <a:cubicBezTo>
                      <a:pt x="4" y="69"/>
                      <a:pt x="0" y="59"/>
                      <a:pt x="0" y="47"/>
                    </a:cubicBezTo>
                    <a:cubicBezTo>
                      <a:pt x="0" y="34"/>
                      <a:pt x="4" y="23"/>
                      <a:pt x="12" y="14"/>
                    </a:cubicBezTo>
                    <a:cubicBezTo>
                      <a:pt x="20" y="4"/>
                      <a:pt x="31" y="0"/>
                      <a:pt x="44" y="0"/>
                    </a:cubicBezTo>
                    <a:lnTo>
                      <a:pt x="44" y="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Freeform 39"/>
              <p:cNvSpPr>
                <a:spLocks/>
              </p:cNvSpPr>
              <p:nvPr/>
            </p:nvSpPr>
            <p:spPr bwMode="auto">
              <a:xfrm>
                <a:off x="1359" y="478"/>
                <a:ext cx="32" cy="66"/>
              </a:xfrm>
              <a:custGeom>
                <a:avLst/>
                <a:gdLst/>
                <a:ahLst/>
                <a:cxnLst>
                  <a:cxn ang="0">
                    <a:pos x="0" y="39"/>
                  </a:cxn>
                  <a:cxn ang="0">
                    <a:pos x="0" y="39"/>
                  </a:cxn>
                  <a:cxn ang="0">
                    <a:pos x="0" y="34"/>
                  </a:cxn>
                  <a:cxn ang="0">
                    <a:pos x="6" y="29"/>
                  </a:cxn>
                  <a:cxn ang="0">
                    <a:pos x="15" y="20"/>
                  </a:cxn>
                  <a:cxn ang="0">
                    <a:pos x="30" y="0"/>
                  </a:cxn>
                  <a:cxn ang="0">
                    <a:pos x="35" y="0"/>
                  </a:cxn>
                  <a:cxn ang="0">
                    <a:pos x="35" y="31"/>
                  </a:cxn>
                  <a:cxn ang="0">
                    <a:pos x="53" y="31"/>
                  </a:cxn>
                  <a:cxn ang="0">
                    <a:pos x="53" y="39"/>
                  </a:cxn>
                  <a:cxn ang="0">
                    <a:pos x="35" y="39"/>
                  </a:cxn>
                  <a:cxn ang="0">
                    <a:pos x="35" y="95"/>
                  </a:cxn>
                  <a:cxn ang="0">
                    <a:pos x="36" y="102"/>
                  </a:cxn>
                  <a:cxn ang="0">
                    <a:pos x="42" y="106"/>
                  </a:cxn>
                  <a:cxn ang="0">
                    <a:pos x="48" y="103"/>
                  </a:cxn>
                  <a:cxn ang="0">
                    <a:pos x="53" y="96"/>
                  </a:cxn>
                  <a:cxn ang="0">
                    <a:pos x="58" y="98"/>
                  </a:cxn>
                  <a:cxn ang="0">
                    <a:pos x="50" y="111"/>
                  </a:cxn>
                  <a:cxn ang="0">
                    <a:pos x="30" y="119"/>
                  </a:cxn>
                  <a:cxn ang="0">
                    <a:pos x="19" y="117"/>
                  </a:cxn>
                  <a:cxn ang="0">
                    <a:pos x="9" y="100"/>
                  </a:cxn>
                  <a:cxn ang="0">
                    <a:pos x="9" y="39"/>
                  </a:cxn>
                  <a:cxn ang="0">
                    <a:pos x="0" y="39"/>
                  </a:cxn>
                </a:cxnLst>
                <a:rect l="0" t="0" r="r" b="b"/>
                <a:pathLst>
                  <a:path w="58" h="119">
                    <a:moveTo>
                      <a:pt x="0" y="39"/>
                    </a:moveTo>
                    <a:lnTo>
                      <a:pt x="0" y="39"/>
                    </a:lnTo>
                    <a:lnTo>
                      <a:pt x="0" y="34"/>
                    </a:lnTo>
                    <a:cubicBezTo>
                      <a:pt x="1" y="33"/>
                      <a:pt x="4" y="31"/>
                      <a:pt x="6" y="29"/>
                    </a:cubicBezTo>
                    <a:cubicBezTo>
                      <a:pt x="9" y="26"/>
                      <a:pt x="12" y="23"/>
                      <a:pt x="15" y="20"/>
                    </a:cubicBezTo>
                    <a:cubicBezTo>
                      <a:pt x="21" y="13"/>
                      <a:pt x="26" y="7"/>
                      <a:pt x="30" y="0"/>
                    </a:cubicBezTo>
                    <a:lnTo>
                      <a:pt x="35" y="0"/>
                    </a:lnTo>
                    <a:lnTo>
                      <a:pt x="35" y="31"/>
                    </a:lnTo>
                    <a:lnTo>
                      <a:pt x="53" y="31"/>
                    </a:lnTo>
                    <a:lnTo>
                      <a:pt x="53" y="39"/>
                    </a:lnTo>
                    <a:lnTo>
                      <a:pt x="35" y="39"/>
                    </a:lnTo>
                    <a:lnTo>
                      <a:pt x="35" y="95"/>
                    </a:lnTo>
                    <a:cubicBezTo>
                      <a:pt x="35" y="98"/>
                      <a:pt x="35" y="100"/>
                      <a:pt x="36" y="102"/>
                    </a:cubicBezTo>
                    <a:cubicBezTo>
                      <a:pt x="37" y="105"/>
                      <a:pt x="39" y="106"/>
                      <a:pt x="42" y="106"/>
                    </a:cubicBezTo>
                    <a:cubicBezTo>
                      <a:pt x="45" y="106"/>
                      <a:pt x="47" y="105"/>
                      <a:pt x="48" y="103"/>
                    </a:cubicBezTo>
                    <a:cubicBezTo>
                      <a:pt x="50" y="102"/>
                      <a:pt x="52" y="99"/>
                      <a:pt x="53" y="96"/>
                    </a:cubicBezTo>
                    <a:lnTo>
                      <a:pt x="58" y="98"/>
                    </a:lnTo>
                    <a:cubicBezTo>
                      <a:pt x="56" y="103"/>
                      <a:pt x="53" y="108"/>
                      <a:pt x="50" y="111"/>
                    </a:cubicBezTo>
                    <a:cubicBezTo>
                      <a:pt x="45" y="116"/>
                      <a:pt x="38" y="119"/>
                      <a:pt x="30" y="119"/>
                    </a:cubicBezTo>
                    <a:cubicBezTo>
                      <a:pt x="26" y="119"/>
                      <a:pt x="22" y="118"/>
                      <a:pt x="19" y="117"/>
                    </a:cubicBezTo>
                    <a:cubicBezTo>
                      <a:pt x="13" y="114"/>
                      <a:pt x="9" y="108"/>
                      <a:pt x="9" y="100"/>
                    </a:cubicBezTo>
                    <a:lnTo>
                      <a:pt x="9" y="39"/>
                    </a:lnTo>
                    <a:lnTo>
                      <a:pt x="0" y="3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4" name="Freeform 40"/>
              <p:cNvSpPr>
                <a:spLocks noEditPoints="1"/>
              </p:cNvSpPr>
              <p:nvPr/>
            </p:nvSpPr>
            <p:spPr bwMode="auto">
              <a:xfrm>
                <a:off x="1394" y="494"/>
                <a:ext cx="46" cy="51"/>
              </a:xfrm>
              <a:custGeom>
                <a:avLst/>
                <a:gdLst/>
                <a:ahLst/>
                <a:cxnLst>
                  <a:cxn ang="0">
                    <a:pos x="0" y="45"/>
                  </a:cxn>
                  <a:cxn ang="0">
                    <a:pos x="0" y="45"/>
                  </a:cxn>
                  <a:cxn ang="0">
                    <a:pos x="12" y="13"/>
                  </a:cxn>
                  <a:cxn ang="0">
                    <a:pos x="42" y="0"/>
                  </a:cxn>
                  <a:cxn ang="0">
                    <a:pos x="72" y="13"/>
                  </a:cxn>
                  <a:cxn ang="0">
                    <a:pos x="84" y="45"/>
                  </a:cxn>
                  <a:cxn ang="0">
                    <a:pos x="72" y="77"/>
                  </a:cxn>
                  <a:cxn ang="0">
                    <a:pos x="42" y="91"/>
                  </a:cxn>
                  <a:cxn ang="0">
                    <a:pos x="12" y="78"/>
                  </a:cxn>
                  <a:cxn ang="0">
                    <a:pos x="0" y="45"/>
                  </a:cxn>
                  <a:cxn ang="0">
                    <a:pos x="0" y="45"/>
                  </a:cxn>
                  <a:cxn ang="0">
                    <a:pos x="27" y="45"/>
                  </a:cxn>
                  <a:cxn ang="0">
                    <a:pos x="27" y="45"/>
                  </a:cxn>
                  <a:cxn ang="0">
                    <a:pos x="29" y="73"/>
                  </a:cxn>
                  <a:cxn ang="0">
                    <a:pos x="42" y="85"/>
                  </a:cxn>
                  <a:cxn ang="0">
                    <a:pos x="54" y="75"/>
                  </a:cxn>
                  <a:cxn ang="0">
                    <a:pos x="57" y="45"/>
                  </a:cxn>
                  <a:cxn ang="0">
                    <a:pos x="54" y="15"/>
                  </a:cxn>
                  <a:cxn ang="0">
                    <a:pos x="42" y="6"/>
                  </a:cxn>
                  <a:cxn ang="0">
                    <a:pos x="30" y="18"/>
                  </a:cxn>
                  <a:cxn ang="0">
                    <a:pos x="27" y="45"/>
                  </a:cxn>
                  <a:cxn ang="0">
                    <a:pos x="27" y="45"/>
                  </a:cxn>
                  <a:cxn ang="0">
                    <a:pos x="42" y="0"/>
                  </a:cxn>
                  <a:cxn ang="0">
                    <a:pos x="42" y="0"/>
                  </a:cxn>
                  <a:cxn ang="0">
                    <a:pos x="42" y="0"/>
                  </a:cxn>
                </a:cxnLst>
                <a:rect l="0" t="0" r="r" b="b"/>
                <a:pathLst>
                  <a:path w="84" h="91">
                    <a:moveTo>
                      <a:pt x="0" y="45"/>
                    </a:moveTo>
                    <a:lnTo>
                      <a:pt x="0" y="45"/>
                    </a:lnTo>
                    <a:cubicBezTo>
                      <a:pt x="0" y="32"/>
                      <a:pt x="4" y="21"/>
                      <a:pt x="12" y="13"/>
                    </a:cubicBezTo>
                    <a:cubicBezTo>
                      <a:pt x="20" y="4"/>
                      <a:pt x="30" y="0"/>
                      <a:pt x="42" y="0"/>
                    </a:cubicBezTo>
                    <a:cubicBezTo>
                      <a:pt x="54" y="0"/>
                      <a:pt x="64" y="4"/>
                      <a:pt x="72" y="13"/>
                    </a:cubicBezTo>
                    <a:cubicBezTo>
                      <a:pt x="80" y="22"/>
                      <a:pt x="84" y="33"/>
                      <a:pt x="84" y="45"/>
                    </a:cubicBezTo>
                    <a:cubicBezTo>
                      <a:pt x="84" y="58"/>
                      <a:pt x="80" y="68"/>
                      <a:pt x="72" y="77"/>
                    </a:cubicBezTo>
                    <a:cubicBezTo>
                      <a:pt x="65" y="86"/>
                      <a:pt x="55" y="91"/>
                      <a:pt x="42" y="91"/>
                    </a:cubicBezTo>
                    <a:cubicBezTo>
                      <a:pt x="30" y="91"/>
                      <a:pt x="20" y="86"/>
                      <a:pt x="12" y="78"/>
                    </a:cubicBezTo>
                    <a:cubicBezTo>
                      <a:pt x="4" y="69"/>
                      <a:pt x="0" y="58"/>
                      <a:pt x="0" y="45"/>
                    </a:cubicBezTo>
                    <a:lnTo>
                      <a:pt x="0" y="45"/>
                    </a:lnTo>
                    <a:close/>
                    <a:moveTo>
                      <a:pt x="27" y="45"/>
                    </a:moveTo>
                    <a:lnTo>
                      <a:pt x="27" y="45"/>
                    </a:lnTo>
                    <a:cubicBezTo>
                      <a:pt x="27" y="58"/>
                      <a:pt x="28" y="67"/>
                      <a:pt x="29" y="73"/>
                    </a:cubicBezTo>
                    <a:cubicBezTo>
                      <a:pt x="32" y="81"/>
                      <a:pt x="36" y="85"/>
                      <a:pt x="42" y="85"/>
                    </a:cubicBezTo>
                    <a:cubicBezTo>
                      <a:pt x="48" y="85"/>
                      <a:pt x="52" y="82"/>
                      <a:pt x="54" y="75"/>
                    </a:cubicBezTo>
                    <a:cubicBezTo>
                      <a:pt x="56" y="69"/>
                      <a:pt x="57" y="59"/>
                      <a:pt x="57" y="45"/>
                    </a:cubicBezTo>
                    <a:cubicBezTo>
                      <a:pt x="57" y="31"/>
                      <a:pt x="56" y="21"/>
                      <a:pt x="54" y="15"/>
                    </a:cubicBezTo>
                    <a:cubicBezTo>
                      <a:pt x="52" y="9"/>
                      <a:pt x="48" y="6"/>
                      <a:pt x="42" y="6"/>
                    </a:cubicBezTo>
                    <a:cubicBezTo>
                      <a:pt x="36" y="6"/>
                      <a:pt x="32" y="10"/>
                      <a:pt x="30" y="18"/>
                    </a:cubicBezTo>
                    <a:cubicBezTo>
                      <a:pt x="28" y="23"/>
                      <a:pt x="27" y="32"/>
                      <a:pt x="27" y="45"/>
                    </a:cubicBezTo>
                    <a:lnTo>
                      <a:pt x="27" y="45"/>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5" name="Freeform 41"/>
              <p:cNvSpPr>
                <a:spLocks/>
              </p:cNvSpPr>
              <p:nvPr/>
            </p:nvSpPr>
            <p:spPr bwMode="auto">
              <a:xfrm>
                <a:off x="1445" y="494"/>
                <a:ext cx="41" cy="49"/>
              </a:xfrm>
              <a:custGeom>
                <a:avLst/>
                <a:gdLst/>
                <a:ahLst/>
                <a:cxnLst>
                  <a:cxn ang="0">
                    <a:pos x="0" y="83"/>
                  </a:cxn>
                  <a:cxn ang="0">
                    <a:pos x="0" y="83"/>
                  </a:cxn>
                  <a:cxn ang="0">
                    <a:pos x="7" y="81"/>
                  </a:cxn>
                  <a:cxn ang="0">
                    <a:pos x="9" y="73"/>
                  </a:cxn>
                  <a:cxn ang="0">
                    <a:pos x="10" y="68"/>
                  </a:cxn>
                  <a:cxn ang="0">
                    <a:pos x="10" y="17"/>
                  </a:cxn>
                  <a:cxn ang="0">
                    <a:pos x="8" y="10"/>
                  </a:cxn>
                  <a:cxn ang="0">
                    <a:pos x="0" y="7"/>
                  </a:cxn>
                  <a:cxn ang="0">
                    <a:pos x="0" y="2"/>
                  </a:cxn>
                  <a:cxn ang="0">
                    <a:pos x="35" y="2"/>
                  </a:cxn>
                  <a:cxn ang="0">
                    <a:pos x="35" y="17"/>
                  </a:cxn>
                  <a:cxn ang="0">
                    <a:pos x="47" y="5"/>
                  </a:cxn>
                  <a:cxn ang="0">
                    <a:pos x="60" y="0"/>
                  </a:cxn>
                  <a:cxn ang="0">
                    <a:pos x="70" y="4"/>
                  </a:cxn>
                  <a:cxn ang="0">
                    <a:pos x="75" y="14"/>
                  </a:cxn>
                  <a:cxn ang="0">
                    <a:pos x="72" y="23"/>
                  </a:cxn>
                  <a:cxn ang="0">
                    <a:pos x="63" y="27"/>
                  </a:cxn>
                  <a:cxn ang="0">
                    <a:pos x="53" y="21"/>
                  </a:cxn>
                  <a:cxn ang="0">
                    <a:pos x="47" y="16"/>
                  </a:cxn>
                  <a:cxn ang="0">
                    <a:pos x="40" y="20"/>
                  </a:cxn>
                  <a:cxn ang="0">
                    <a:pos x="36" y="34"/>
                  </a:cxn>
                  <a:cxn ang="0">
                    <a:pos x="36" y="69"/>
                  </a:cxn>
                  <a:cxn ang="0">
                    <a:pos x="39" y="80"/>
                  </a:cxn>
                  <a:cxn ang="0">
                    <a:pos x="49" y="83"/>
                  </a:cxn>
                  <a:cxn ang="0">
                    <a:pos x="49" y="88"/>
                  </a:cxn>
                  <a:cxn ang="0">
                    <a:pos x="0" y="88"/>
                  </a:cxn>
                  <a:cxn ang="0">
                    <a:pos x="0" y="83"/>
                  </a:cxn>
                </a:cxnLst>
                <a:rect l="0" t="0" r="r" b="b"/>
                <a:pathLst>
                  <a:path w="75" h="88">
                    <a:moveTo>
                      <a:pt x="0" y="83"/>
                    </a:moveTo>
                    <a:lnTo>
                      <a:pt x="0" y="83"/>
                    </a:lnTo>
                    <a:cubicBezTo>
                      <a:pt x="3" y="83"/>
                      <a:pt x="6" y="82"/>
                      <a:pt x="7" y="81"/>
                    </a:cubicBezTo>
                    <a:cubicBezTo>
                      <a:pt x="9" y="80"/>
                      <a:pt x="9" y="77"/>
                      <a:pt x="9" y="73"/>
                    </a:cubicBezTo>
                    <a:lnTo>
                      <a:pt x="10" y="68"/>
                    </a:lnTo>
                    <a:lnTo>
                      <a:pt x="10" y="17"/>
                    </a:lnTo>
                    <a:cubicBezTo>
                      <a:pt x="10" y="14"/>
                      <a:pt x="9" y="11"/>
                      <a:pt x="8" y="10"/>
                    </a:cubicBezTo>
                    <a:cubicBezTo>
                      <a:pt x="6" y="8"/>
                      <a:pt x="4" y="7"/>
                      <a:pt x="0" y="7"/>
                    </a:cubicBezTo>
                    <a:lnTo>
                      <a:pt x="0" y="2"/>
                    </a:lnTo>
                    <a:lnTo>
                      <a:pt x="35" y="2"/>
                    </a:lnTo>
                    <a:lnTo>
                      <a:pt x="35" y="17"/>
                    </a:lnTo>
                    <a:cubicBezTo>
                      <a:pt x="39" y="12"/>
                      <a:pt x="43" y="8"/>
                      <a:pt x="47" y="5"/>
                    </a:cubicBezTo>
                    <a:cubicBezTo>
                      <a:pt x="51" y="2"/>
                      <a:pt x="55" y="0"/>
                      <a:pt x="60" y="0"/>
                    </a:cubicBezTo>
                    <a:cubicBezTo>
                      <a:pt x="64" y="0"/>
                      <a:pt x="67" y="1"/>
                      <a:pt x="70" y="4"/>
                    </a:cubicBezTo>
                    <a:cubicBezTo>
                      <a:pt x="74" y="6"/>
                      <a:pt x="75" y="10"/>
                      <a:pt x="75" y="14"/>
                    </a:cubicBezTo>
                    <a:cubicBezTo>
                      <a:pt x="75" y="18"/>
                      <a:pt x="74" y="21"/>
                      <a:pt x="72" y="23"/>
                    </a:cubicBezTo>
                    <a:cubicBezTo>
                      <a:pt x="70" y="26"/>
                      <a:pt x="67" y="27"/>
                      <a:pt x="63" y="27"/>
                    </a:cubicBezTo>
                    <a:cubicBezTo>
                      <a:pt x="60" y="27"/>
                      <a:pt x="56" y="25"/>
                      <a:pt x="53" y="21"/>
                    </a:cubicBezTo>
                    <a:cubicBezTo>
                      <a:pt x="50" y="18"/>
                      <a:pt x="48" y="16"/>
                      <a:pt x="47" y="16"/>
                    </a:cubicBezTo>
                    <a:cubicBezTo>
                      <a:pt x="45" y="16"/>
                      <a:pt x="42" y="17"/>
                      <a:pt x="40" y="20"/>
                    </a:cubicBezTo>
                    <a:cubicBezTo>
                      <a:pt x="37" y="24"/>
                      <a:pt x="36" y="28"/>
                      <a:pt x="36" y="34"/>
                    </a:cubicBezTo>
                    <a:lnTo>
                      <a:pt x="36" y="69"/>
                    </a:lnTo>
                    <a:cubicBezTo>
                      <a:pt x="36" y="75"/>
                      <a:pt x="37" y="79"/>
                      <a:pt x="39" y="80"/>
                    </a:cubicBezTo>
                    <a:cubicBezTo>
                      <a:pt x="40" y="82"/>
                      <a:pt x="44" y="83"/>
                      <a:pt x="49" y="83"/>
                    </a:cubicBezTo>
                    <a:lnTo>
                      <a:pt x="49"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6" name="Freeform 42"/>
              <p:cNvSpPr>
                <a:spLocks/>
              </p:cNvSpPr>
              <p:nvPr/>
            </p:nvSpPr>
            <p:spPr bwMode="auto">
              <a:xfrm>
                <a:off x="1080" y="542"/>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Freeform 43"/>
              <p:cNvSpPr>
                <a:spLocks/>
              </p:cNvSpPr>
              <p:nvPr/>
            </p:nvSpPr>
            <p:spPr bwMode="auto">
              <a:xfrm>
                <a:off x="1080" y="542"/>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Freeform 44"/>
              <p:cNvSpPr>
                <a:spLocks noEditPoints="1"/>
              </p:cNvSpPr>
              <p:nvPr/>
            </p:nvSpPr>
            <p:spPr bwMode="auto">
              <a:xfrm>
                <a:off x="1243" y="574"/>
                <a:ext cx="49" cy="73"/>
              </a:xfrm>
              <a:custGeom>
                <a:avLst/>
                <a:gdLst/>
                <a:ahLst/>
                <a:cxnLst>
                  <a:cxn ang="0">
                    <a:pos x="0" y="86"/>
                  </a:cxn>
                  <a:cxn ang="0">
                    <a:pos x="0" y="86"/>
                  </a:cxn>
                  <a:cxn ang="0">
                    <a:pos x="5" y="86"/>
                  </a:cxn>
                  <a:cxn ang="0">
                    <a:pos x="20" y="116"/>
                  </a:cxn>
                  <a:cxn ang="0">
                    <a:pos x="43" y="126"/>
                  </a:cxn>
                  <a:cxn ang="0">
                    <a:pos x="61" y="119"/>
                  </a:cxn>
                  <a:cxn ang="0">
                    <a:pos x="67" y="106"/>
                  </a:cxn>
                  <a:cxn ang="0">
                    <a:pos x="61" y="92"/>
                  </a:cxn>
                  <a:cxn ang="0">
                    <a:pos x="46" y="83"/>
                  </a:cxn>
                  <a:cxn ang="0">
                    <a:pos x="34" y="77"/>
                  </a:cxn>
                  <a:cxn ang="0">
                    <a:pos x="9" y="59"/>
                  </a:cxn>
                  <a:cxn ang="0">
                    <a:pos x="1" y="38"/>
                  </a:cxn>
                  <a:cxn ang="0">
                    <a:pos x="11" y="12"/>
                  </a:cxn>
                  <a:cxn ang="0">
                    <a:pos x="41" y="1"/>
                  </a:cxn>
                  <a:cxn ang="0">
                    <a:pos x="61" y="4"/>
                  </a:cxn>
                  <a:cxn ang="0">
                    <a:pos x="72" y="7"/>
                  </a:cxn>
                  <a:cxn ang="0">
                    <a:pos x="76" y="5"/>
                  </a:cxn>
                  <a:cxn ang="0">
                    <a:pos x="78" y="0"/>
                  </a:cxn>
                  <a:cxn ang="0">
                    <a:pos x="83" y="0"/>
                  </a:cxn>
                  <a:cxn ang="0">
                    <a:pos x="83" y="41"/>
                  </a:cxn>
                  <a:cxn ang="0">
                    <a:pos x="78" y="41"/>
                  </a:cxn>
                  <a:cxn ang="0">
                    <a:pos x="65" y="17"/>
                  </a:cxn>
                  <a:cxn ang="0">
                    <a:pos x="42" y="6"/>
                  </a:cxn>
                  <a:cxn ang="0">
                    <a:pos x="27" y="12"/>
                  </a:cxn>
                  <a:cxn ang="0">
                    <a:pos x="22" y="24"/>
                  </a:cxn>
                  <a:cxn ang="0">
                    <a:pos x="27" y="37"/>
                  </a:cxn>
                  <a:cxn ang="0">
                    <a:pos x="50" y="50"/>
                  </a:cxn>
                  <a:cxn ang="0">
                    <a:pos x="64" y="57"/>
                  </a:cxn>
                  <a:cxn ang="0">
                    <a:pos x="79" y="67"/>
                  </a:cxn>
                  <a:cxn ang="0">
                    <a:pos x="89" y="93"/>
                  </a:cxn>
                  <a:cxn ang="0">
                    <a:pos x="78" y="120"/>
                  </a:cxn>
                  <a:cxn ang="0">
                    <a:pos x="42" y="132"/>
                  </a:cxn>
                  <a:cxn ang="0">
                    <a:pos x="31" y="131"/>
                  </a:cxn>
                  <a:cxn ang="0">
                    <a:pos x="19" y="128"/>
                  </a:cxn>
                  <a:cxn ang="0">
                    <a:pos x="16" y="127"/>
                  </a:cxn>
                  <a:cxn ang="0">
                    <a:pos x="13" y="126"/>
                  </a:cxn>
                  <a:cxn ang="0">
                    <a:pos x="11" y="126"/>
                  </a:cxn>
                  <a:cxn ang="0">
                    <a:pos x="7" y="127"/>
                  </a:cxn>
                  <a:cxn ang="0">
                    <a:pos x="5" y="132"/>
                  </a:cxn>
                  <a:cxn ang="0">
                    <a:pos x="0" y="132"/>
                  </a:cxn>
                  <a:cxn ang="0">
                    <a:pos x="0" y="86"/>
                  </a:cxn>
                  <a:cxn ang="0">
                    <a:pos x="45" y="1"/>
                  </a:cxn>
                  <a:cxn ang="0">
                    <a:pos x="45" y="1"/>
                  </a:cxn>
                  <a:cxn ang="0">
                    <a:pos x="45" y="1"/>
                  </a:cxn>
                </a:cxnLst>
                <a:rect l="0" t="0" r="r" b="b"/>
                <a:pathLst>
                  <a:path w="89" h="132">
                    <a:moveTo>
                      <a:pt x="0" y="86"/>
                    </a:moveTo>
                    <a:lnTo>
                      <a:pt x="0" y="86"/>
                    </a:lnTo>
                    <a:lnTo>
                      <a:pt x="5" y="86"/>
                    </a:lnTo>
                    <a:cubicBezTo>
                      <a:pt x="8" y="100"/>
                      <a:pt x="13" y="110"/>
                      <a:pt x="20" y="116"/>
                    </a:cubicBezTo>
                    <a:cubicBezTo>
                      <a:pt x="27" y="123"/>
                      <a:pt x="34" y="126"/>
                      <a:pt x="43" y="126"/>
                    </a:cubicBezTo>
                    <a:cubicBezTo>
                      <a:pt x="52" y="126"/>
                      <a:pt x="58" y="124"/>
                      <a:pt x="61" y="119"/>
                    </a:cubicBezTo>
                    <a:cubicBezTo>
                      <a:pt x="65" y="115"/>
                      <a:pt x="67" y="110"/>
                      <a:pt x="67" y="106"/>
                    </a:cubicBezTo>
                    <a:cubicBezTo>
                      <a:pt x="67" y="100"/>
                      <a:pt x="65" y="96"/>
                      <a:pt x="61" y="92"/>
                    </a:cubicBezTo>
                    <a:cubicBezTo>
                      <a:pt x="59" y="90"/>
                      <a:pt x="54" y="87"/>
                      <a:pt x="46" y="83"/>
                    </a:cubicBezTo>
                    <a:lnTo>
                      <a:pt x="34" y="77"/>
                    </a:lnTo>
                    <a:cubicBezTo>
                      <a:pt x="22" y="71"/>
                      <a:pt x="14" y="65"/>
                      <a:pt x="9" y="59"/>
                    </a:cubicBezTo>
                    <a:cubicBezTo>
                      <a:pt x="4" y="54"/>
                      <a:pt x="1" y="46"/>
                      <a:pt x="1" y="38"/>
                    </a:cubicBezTo>
                    <a:cubicBezTo>
                      <a:pt x="1" y="29"/>
                      <a:pt x="5" y="20"/>
                      <a:pt x="11" y="12"/>
                    </a:cubicBezTo>
                    <a:cubicBezTo>
                      <a:pt x="18" y="5"/>
                      <a:pt x="28" y="1"/>
                      <a:pt x="41" y="1"/>
                    </a:cubicBezTo>
                    <a:cubicBezTo>
                      <a:pt x="48" y="1"/>
                      <a:pt x="54" y="2"/>
                      <a:pt x="61" y="4"/>
                    </a:cubicBezTo>
                    <a:cubicBezTo>
                      <a:pt x="67" y="6"/>
                      <a:pt x="71" y="7"/>
                      <a:pt x="72" y="7"/>
                    </a:cubicBezTo>
                    <a:cubicBezTo>
                      <a:pt x="74" y="7"/>
                      <a:pt x="75" y="6"/>
                      <a:pt x="76" y="5"/>
                    </a:cubicBezTo>
                    <a:cubicBezTo>
                      <a:pt x="77" y="4"/>
                      <a:pt x="77" y="2"/>
                      <a:pt x="78" y="0"/>
                    </a:cubicBezTo>
                    <a:lnTo>
                      <a:pt x="83" y="0"/>
                    </a:lnTo>
                    <a:lnTo>
                      <a:pt x="83" y="41"/>
                    </a:lnTo>
                    <a:lnTo>
                      <a:pt x="78" y="41"/>
                    </a:lnTo>
                    <a:cubicBezTo>
                      <a:pt x="76" y="31"/>
                      <a:pt x="71" y="23"/>
                      <a:pt x="65" y="17"/>
                    </a:cubicBezTo>
                    <a:cubicBezTo>
                      <a:pt x="59" y="10"/>
                      <a:pt x="51" y="6"/>
                      <a:pt x="42" y="6"/>
                    </a:cubicBezTo>
                    <a:cubicBezTo>
                      <a:pt x="36" y="6"/>
                      <a:pt x="31" y="8"/>
                      <a:pt x="27" y="12"/>
                    </a:cubicBezTo>
                    <a:cubicBezTo>
                      <a:pt x="24" y="15"/>
                      <a:pt x="22" y="19"/>
                      <a:pt x="22" y="24"/>
                    </a:cubicBezTo>
                    <a:cubicBezTo>
                      <a:pt x="22" y="30"/>
                      <a:pt x="24" y="34"/>
                      <a:pt x="27" y="37"/>
                    </a:cubicBezTo>
                    <a:cubicBezTo>
                      <a:pt x="30" y="40"/>
                      <a:pt x="38" y="45"/>
                      <a:pt x="50" y="50"/>
                    </a:cubicBezTo>
                    <a:lnTo>
                      <a:pt x="64" y="57"/>
                    </a:lnTo>
                    <a:cubicBezTo>
                      <a:pt x="70" y="60"/>
                      <a:pt x="75" y="64"/>
                      <a:pt x="79" y="67"/>
                    </a:cubicBezTo>
                    <a:cubicBezTo>
                      <a:pt x="85" y="75"/>
                      <a:pt x="89" y="83"/>
                      <a:pt x="89" y="93"/>
                    </a:cubicBezTo>
                    <a:cubicBezTo>
                      <a:pt x="89" y="102"/>
                      <a:pt x="85" y="111"/>
                      <a:pt x="78" y="120"/>
                    </a:cubicBezTo>
                    <a:cubicBezTo>
                      <a:pt x="70" y="128"/>
                      <a:pt x="58" y="132"/>
                      <a:pt x="42" y="132"/>
                    </a:cubicBezTo>
                    <a:cubicBezTo>
                      <a:pt x="38" y="132"/>
                      <a:pt x="35" y="132"/>
                      <a:pt x="31" y="131"/>
                    </a:cubicBezTo>
                    <a:cubicBezTo>
                      <a:pt x="27" y="130"/>
                      <a:pt x="23" y="129"/>
                      <a:pt x="19" y="128"/>
                    </a:cubicBezTo>
                    <a:lnTo>
                      <a:pt x="16" y="127"/>
                    </a:lnTo>
                    <a:cubicBezTo>
                      <a:pt x="15" y="126"/>
                      <a:pt x="14" y="126"/>
                      <a:pt x="13" y="126"/>
                    </a:cubicBezTo>
                    <a:cubicBezTo>
                      <a:pt x="12" y="126"/>
                      <a:pt x="12" y="126"/>
                      <a:pt x="11" y="126"/>
                    </a:cubicBezTo>
                    <a:cubicBezTo>
                      <a:pt x="9" y="126"/>
                      <a:pt x="8" y="126"/>
                      <a:pt x="7" y="127"/>
                    </a:cubicBezTo>
                    <a:cubicBezTo>
                      <a:pt x="7" y="129"/>
                      <a:pt x="6" y="130"/>
                      <a:pt x="5" y="132"/>
                    </a:cubicBezTo>
                    <a:lnTo>
                      <a:pt x="0" y="132"/>
                    </a:lnTo>
                    <a:lnTo>
                      <a:pt x="0" y="86"/>
                    </a:lnTo>
                    <a:close/>
                    <a:moveTo>
                      <a:pt x="45" y="1"/>
                    </a:moveTo>
                    <a:lnTo>
                      <a:pt x="45" y="1"/>
                    </a:lnTo>
                    <a:lnTo>
                      <a:pt x="45"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9" name="Freeform 45"/>
              <p:cNvSpPr>
                <a:spLocks noEditPoints="1"/>
              </p:cNvSpPr>
              <p:nvPr/>
            </p:nvSpPr>
            <p:spPr bwMode="auto">
              <a:xfrm>
                <a:off x="1299" y="597"/>
                <a:ext cx="41" cy="50"/>
              </a:xfrm>
              <a:custGeom>
                <a:avLst/>
                <a:gdLst/>
                <a:ahLst/>
                <a:cxnLst>
                  <a:cxn ang="0">
                    <a:pos x="0" y="45"/>
                  </a:cxn>
                  <a:cxn ang="0">
                    <a:pos x="0" y="45"/>
                  </a:cxn>
                  <a:cxn ang="0">
                    <a:pos x="11" y="12"/>
                  </a:cxn>
                  <a:cxn ang="0">
                    <a:pos x="38" y="0"/>
                  </a:cxn>
                  <a:cxn ang="0">
                    <a:pos x="56" y="4"/>
                  </a:cxn>
                  <a:cxn ang="0">
                    <a:pos x="68" y="18"/>
                  </a:cxn>
                  <a:cxn ang="0">
                    <a:pos x="73" y="35"/>
                  </a:cxn>
                  <a:cxn ang="0">
                    <a:pos x="73" y="42"/>
                  </a:cxn>
                  <a:cxn ang="0">
                    <a:pos x="26" y="42"/>
                  </a:cxn>
                  <a:cxn ang="0">
                    <a:pos x="29" y="61"/>
                  </a:cxn>
                  <a:cxn ang="0">
                    <a:pos x="49" y="77"/>
                  </a:cxn>
                  <a:cxn ang="0">
                    <a:pos x="61" y="73"/>
                  </a:cxn>
                  <a:cxn ang="0">
                    <a:pos x="70" y="64"/>
                  </a:cxn>
                  <a:cxn ang="0">
                    <a:pos x="74" y="67"/>
                  </a:cxn>
                  <a:cxn ang="0">
                    <a:pos x="54" y="87"/>
                  </a:cxn>
                  <a:cxn ang="0">
                    <a:pos x="37" y="90"/>
                  </a:cxn>
                  <a:cxn ang="0">
                    <a:pos x="11" y="79"/>
                  </a:cxn>
                  <a:cxn ang="0">
                    <a:pos x="0" y="45"/>
                  </a:cxn>
                  <a:cxn ang="0">
                    <a:pos x="0" y="45"/>
                  </a:cxn>
                  <a:cxn ang="0">
                    <a:pos x="50" y="35"/>
                  </a:cxn>
                  <a:cxn ang="0">
                    <a:pos x="50" y="35"/>
                  </a:cxn>
                  <a:cxn ang="0">
                    <a:pos x="48" y="12"/>
                  </a:cxn>
                  <a:cxn ang="0">
                    <a:pos x="38" y="5"/>
                  </a:cxn>
                  <a:cxn ang="0">
                    <a:pos x="28" y="13"/>
                  </a:cxn>
                  <a:cxn ang="0">
                    <a:pos x="25" y="35"/>
                  </a:cxn>
                  <a:cxn ang="0">
                    <a:pos x="50" y="35"/>
                  </a:cxn>
                  <a:cxn ang="0">
                    <a:pos x="38" y="0"/>
                  </a:cxn>
                  <a:cxn ang="0">
                    <a:pos x="38" y="0"/>
                  </a:cxn>
                  <a:cxn ang="0">
                    <a:pos x="38" y="0"/>
                  </a:cxn>
                </a:cxnLst>
                <a:rect l="0" t="0" r="r" b="b"/>
                <a:pathLst>
                  <a:path w="74" h="90">
                    <a:moveTo>
                      <a:pt x="0" y="45"/>
                    </a:moveTo>
                    <a:lnTo>
                      <a:pt x="0" y="45"/>
                    </a:lnTo>
                    <a:cubicBezTo>
                      <a:pt x="0" y="31"/>
                      <a:pt x="3" y="19"/>
                      <a:pt x="11" y="12"/>
                    </a:cubicBezTo>
                    <a:cubicBezTo>
                      <a:pt x="18" y="4"/>
                      <a:pt x="28" y="0"/>
                      <a:pt x="38" y="0"/>
                    </a:cubicBezTo>
                    <a:cubicBezTo>
                      <a:pt x="44" y="0"/>
                      <a:pt x="50" y="1"/>
                      <a:pt x="56" y="4"/>
                    </a:cubicBezTo>
                    <a:cubicBezTo>
                      <a:pt x="61" y="8"/>
                      <a:pt x="65" y="12"/>
                      <a:pt x="68" y="18"/>
                    </a:cubicBezTo>
                    <a:cubicBezTo>
                      <a:pt x="70" y="22"/>
                      <a:pt x="72" y="28"/>
                      <a:pt x="73" y="35"/>
                    </a:cubicBezTo>
                    <a:cubicBezTo>
                      <a:pt x="73" y="38"/>
                      <a:pt x="73" y="40"/>
                      <a:pt x="73" y="42"/>
                    </a:cubicBezTo>
                    <a:lnTo>
                      <a:pt x="26" y="42"/>
                    </a:lnTo>
                    <a:cubicBezTo>
                      <a:pt x="26" y="49"/>
                      <a:pt x="27" y="56"/>
                      <a:pt x="29" y="61"/>
                    </a:cubicBezTo>
                    <a:cubicBezTo>
                      <a:pt x="33" y="71"/>
                      <a:pt x="39" y="77"/>
                      <a:pt x="49" y="77"/>
                    </a:cubicBezTo>
                    <a:cubicBezTo>
                      <a:pt x="53" y="77"/>
                      <a:pt x="57" y="75"/>
                      <a:pt x="61" y="73"/>
                    </a:cubicBezTo>
                    <a:cubicBezTo>
                      <a:pt x="63" y="71"/>
                      <a:pt x="66" y="68"/>
                      <a:pt x="70" y="64"/>
                    </a:cubicBezTo>
                    <a:lnTo>
                      <a:pt x="74" y="67"/>
                    </a:lnTo>
                    <a:cubicBezTo>
                      <a:pt x="68" y="76"/>
                      <a:pt x="62" y="83"/>
                      <a:pt x="54" y="87"/>
                    </a:cubicBezTo>
                    <a:cubicBezTo>
                      <a:pt x="49" y="89"/>
                      <a:pt x="44" y="90"/>
                      <a:pt x="37" y="90"/>
                    </a:cubicBezTo>
                    <a:cubicBezTo>
                      <a:pt x="28" y="90"/>
                      <a:pt x="19" y="87"/>
                      <a:pt x="11" y="79"/>
                    </a:cubicBezTo>
                    <a:cubicBezTo>
                      <a:pt x="3" y="72"/>
                      <a:pt x="0" y="61"/>
                      <a:pt x="0" y="45"/>
                    </a:cubicBezTo>
                    <a:lnTo>
                      <a:pt x="0" y="45"/>
                    </a:lnTo>
                    <a:close/>
                    <a:moveTo>
                      <a:pt x="50" y="35"/>
                    </a:moveTo>
                    <a:lnTo>
                      <a:pt x="50" y="35"/>
                    </a:lnTo>
                    <a:cubicBezTo>
                      <a:pt x="50" y="24"/>
                      <a:pt x="49" y="16"/>
                      <a:pt x="48" y="12"/>
                    </a:cubicBezTo>
                    <a:cubicBezTo>
                      <a:pt x="46" y="8"/>
                      <a:pt x="43" y="5"/>
                      <a:pt x="38" y="5"/>
                    </a:cubicBezTo>
                    <a:cubicBezTo>
                      <a:pt x="34" y="5"/>
                      <a:pt x="30" y="8"/>
                      <a:pt x="28" y="13"/>
                    </a:cubicBezTo>
                    <a:cubicBezTo>
                      <a:pt x="27" y="18"/>
                      <a:pt x="26" y="25"/>
                      <a:pt x="25" y="35"/>
                    </a:cubicBezTo>
                    <a:lnTo>
                      <a:pt x="50"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0" name="Freeform 46"/>
              <p:cNvSpPr>
                <a:spLocks/>
              </p:cNvSpPr>
              <p:nvPr/>
            </p:nvSpPr>
            <p:spPr bwMode="auto">
              <a:xfrm>
                <a:off x="1344" y="576"/>
                <a:ext cx="25" cy="70"/>
              </a:xfrm>
              <a:custGeom>
                <a:avLst/>
                <a:gdLst/>
                <a:ahLst/>
                <a:cxnLst>
                  <a:cxn ang="0">
                    <a:pos x="0" y="121"/>
                  </a:cxn>
                  <a:cxn ang="0">
                    <a:pos x="0" y="121"/>
                  </a:cxn>
                  <a:cxn ang="0">
                    <a:pos x="7" y="118"/>
                  </a:cxn>
                  <a:cxn ang="0">
                    <a:pos x="9" y="110"/>
                  </a:cxn>
                  <a:cxn ang="0">
                    <a:pos x="9" y="15"/>
                  </a:cxn>
                  <a:cxn ang="0">
                    <a:pos x="7" y="7"/>
                  </a:cxn>
                  <a:cxn ang="0">
                    <a:pos x="0" y="4"/>
                  </a:cxn>
                  <a:cxn ang="0">
                    <a:pos x="0" y="0"/>
                  </a:cxn>
                  <a:cxn ang="0">
                    <a:pos x="35" y="0"/>
                  </a:cxn>
                  <a:cxn ang="0">
                    <a:pos x="35" y="110"/>
                  </a:cxn>
                  <a:cxn ang="0">
                    <a:pos x="37" y="118"/>
                  </a:cxn>
                  <a:cxn ang="0">
                    <a:pos x="45" y="121"/>
                  </a:cxn>
                  <a:cxn ang="0">
                    <a:pos x="45" y="126"/>
                  </a:cxn>
                  <a:cxn ang="0">
                    <a:pos x="0" y="126"/>
                  </a:cxn>
                  <a:cxn ang="0">
                    <a:pos x="0" y="121"/>
                  </a:cxn>
                </a:cxnLst>
                <a:rect l="0" t="0" r="r" b="b"/>
                <a:pathLst>
                  <a:path w="45" h="126">
                    <a:moveTo>
                      <a:pt x="0" y="121"/>
                    </a:moveTo>
                    <a:lnTo>
                      <a:pt x="0" y="121"/>
                    </a:lnTo>
                    <a:cubicBezTo>
                      <a:pt x="3" y="120"/>
                      <a:pt x="6" y="119"/>
                      <a:pt x="7" y="118"/>
                    </a:cubicBezTo>
                    <a:cubicBezTo>
                      <a:pt x="9" y="117"/>
                      <a:pt x="9" y="114"/>
                      <a:pt x="9" y="110"/>
                    </a:cubicBezTo>
                    <a:lnTo>
                      <a:pt x="9" y="15"/>
                    </a:lnTo>
                    <a:cubicBezTo>
                      <a:pt x="9" y="11"/>
                      <a:pt x="9" y="9"/>
                      <a:pt x="7" y="7"/>
                    </a:cubicBezTo>
                    <a:cubicBezTo>
                      <a:pt x="6" y="6"/>
                      <a:pt x="4" y="5"/>
                      <a:pt x="0" y="4"/>
                    </a:cubicBezTo>
                    <a:lnTo>
                      <a:pt x="0" y="0"/>
                    </a:lnTo>
                    <a:lnTo>
                      <a:pt x="35" y="0"/>
                    </a:lnTo>
                    <a:lnTo>
                      <a:pt x="35" y="110"/>
                    </a:lnTo>
                    <a:cubicBezTo>
                      <a:pt x="35" y="114"/>
                      <a:pt x="36" y="117"/>
                      <a:pt x="37" y="118"/>
                    </a:cubicBezTo>
                    <a:cubicBezTo>
                      <a:pt x="39" y="119"/>
                      <a:pt x="41" y="120"/>
                      <a:pt x="45" y="121"/>
                    </a:cubicBezTo>
                    <a:lnTo>
                      <a:pt x="45"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Freeform 47"/>
              <p:cNvSpPr>
                <a:spLocks noEditPoints="1"/>
              </p:cNvSpPr>
              <p:nvPr/>
            </p:nvSpPr>
            <p:spPr bwMode="auto">
              <a:xfrm>
                <a:off x="1373" y="597"/>
                <a:ext cx="41" cy="50"/>
              </a:xfrm>
              <a:custGeom>
                <a:avLst/>
                <a:gdLst/>
                <a:ahLst/>
                <a:cxnLst>
                  <a:cxn ang="0">
                    <a:pos x="0" y="45"/>
                  </a:cxn>
                  <a:cxn ang="0">
                    <a:pos x="0" y="45"/>
                  </a:cxn>
                  <a:cxn ang="0">
                    <a:pos x="12" y="12"/>
                  </a:cxn>
                  <a:cxn ang="0">
                    <a:pos x="39" y="0"/>
                  </a:cxn>
                  <a:cxn ang="0">
                    <a:pos x="56" y="4"/>
                  </a:cxn>
                  <a:cxn ang="0">
                    <a:pos x="69" y="18"/>
                  </a:cxn>
                  <a:cxn ang="0">
                    <a:pos x="73" y="35"/>
                  </a:cxn>
                  <a:cxn ang="0">
                    <a:pos x="74" y="42"/>
                  </a:cxn>
                  <a:cxn ang="0">
                    <a:pos x="27" y="42"/>
                  </a:cxn>
                  <a:cxn ang="0">
                    <a:pos x="30" y="61"/>
                  </a:cxn>
                  <a:cxn ang="0">
                    <a:pos x="49" y="77"/>
                  </a:cxn>
                  <a:cxn ang="0">
                    <a:pos x="62" y="73"/>
                  </a:cxn>
                  <a:cxn ang="0">
                    <a:pos x="71" y="64"/>
                  </a:cxn>
                  <a:cxn ang="0">
                    <a:pos x="75" y="67"/>
                  </a:cxn>
                  <a:cxn ang="0">
                    <a:pos x="55" y="87"/>
                  </a:cxn>
                  <a:cxn ang="0">
                    <a:pos x="38" y="90"/>
                  </a:cxn>
                  <a:cxn ang="0">
                    <a:pos x="12" y="79"/>
                  </a:cxn>
                  <a:cxn ang="0">
                    <a:pos x="0" y="45"/>
                  </a:cxn>
                  <a:cxn ang="0">
                    <a:pos x="0" y="45"/>
                  </a:cxn>
                  <a:cxn ang="0">
                    <a:pos x="51" y="35"/>
                  </a:cxn>
                  <a:cxn ang="0">
                    <a:pos x="51" y="35"/>
                  </a:cxn>
                  <a:cxn ang="0">
                    <a:pos x="49"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2" y="12"/>
                    </a:cubicBezTo>
                    <a:cubicBezTo>
                      <a:pt x="19" y="4"/>
                      <a:pt x="28" y="0"/>
                      <a:pt x="39" y="0"/>
                    </a:cubicBezTo>
                    <a:cubicBezTo>
                      <a:pt x="45" y="0"/>
                      <a:pt x="51" y="1"/>
                      <a:pt x="56" y="4"/>
                    </a:cubicBezTo>
                    <a:cubicBezTo>
                      <a:pt x="62" y="8"/>
                      <a:pt x="66" y="12"/>
                      <a:pt x="69" y="18"/>
                    </a:cubicBezTo>
                    <a:cubicBezTo>
                      <a:pt x="71" y="22"/>
                      <a:pt x="73" y="28"/>
                      <a:pt x="73" y="35"/>
                    </a:cubicBezTo>
                    <a:cubicBezTo>
                      <a:pt x="74" y="38"/>
                      <a:pt x="74" y="40"/>
                      <a:pt x="74" y="42"/>
                    </a:cubicBezTo>
                    <a:lnTo>
                      <a:pt x="27" y="42"/>
                    </a:lnTo>
                    <a:cubicBezTo>
                      <a:pt x="27" y="49"/>
                      <a:pt x="28" y="56"/>
                      <a:pt x="30" y="61"/>
                    </a:cubicBezTo>
                    <a:cubicBezTo>
                      <a:pt x="34" y="71"/>
                      <a:pt x="40" y="77"/>
                      <a:pt x="49" y="77"/>
                    </a:cubicBezTo>
                    <a:cubicBezTo>
                      <a:pt x="54" y="77"/>
                      <a:pt x="58" y="75"/>
                      <a:pt x="62" y="73"/>
                    </a:cubicBezTo>
                    <a:cubicBezTo>
                      <a:pt x="64" y="71"/>
                      <a:pt x="67" y="68"/>
                      <a:pt x="71" y="64"/>
                    </a:cubicBezTo>
                    <a:lnTo>
                      <a:pt x="75" y="67"/>
                    </a:lnTo>
                    <a:cubicBezTo>
                      <a:pt x="69" y="76"/>
                      <a:pt x="62" y="83"/>
                      <a:pt x="55" y="87"/>
                    </a:cubicBezTo>
                    <a:cubicBezTo>
                      <a:pt x="50" y="89"/>
                      <a:pt x="44" y="90"/>
                      <a:pt x="38" y="90"/>
                    </a:cubicBezTo>
                    <a:cubicBezTo>
                      <a:pt x="29" y="90"/>
                      <a:pt x="20" y="87"/>
                      <a:pt x="12" y="79"/>
                    </a:cubicBezTo>
                    <a:cubicBezTo>
                      <a:pt x="4" y="72"/>
                      <a:pt x="0" y="61"/>
                      <a:pt x="0" y="45"/>
                    </a:cubicBezTo>
                    <a:lnTo>
                      <a:pt x="0" y="45"/>
                    </a:lnTo>
                    <a:close/>
                    <a:moveTo>
                      <a:pt x="51" y="35"/>
                    </a:moveTo>
                    <a:lnTo>
                      <a:pt x="51" y="35"/>
                    </a:lnTo>
                    <a:cubicBezTo>
                      <a:pt x="51" y="24"/>
                      <a:pt x="50" y="16"/>
                      <a:pt x="49" y="12"/>
                    </a:cubicBezTo>
                    <a:cubicBezTo>
                      <a:pt x="47" y="8"/>
                      <a:pt x="44"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Freeform 48"/>
              <p:cNvSpPr>
                <a:spLocks noEditPoints="1"/>
              </p:cNvSpPr>
              <p:nvPr/>
            </p:nvSpPr>
            <p:spPr bwMode="auto">
              <a:xfrm>
                <a:off x="1419" y="597"/>
                <a:ext cx="41" cy="50"/>
              </a:xfrm>
              <a:custGeom>
                <a:avLst/>
                <a:gdLst/>
                <a:ahLst/>
                <a:cxnLst>
                  <a:cxn ang="0">
                    <a:pos x="44" y="0"/>
                  </a:cxn>
                  <a:cxn ang="0">
                    <a:pos x="44" y="0"/>
                  </a:cxn>
                  <a:cxn ang="0">
                    <a:pos x="64" y="5"/>
                  </a:cxn>
                  <a:cxn ang="0">
                    <a:pos x="73" y="20"/>
                  </a:cxn>
                  <a:cxn ang="0">
                    <a:pos x="69" y="28"/>
                  </a:cxn>
                  <a:cxn ang="0">
                    <a:pos x="61" y="32"/>
                  </a:cxn>
                  <a:cxn ang="0">
                    <a:pos x="55" y="30"/>
                  </a:cxn>
                  <a:cxn ang="0">
                    <a:pos x="50" y="20"/>
                  </a:cxn>
                  <a:cxn ang="0">
                    <a:pos x="50" y="17"/>
                  </a:cxn>
                  <a:cxn ang="0">
                    <a:pos x="50" y="14"/>
                  </a:cxn>
                  <a:cxn ang="0">
                    <a:pos x="47" y="7"/>
                  </a:cxn>
                  <a:cxn ang="0">
                    <a:pos x="42" y="5"/>
                  </a:cxn>
                  <a:cxn ang="0">
                    <a:pos x="30" y="15"/>
                  </a:cxn>
                  <a:cxn ang="0">
                    <a:pos x="26" y="37"/>
                  </a:cxn>
                  <a:cxn ang="0">
                    <a:pos x="33" y="66"/>
                  </a:cxn>
                  <a:cxn ang="0">
                    <a:pos x="52" y="78"/>
                  </a:cxn>
                  <a:cxn ang="0">
                    <a:pos x="64" y="74"/>
                  </a:cxn>
                  <a:cxn ang="0">
                    <a:pos x="72" y="67"/>
                  </a:cxn>
                  <a:cxn ang="0">
                    <a:pos x="75" y="71"/>
                  </a:cxn>
                  <a:cxn ang="0">
                    <a:pos x="54" y="88"/>
                  </a:cxn>
                  <a:cxn ang="0">
                    <a:pos x="40" y="90"/>
                  </a:cxn>
                  <a:cxn ang="0">
                    <a:pos x="11" y="78"/>
                  </a:cxn>
                  <a:cxn ang="0">
                    <a:pos x="0" y="46"/>
                  </a:cxn>
                  <a:cxn ang="0">
                    <a:pos x="12" y="13"/>
                  </a:cxn>
                  <a:cxn ang="0">
                    <a:pos x="44" y="0"/>
                  </a:cxn>
                  <a:cxn ang="0">
                    <a:pos x="44" y="0"/>
                  </a:cxn>
                  <a:cxn ang="0">
                    <a:pos x="40" y="0"/>
                  </a:cxn>
                  <a:cxn ang="0">
                    <a:pos x="40" y="0"/>
                  </a:cxn>
                  <a:cxn ang="0">
                    <a:pos x="40" y="0"/>
                  </a:cxn>
                </a:cxnLst>
                <a:rect l="0" t="0" r="r" b="b"/>
                <a:pathLst>
                  <a:path w="75" h="90">
                    <a:moveTo>
                      <a:pt x="44" y="0"/>
                    </a:moveTo>
                    <a:lnTo>
                      <a:pt x="44" y="0"/>
                    </a:lnTo>
                    <a:cubicBezTo>
                      <a:pt x="52" y="0"/>
                      <a:pt x="59" y="1"/>
                      <a:pt x="64" y="5"/>
                    </a:cubicBezTo>
                    <a:cubicBezTo>
                      <a:pt x="70" y="9"/>
                      <a:pt x="73" y="14"/>
                      <a:pt x="73" y="20"/>
                    </a:cubicBezTo>
                    <a:cubicBezTo>
                      <a:pt x="73" y="23"/>
                      <a:pt x="72" y="26"/>
                      <a:pt x="69" y="28"/>
                    </a:cubicBezTo>
                    <a:cubicBezTo>
                      <a:pt x="67" y="31"/>
                      <a:pt x="64" y="32"/>
                      <a:pt x="61" y="32"/>
                    </a:cubicBezTo>
                    <a:cubicBezTo>
                      <a:pt x="58" y="32"/>
                      <a:pt x="56" y="31"/>
                      <a:pt x="55" y="30"/>
                    </a:cubicBezTo>
                    <a:cubicBezTo>
                      <a:pt x="51" y="28"/>
                      <a:pt x="50" y="25"/>
                      <a:pt x="50" y="20"/>
                    </a:cubicBezTo>
                    <a:cubicBezTo>
                      <a:pt x="50" y="19"/>
                      <a:pt x="50" y="18"/>
                      <a:pt x="50" y="17"/>
                    </a:cubicBezTo>
                    <a:cubicBezTo>
                      <a:pt x="50" y="16"/>
                      <a:pt x="50" y="15"/>
                      <a:pt x="50" y="14"/>
                    </a:cubicBezTo>
                    <a:cubicBezTo>
                      <a:pt x="50" y="11"/>
                      <a:pt x="49" y="8"/>
                      <a:pt x="47" y="7"/>
                    </a:cubicBezTo>
                    <a:cubicBezTo>
                      <a:pt x="46" y="6"/>
                      <a:pt x="44" y="5"/>
                      <a:pt x="42" y="5"/>
                    </a:cubicBezTo>
                    <a:cubicBezTo>
                      <a:pt x="36" y="5"/>
                      <a:pt x="32" y="8"/>
                      <a:pt x="30" y="15"/>
                    </a:cubicBezTo>
                    <a:cubicBezTo>
                      <a:pt x="27" y="21"/>
                      <a:pt x="26" y="28"/>
                      <a:pt x="26" y="37"/>
                    </a:cubicBezTo>
                    <a:cubicBezTo>
                      <a:pt x="26" y="48"/>
                      <a:pt x="29" y="58"/>
                      <a:pt x="33" y="66"/>
                    </a:cubicBezTo>
                    <a:cubicBezTo>
                      <a:pt x="38" y="74"/>
                      <a:pt x="44" y="78"/>
                      <a:pt x="52" y="78"/>
                    </a:cubicBezTo>
                    <a:cubicBezTo>
                      <a:pt x="57" y="78"/>
                      <a:pt x="61" y="77"/>
                      <a:pt x="64" y="74"/>
                    </a:cubicBezTo>
                    <a:cubicBezTo>
                      <a:pt x="66" y="73"/>
                      <a:pt x="69" y="71"/>
                      <a:pt x="72" y="67"/>
                    </a:cubicBezTo>
                    <a:lnTo>
                      <a:pt x="75" y="71"/>
                    </a:lnTo>
                    <a:cubicBezTo>
                      <a:pt x="69" y="79"/>
                      <a:pt x="62" y="85"/>
                      <a:pt x="54" y="88"/>
                    </a:cubicBezTo>
                    <a:cubicBezTo>
                      <a:pt x="50" y="89"/>
                      <a:pt x="45" y="90"/>
                      <a:pt x="40" y="90"/>
                    </a:cubicBezTo>
                    <a:cubicBezTo>
                      <a:pt x="28" y="90"/>
                      <a:pt x="19" y="86"/>
                      <a:pt x="11" y="78"/>
                    </a:cubicBezTo>
                    <a:cubicBezTo>
                      <a:pt x="4" y="69"/>
                      <a:pt x="0" y="59"/>
                      <a:pt x="0" y="46"/>
                    </a:cubicBezTo>
                    <a:cubicBezTo>
                      <a:pt x="0" y="33"/>
                      <a:pt x="4" y="22"/>
                      <a:pt x="12" y="13"/>
                    </a:cubicBezTo>
                    <a:cubicBezTo>
                      <a:pt x="20" y="4"/>
                      <a:pt x="31" y="0"/>
                      <a:pt x="44" y="0"/>
                    </a:cubicBezTo>
                    <a:lnTo>
                      <a:pt x="44" y="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3" name="Freeform 49"/>
              <p:cNvSpPr>
                <a:spLocks/>
              </p:cNvSpPr>
              <p:nvPr/>
            </p:nvSpPr>
            <p:spPr bwMode="auto">
              <a:xfrm>
                <a:off x="1464" y="581"/>
                <a:ext cx="32" cy="66"/>
              </a:xfrm>
              <a:custGeom>
                <a:avLst/>
                <a:gdLst/>
                <a:ahLst/>
                <a:cxnLst>
                  <a:cxn ang="0">
                    <a:pos x="0" y="40"/>
                  </a:cxn>
                  <a:cxn ang="0">
                    <a:pos x="0" y="40"/>
                  </a:cxn>
                  <a:cxn ang="0">
                    <a:pos x="0" y="35"/>
                  </a:cxn>
                  <a:cxn ang="0">
                    <a:pos x="6" y="30"/>
                  </a:cxn>
                  <a:cxn ang="0">
                    <a:pos x="15" y="20"/>
                  </a:cxn>
                  <a:cxn ang="0">
                    <a:pos x="30" y="0"/>
                  </a:cxn>
                  <a:cxn ang="0">
                    <a:pos x="35" y="0"/>
                  </a:cxn>
                  <a:cxn ang="0">
                    <a:pos x="35" y="32"/>
                  </a:cxn>
                  <a:cxn ang="0">
                    <a:pos x="53" y="32"/>
                  </a:cxn>
                  <a:cxn ang="0">
                    <a:pos x="53" y="40"/>
                  </a:cxn>
                  <a:cxn ang="0">
                    <a:pos x="35" y="40"/>
                  </a:cxn>
                  <a:cxn ang="0">
                    <a:pos x="35" y="96"/>
                  </a:cxn>
                  <a:cxn ang="0">
                    <a:pos x="36" y="103"/>
                  </a:cxn>
                  <a:cxn ang="0">
                    <a:pos x="42" y="107"/>
                  </a:cxn>
                  <a:cxn ang="0">
                    <a:pos x="48" y="104"/>
                  </a:cxn>
                  <a:cxn ang="0">
                    <a:pos x="53" y="97"/>
                  </a:cxn>
                  <a:cxn ang="0">
                    <a:pos x="58" y="99"/>
                  </a:cxn>
                  <a:cxn ang="0">
                    <a:pos x="50" y="112"/>
                  </a:cxn>
                  <a:cxn ang="0">
                    <a:pos x="30" y="120"/>
                  </a:cxn>
                  <a:cxn ang="0">
                    <a:pos x="19" y="118"/>
                  </a:cxn>
                  <a:cxn ang="0">
                    <a:pos x="9" y="100"/>
                  </a:cxn>
                  <a:cxn ang="0">
                    <a:pos x="9" y="40"/>
                  </a:cxn>
                  <a:cxn ang="0">
                    <a:pos x="0" y="40"/>
                  </a:cxn>
                </a:cxnLst>
                <a:rect l="0" t="0" r="r" b="b"/>
                <a:pathLst>
                  <a:path w="58" h="120">
                    <a:moveTo>
                      <a:pt x="0" y="40"/>
                    </a:moveTo>
                    <a:lnTo>
                      <a:pt x="0" y="40"/>
                    </a:lnTo>
                    <a:lnTo>
                      <a:pt x="0" y="35"/>
                    </a:lnTo>
                    <a:cubicBezTo>
                      <a:pt x="1" y="33"/>
                      <a:pt x="4" y="32"/>
                      <a:pt x="6" y="30"/>
                    </a:cubicBezTo>
                    <a:cubicBezTo>
                      <a:pt x="9" y="27"/>
                      <a:pt x="12" y="23"/>
                      <a:pt x="15" y="20"/>
                    </a:cubicBezTo>
                    <a:cubicBezTo>
                      <a:pt x="21" y="14"/>
                      <a:pt x="26" y="8"/>
                      <a:pt x="30" y="0"/>
                    </a:cubicBezTo>
                    <a:lnTo>
                      <a:pt x="35" y="0"/>
                    </a:lnTo>
                    <a:lnTo>
                      <a:pt x="35" y="32"/>
                    </a:lnTo>
                    <a:lnTo>
                      <a:pt x="53" y="32"/>
                    </a:lnTo>
                    <a:lnTo>
                      <a:pt x="53" y="40"/>
                    </a:lnTo>
                    <a:lnTo>
                      <a:pt x="35" y="40"/>
                    </a:lnTo>
                    <a:lnTo>
                      <a:pt x="35" y="96"/>
                    </a:lnTo>
                    <a:cubicBezTo>
                      <a:pt x="35" y="99"/>
                      <a:pt x="35" y="101"/>
                      <a:pt x="36" y="103"/>
                    </a:cubicBezTo>
                    <a:cubicBezTo>
                      <a:pt x="37" y="105"/>
                      <a:pt x="39" y="107"/>
                      <a:pt x="42" y="107"/>
                    </a:cubicBezTo>
                    <a:cubicBezTo>
                      <a:pt x="45" y="107"/>
                      <a:pt x="47" y="106"/>
                      <a:pt x="48" y="104"/>
                    </a:cubicBezTo>
                    <a:cubicBezTo>
                      <a:pt x="50" y="102"/>
                      <a:pt x="52" y="100"/>
                      <a:pt x="53" y="97"/>
                    </a:cubicBezTo>
                    <a:lnTo>
                      <a:pt x="58" y="99"/>
                    </a:lnTo>
                    <a:cubicBezTo>
                      <a:pt x="56" y="104"/>
                      <a:pt x="53" y="108"/>
                      <a:pt x="50" y="112"/>
                    </a:cubicBezTo>
                    <a:cubicBezTo>
                      <a:pt x="45" y="117"/>
                      <a:pt x="38" y="120"/>
                      <a:pt x="30" y="120"/>
                    </a:cubicBezTo>
                    <a:cubicBezTo>
                      <a:pt x="26" y="120"/>
                      <a:pt x="22" y="119"/>
                      <a:pt x="19" y="118"/>
                    </a:cubicBezTo>
                    <a:cubicBezTo>
                      <a:pt x="13" y="114"/>
                      <a:pt x="9" y="109"/>
                      <a:pt x="9" y="100"/>
                    </a:cubicBezTo>
                    <a:lnTo>
                      <a:pt x="9"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4" name="Freeform 50"/>
              <p:cNvSpPr>
                <a:spLocks noEditPoints="1"/>
              </p:cNvSpPr>
              <p:nvPr/>
            </p:nvSpPr>
            <p:spPr bwMode="auto">
              <a:xfrm>
                <a:off x="1498" y="597"/>
                <a:ext cx="47" cy="50"/>
              </a:xfrm>
              <a:custGeom>
                <a:avLst/>
                <a:gdLst/>
                <a:ahLst/>
                <a:cxnLst>
                  <a:cxn ang="0">
                    <a:pos x="0" y="45"/>
                  </a:cxn>
                  <a:cxn ang="0">
                    <a:pos x="0" y="45"/>
                  </a:cxn>
                  <a:cxn ang="0">
                    <a:pos x="12" y="12"/>
                  </a:cxn>
                  <a:cxn ang="0">
                    <a:pos x="42" y="0"/>
                  </a:cxn>
                  <a:cxn ang="0">
                    <a:pos x="72" y="13"/>
                  </a:cxn>
                  <a:cxn ang="0">
                    <a:pos x="84" y="45"/>
                  </a:cxn>
                  <a:cxn ang="0">
                    <a:pos x="72" y="77"/>
                  </a:cxn>
                  <a:cxn ang="0">
                    <a:pos x="42" y="90"/>
                  </a:cxn>
                  <a:cxn ang="0">
                    <a:pos x="12" y="77"/>
                  </a:cxn>
                  <a:cxn ang="0">
                    <a:pos x="0" y="45"/>
                  </a:cxn>
                  <a:cxn ang="0">
                    <a:pos x="0" y="45"/>
                  </a:cxn>
                  <a:cxn ang="0">
                    <a:pos x="27" y="45"/>
                  </a:cxn>
                  <a:cxn ang="0">
                    <a:pos x="27" y="45"/>
                  </a:cxn>
                  <a:cxn ang="0">
                    <a:pos x="29" y="72"/>
                  </a:cxn>
                  <a:cxn ang="0">
                    <a:pos x="42" y="84"/>
                  </a:cxn>
                  <a:cxn ang="0">
                    <a:pos x="54" y="75"/>
                  </a:cxn>
                  <a:cxn ang="0">
                    <a:pos x="57" y="45"/>
                  </a:cxn>
                  <a:cxn ang="0">
                    <a:pos x="54" y="15"/>
                  </a:cxn>
                  <a:cxn ang="0">
                    <a:pos x="42" y="5"/>
                  </a:cxn>
                  <a:cxn ang="0">
                    <a:pos x="30" y="18"/>
                  </a:cxn>
                  <a:cxn ang="0">
                    <a:pos x="27" y="45"/>
                  </a:cxn>
                  <a:cxn ang="0">
                    <a:pos x="27" y="45"/>
                  </a:cxn>
                  <a:cxn ang="0">
                    <a:pos x="42" y="0"/>
                  </a:cxn>
                  <a:cxn ang="0">
                    <a:pos x="42" y="0"/>
                  </a:cxn>
                  <a:cxn ang="0">
                    <a:pos x="42" y="0"/>
                  </a:cxn>
                </a:cxnLst>
                <a:rect l="0" t="0" r="r" b="b"/>
                <a:pathLst>
                  <a:path w="84" h="90">
                    <a:moveTo>
                      <a:pt x="0" y="45"/>
                    </a:moveTo>
                    <a:lnTo>
                      <a:pt x="0" y="45"/>
                    </a:lnTo>
                    <a:cubicBezTo>
                      <a:pt x="0" y="32"/>
                      <a:pt x="4" y="21"/>
                      <a:pt x="12" y="12"/>
                    </a:cubicBezTo>
                    <a:cubicBezTo>
                      <a:pt x="20" y="4"/>
                      <a:pt x="30" y="0"/>
                      <a:pt x="42" y="0"/>
                    </a:cubicBezTo>
                    <a:cubicBezTo>
                      <a:pt x="54" y="0"/>
                      <a:pt x="64" y="4"/>
                      <a:pt x="72" y="13"/>
                    </a:cubicBezTo>
                    <a:cubicBezTo>
                      <a:pt x="80" y="22"/>
                      <a:pt x="84" y="32"/>
                      <a:pt x="84" y="45"/>
                    </a:cubicBezTo>
                    <a:cubicBezTo>
                      <a:pt x="84" y="57"/>
                      <a:pt x="80" y="68"/>
                      <a:pt x="72" y="77"/>
                    </a:cubicBezTo>
                    <a:cubicBezTo>
                      <a:pt x="65" y="86"/>
                      <a:pt x="55" y="90"/>
                      <a:pt x="42" y="90"/>
                    </a:cubicBezTo>
                    <a:cubicBezTo>
                      <a:pt x="30" y="90"/>
                      <a:pt x="20" y="86"/>
                      <a:pt x="12" y="77"/>
                    </a:cubicBezTo>
                    <a:cubicBezTo>
                      <a:pt x="4" y="69"/>
                      <a:pt x="0" y="58"/>
                      <a:pt x="0" y="45"/>
                    </a:cubicBezTo>
                    <a:lnTo>
                      <a:pt x="0" y="45"/>
                    </a:lnTo>
                    <a:close/>
                    <a:moveTo>
                      <a:pt x="27" y="45"/>
                    </a:moveTo>
                    <a:lnTo>
                      <a:pt x="27" y="45"/>
                    </a:lnTo>
                    <a:cubicBezTo>
                      <a:pt x="27" y="58"/>
                      <a:pt x="28" y="67"/>
                      <a:pt x="29" y="72"/>
                    </a:cubicBezTo>
                    <a:cubicBezTo>
                      <a:pt x="32" y="80"/>
                      <a:pt x="36" y="84"/>
                      <a:pt x="42" y="84"/>
                    </a:cubicBezTo>
                    <a:cubicBezTo>
                      <a:pt x="48" y="84"/>
                      <a:pt x="52" y="81"/>
                      <a:pt x="54" y="75"/>
                    </a:cubicBezTo>
                    <a:cubicBezTo>
                      <a:pt x="56" y="69"/>
                      <a:pt x="57" y="59"/>
                      <a:pt x="57" y="45"/>
                    </a:cubicBezTo>
                    <a:cubicBezTo>
                      <a:pt x="57" y="31"/>
                      <a:pt x="56" y="21"/>
                      <a:pt x="54" y="15"/>
                    </a:cubicBezTo>
                    <a:cubicBezTo>
                      <a:pt x="52" y="9"/>
                      <a:pt x="48" y="5"/>
                      <a:pt x="42" y="5"/>
                    </a:cubicBezTo>
                    <a:cubicBezTo>
                      <a:pt x="36" y="5"/>
                      <a:pt x="32" y="10"/>
                      <a:pt x="30" y="18"/>
                    </a:cubicBezTo>
                    <a:cubicBezTo>
                      <a:pt x="28" y="23"/>
                      <a:pt x="27" y="32"/>
                      <a:pt x="27" y="45"/>
                    </a:cubicBezTo>
                    <a:lnTo>
                      <a:pt x="27" y="45"/>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5" name="Freeform 51"/>
              <p:cNvSpPr>
                <a:spLocks/>
              </p:cNvSpPr>
              <p:nvPr/>
            </p:nvSpPr>
            <p:spPr bwMode="auto">
              <a:xfrm>
                <a:off x="1550" y="597"/>
                <a:ext cx="41" cy="49"/>
              </a:xfrm>
              <a:custGeom>
                <a:avLst/>
                <a:gdLst/>
                <a:ahLst/>
                <a:cxnLst>
                  <a:cxn ang="0">
                    <a:pos x="0" y="83"/>
                  </a:cxn>
                  <a:cxn ang="0">
                    <a:pos x="0" y="83"/>
                  </a:cxn>
                  <a:cxn ang="0">
                    <a:pos x="7" y="81"/>
                  </a:cxn>
                  <a:cxn ang="0">
                    <a:pos x="9" y="73"/>
                  </a:cxn>
                  <a:cxn ang="0">
                    <a:pos x="10" y="68"/>
                  </a:cxn>
                  <a:cxn ang="0">
                    <a:pos x="10" y="17"/>
                  </a:cxn>
                  <a:cxn ang="0">
                    <a:pos x="8" y="9"/>
                  </a:cxn>
                  <a:cxn ang="0">
                    <a:pos x="0" y="6"/>
                  </a:cxn>
                  <a:cxn ang="0">
                    <a:pos x="0" y="2"/>
                  </a:cxn>
                  <a:cxn ang="0">
                    <a:pos x="35" y="2"/>
                  </a:cxn>
                  <a:cxn ang="0">
                    <a:pos x="35" y="16"/>
                  </a:cxn>
                  <a:cxn ang="0">
                    <a:pos x="47" y="4"/>
                  </a:cxn>
                  <a:cxn ang="0">
                    <a:pos x="60" y="0"/>
                  </a:cxn>
                  <a:cxn ang="0">
                    <a:pos x="70" y="3"/>
                  </a:cxn>
                  <a:cxn ang="0">
                    <a:pos x="75" y="14"/>
                  </a:cxn>
                  <a:cxn ang="0">
                    <a:pos x="72" y="23"/>
                  </a:cxn>
                  <a:cxn ang="0">
                    <a:pos x="63" y="27"/>
                  </a:cxn>
                  <a:cxn ang="0">
                    <a:pos x="53" y="21"/>
                  </a:cxn>
                  <a:cxn ang="0">
                    <a:pos x="47" y="16"/>
                  </a:cxn>
                  <a:cxn ang="0">
                    <a:pos x="40" y="20"/>
                  </a:cxn>
                  <a:cxn ang="0">
                    <a:pos x="36" y="33"/>
                  </a:cxn>
                  <a:cxn ang="0">
                    <a:pos x="36" y="68"/>
                  </a:cxn>
                  <a:cxn ang="0">
                    <a:pos x="39" y="80"/>
                  </a:cxn>
                  <a:cxn ang="0">
                    <a:pos x="49" y="83"/>
                  </a:cxn>
                  <a:cxn ang="0">
                    <a:pos x="49" y="88"/>
                  </a:cxn>
                  <a:cxn ang="0">
                    <a:pos x="0" y="88"/>
                  </a:cxn>
                  <a:cxn ang="0">
                    <a:pos x="0" y="83"/>
                  </a:cxn>
                </a:cxnLst>
                <a:rect l="0" t="0" r="r" b="b"/>
                <a:pathLst>
                  <a:path w="75" h="88">
                    <a:moveTo>
                      <a:pt x="0" y="83"/>
                    </a:moveTo>
                    <a:lnTo>
                      <a:pt x="0" y="83"/>
                    </a:lnTo>
                    <a:cubicBezTo>
                      <a:pt x="3" y="83"/>
                      <a:pt x="6" y="82"/>
                      <a:pt x="7" y="81"/>
                    </a:cubicBezTo>
                    <a:cubicBezTo>
                      <a:pt x="9" y="79"/>
                      <a:pt x="9" y="77"/>
                      <a:pt x="9" y="73"/>
                    </a:cubicBezTo>
                    <a:lnTo>
                      <a:pt x="10" y="68"/>
                    </a:lnTo>
                    <a:lnTo>
                      <a:pt x="10" y="17"/>
                    </a:lnTo>
                    <a:cubicBezTo>
                      <a:pt x="10" y="13"/>
                      <a:pt x="9" y="11"/>
                      <a:pt x="8" y="9"/>
                    </a:cubicBezTo>
                    <a:cubicBezTo>
                      <a:pt x="6" y="8"/>
                      <a:pt x="4" y="7"/>
                      <a:pt x="0" y="6"/>
                    </a:cubicBezTo>
                    <a:lnTo>
                      <a:pt x="0" y="2"/>
                    </a:lnTo>
                    <a:lnTo>
                      <a:pt x="35" y="2"/>
                    </a:lnTo>
                    <a:lnTo>
                      <a:pt x="35" y="16"/>
                    </a:lnTo>
                    <a:cubicBezTo>
                      <a:pt x="39" y="11"/>
                      <a:pt x="43" y="7"/>
                      <a:pt x="47" y="4"/>
                    </a:cubicBezTo>
                    <a:cubicBezTo>
                      <a:pt x="51" y="1"/>
                      <a:pt x="55" y="0"/>
                      <a:pt x="60" y="0"/>
                    </a:cubicBezTo>
                    <a:cubicBezTo>
                      <a:pt x="64" y="0"/>
                      <a:pt x="67" y="1"/>
                      <a:pt x="70" y="3"/>
                    </a:cubicBezTo>
                    <a:cubicBezTo>
                      <a:pt x="74" y="6"/>
                      <a:pt x="75" y="9"/>
                      <a:pt x="75" y="14"/>
                    </a:cubicBezTo>
                    <a:cubicBezTo>
                      <a:pt x="75" y="18"/>
                      <a:pt x="74" y="21"/>
                      <a:pt x="72" y="23"/>
                    </a:cubicBezTo>
                    <a:cubicBezTo>
                      <a:pt x="70" y="25"/>
                      <a:pt x="67" y="27"/>
                      <a:pt x="63" y="27"/>
                    </a:cubicBezTo>
                    <a:cubicBezTo>
                      <a:pt x="60" y="27"/>
                      <a:pt x="56" y="25"/>
                      <a:pt x="53" y="21"/>
                    </a:cubicBezTo>
                    <a:cubicBezTo>
                      <a:pt x="50" y="17"/>
                      <a:pt x="48" y="16"/>
                      <a:pt x="47" y="16"/>
                    </a:cubicBezTo>
                    <a:cubicBezTo>
                      <a:pt x="45" y="16"/>
                      <a:pt x="42" y="17"/>
                      <a:pt x="40" y="20"/>
                    </a:cubicBezTo>
                    <a:cubicBezTo>
                      <a:pt x="37" y="23"/>
                      <a:pt x="36" y="28"/>
                      <a:pt x="36" y="33"/>
                    </a:cubicBezTo>
                    <a:lnTo>
                      <a:pt x="36" y="68"/>
                    </a:lnTo>
                    <a:cubicBezTo>
                      <a:pt x="36" y="75"/>
                      <a:pt x="37" y="78"/>
                      <a:pt x="39" y="80"/>
                    </a:cubicBezTo>
                    <a:cubicBezTo>
                      <a:pt x="40" y="82"/>
                      <a:pt x="44" y="83"/>
                      <a:pt x="49" y="83"/>
                    </a:cubicBezTo>
                    <a:lnTo>
                      <a:pt x="49"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6" name="Freeform 52"/>
              <p:cNvSpPr>
                <a:spLocks/>
              </p:cNvSpPr>
              <p:nvPr/>
            </p:nvSpPr>
            <p:spPr bwMode="auto">
              <a:xfrm>
                <a:off x="1184" y="646"/>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7" name="Freeform 53"/>
              <p:cNvSpPr>
                <a:spLocks/>
              </p:cNvSpPr>
              <p:nvPr/>
            </p:nvSpPr>
            <p:spPr bwMode="auto">
              <a:xfrm>
                <a:off x="1184" y="646"/>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54"/>
              <p:cNvSpPr>
                <a:spLocks noEditPoints="1"/>
              </p:cNvSpPr>
              <p:nvPr/>
            </p:nvSpPr>
            <p:spPr bwMode="auto">
              <a:xfrm>
                <a:off x="1346" y="679"/>
                <a:ext cx="49" cy="73"/>
              </a:xfrm>
              <a:custGeom>
                <a:avLst/>
                <a:gdLst/>
                <a:ahLst/>
                <a:cxnLst>
                  <a:cxn ang="0">
                    <a:pos x="0" y="86"/>
                  </a:cxn>
                  <a:cxn ang="0">
                    <a:pos x="0" y="86"/>
                  </a:cxn>
                  <a:cxn ang="0">
                    <a:pos x="5" y="86"/>
                  </a:cxn>
                  <a:cxn ang="0">
                    <a:pos x="20" y="116"/>
                  </a:cxn>
                  <a:cxn ang="0">
                    <a:pos x="43" y="126"/>
                  </a:cxn>
                  <a:cxn ang="0">
                    <a:pos x="61" y="119"/>
                  </a:cxn>
                  <a:cxn ang="0">
                    <a:pos x="66" y="106"/>
                  </a:cxn>
                  <a:cxn ang="0">
                    <a:pos x="61" y="92"/>
                  </a:cxn>
                  <a:cxn ang="0">
                    <a:pos x="46" y="83"/>
                  </a:cxn>
                  <a:cxn ang="0">
                    <a:pos x="34" y="77"/>
                  </a:cxn>
                  <a:cxn ang="0">
                    <a:pos x="8" y="59"/>
                  </a:cxn>
                  <a:cxn ang="0">
                    <a:pos x="1" y="38"/>
                  </a:cxn>
                  <a:cxn ang="0">
                    <a:pos x="11" y="12"/>
                  </a:cxn>
                  <a:cxn ang="0">
                    <a:pos x="41" y="1"/>
                  </a:cxn>
                  <a:cxn ang="0">
                    <a:pos x="60" y="4"/>
                  </a:cxn>
                  <a:cxn ang="0">
                    <a:pos x="71" y="7"/>
                  </a:cxn>
                  <a:cxn ang="0">
                    <a:pos x="76" y="5"/>
                  </a:cxn>
                  <a:cxn ang="0">
                    <a:pos x="78" y="0"/>
                  </a:cxn>
                  <a:cxn ang="0">
                    <a:pos x="83" y="0"/>
                  </a:cxn>
                  <a:cxn ang="0">
                    <a:pos x="83" y="41"/>
                  </a:cxn>
                  <a:cxn ang="0">
                    <a:pos x="78" y="41"/>
                  </a:cxn>
                  <a:cxn ang="0">
                    <a:pos x="65" y="17"/>
                  </a:cxn>
                  <a:cxn ang="0">
                    <a:pos x="42" y="6"/>
                  </a:cxn>
                  <a:cxn ang="0">
                    <a:pos x="27" y="12"/>
                  </a:cxn>
                  <a:cxn ang="0">
                    <a:pos x="22" y="24"/>
                  </a:cxn>
                  <a:cxn ang="0">
                    <a:pos x="27" y="37"/>
                  </a:cxn>
                  <a:cxn ang="0">
                    <a:pos x="49" y="50"/>
                  </a:cxn>
                  <a:cxn ang="0">
                    <a:pos x="63" y="57"/>
                  </a:cxn>
                  <a:cxn ang="0">
                    <a:pos x="78" y="67"/>
                  </a:cxn>
                  <a:cxn ang="0">
                    <a:pos x="89" y="93"/>
                  </a:cxn>
                  <a:cxn ang="0">
                    <a:pos x="77" y="120"/>
                  </a:cxn>
                  <a:cxn ang="0">
                    <a:pos x="42" y="132"/>
                  </a:cxn>
                  <a:cxn ang="0">
                    <a:pos x="30" y="131"/>
                  </a:cxn>
                  <a:cxn ang="0">
                    <a:pos x="19" y="128"/>
                  </a:cxn>
                  <a:cxn ang="0">
                    <a:pos x="15" y="127"/>
                  </a:cxn>
                  <a:cxn ang="0">
                    <a:pos x="13" y="126"/>
                  </a:cxn>
                  <a:cxn ang="0">
                    <a:pos x="11" y="126"/>
                  </a:cxn>
                  <a:cxn ang="0">
                    <a:pos x="7" y="127"/>
                  </a:cxn>
                  <a:cxn ang="0">
                    <a:pos x="5" y="132"/>
                  </a:cxn>
                  <a:cxn ang="0">
                    <a:pos x="0" y="132"/>
                  </a:cxn>
                  <a:cxn ang="0">
                    <a:pos x="0" y="86"/>
                  </a:cxn>
                  <a:cxn ang="0">
                    <a:pos x="45" y="1"/>
                  </a:cxn>
                  <a:cxn ang="0">
                    <a:pos x="45" y="1"/>
                  </a:cxn>
                  <a:cxn ang="0">
                    <a:pos x="45" y="1"/>
                  </a:cxn>
                </a:cxnLst>
                <a:rect l="0" t="0" r="r" b="b"/>
                <a:pathLst>
                  <a:path w="89" h="132">
                    <a:moveTo>
                      <a:pt x="0" y="86"/>
                    </a:moveTo>
                    <a:lnTo>
                      <a:pt x="0" y="86"/>
                    </a:lnTo>
                    <a:lnTo>
                      <a:pt x="5" y="86"/>
                    </a:lnTo>
                    <a:cubicBezTo>
                      <a:pt x="8" y="100"/>
                      <a:pt x="13" y="110"/>
                      <a:pt x="20" y="116"/>
                    </a:cubicBezTo>
                    <a:cubicBezTo>
                      <a:pt x="26" y="123"/>
                      <a:pt x="34" y="126"/>
                      <a:pt x="43" y="126"/>
                    </a:cubicBezTo>
                    <a:cubicBezTo>
                      <a:pt x="51" y="126"/>
                      <a:pt x="57" y="124"/>
                      <a:pt x="61" y="119"/>
                    </a:cubicBezTo>
                    <a:cubicBezTo>
                      <a:pt x="65" y="115"/>
                      <a:pt x="66" y="110"/>
                      <a:pt x="66" y="106"/>
                    </a:cubicBezTo>
                    <a:cubicBezTo>
                      <a:pt x="66" y="100"/>
                      <a:pt x="64" y="96"/>
                      <a:pt x="61" y="92"/>
                    </a:cubicBezTo>
                    <a:cubicBezTo>
                      <a:pt x="58" y="90"/>
                      <a:pt x="53" y="87"/>
                      <a:pt x="46" y="83"/>
                    </a:cubicBezTo>
                    <a:lnTo>
                      <a:pt x="34" y="77"/>
                    </a:lnTo>
                    <a:cubicBezTo>
                      <a:pt x="22" y="71"/>
                      <a:pt x="13" y="65"/>
                      <a:pt x="8" y="59"/>
                    </a:cubicBezTo>
                    <a:cubicBezTo>
                      <a:pt x="3" y="54"/>
                      <a:pt x="1" y="46"/>
                      <a:pt x="1" y="38"/>
                    </a:cubicBezTo>
                    <a:cubicBezTo>
                      <a:pt x="1" y="29"/>
                      <a:pt x="4" y="20"/>
                      <a:pt x="11" y="12"/>
                    </a:cubicBezTo>
                    <a:cubicBezTo>
                      <a:pt x="17" y="5"/>
                      <a:pt x="27" y="1"/>
                      <a:pt x="41" y="1"/>
                    </a:cubicBezTo>
                    <a:cubicBezTo>
                      <a:pt x="47" y="1"/>
                      <a:pt x="54" y="2"/>
                      <a:pt x="60" y="4"/>
                    </a:cubicBezTo>
                    <a:cubicBezTo>
                      <a:pt x="67" y="6"/>
                      <a:pt x="70" y="7"/>
                      <a:pt x="71" y="7"/>
                    </a:cubicBezTo>
                    <a:cubicBezTo>
                      <a:pt x="73" y="7"/>
                      <a:pt x="75" y="6"/>
                      <a:pt x="76" y="5"/>
                    </a:cubicBezTo>
                    <a:cubicBezTo>
                      <a:pt x="76" y="4"/>
                      <a:pt x="77" y="2"/>
                      <a:pt x="78" y="0"/>
                    </a:cubicBezTo>
                    <a:lnTo>
                      <a:pt x="83" y="0"/>
                    </a:lnTo>
                    <a:lnTo>
                      <a:pt x="83" y="41"/>
                    </a:lnTo>
                    <a:lnTo>
                      <a:pt x="78" y="41"/>
                    </a:lnTo>
                    <a:cubicBezTo>
                      <a:pt x="75" y="31"/>
                      <a:pt x="71" y="23"/>
                      <a:pt x="65" y="17"/>
                    </a:cubicBezTo>
                    <a:cubicBezTo>
                      <a:pt x="59" y="10"/>
                      <a:pt x="51" y="6"/>
                      <a:pt x="42" y="6"/>
                    </a:cubicBezTo>
                    <a:cubicBezTo>
                      <a:pt x="36" y="6"/>
                      <a:pt x="31" y="8"/>
                      <a:pt x="27" y="12"/>
                    </a:cubicBezTo>
                    <a:cubicBezTo>
                      <a:pt x="23" y="15"/>
                      <a:pt x="22" y="19"/>
                      <a:pt x="22" y="24"/>
                    </a:cubicBezTo>
                    <a:cubicBezTo>
                      <a:pt x="22" y="30"/>
                      <a:pt x="23" y="34"/>
                      <a:pt x="27" y="37"/>
                    </a:cubicBezTo>
                    <a:cubicBezTo>
                      <a:pt x="30" y="40"/>
                      <a:pt x="38" y="45"/>
                      <a:pt x="49" y="50"/>
                    </a:cubicBezTo>
                    <a:lnTo>
                      <a:pt x="63" y="57"/>
                    </a:lnTo>
                    <a:cubicBezTo>
                      <a:pt x="70" y="60"/>
                      <a:pt x="75" y="64"/>
                      <a:pt x="78" y="67"/>
                    </a:cubicBezTo>
                    <a:cubicBezTo>
                      <a:pt x="85" y="75"/>
                      <a:pt x="89" y="83"/>
                      <a:pt x="89" y="93"/>
                    </a:cubicBezTo>
                    <a:cubicBezTo>
                      <a:pt x="89" y="102"/>
                      <a:pt x="85" y="111"/>
                      <a:pt x="77" y="120"/>
                    </a:cubicBezTo>
                    <a:cubicBezTo>
                      <a:pt x="70" y="128"/>
                      <a:pt x="58" y="132"/>
                      <a:pt x="42" y="132"/>
                    </a:cubicBezTo>
                    <a:cubicBezTo>
                      <a:pt x="38" y="132"/>
                      <a:pt x="34" y="132"/>
                      <a:pt x="30" y="131"/>
                    </a:cubicBezTo>
                    <a:cubicBezTo>
                      <a:pt x="27" y="130"/>
                      <a:pt x="23" y="129"/>
                      <a:pt x="19" y="128"/>
                    </a:cubicBezTo>
                    <a:lnTo>
                      <a:pt x="15" y="127"/>
                    </a:lnTo>
                    <a:cubicBezTo>
                      <a:pt x="15" y="126"/>
                      <a:pt x="14" y="126"/>
                      <a:pt x="13" y="126"/>
                    </a:cubicBezTo>
                    <a:cubicBezTo>
                      <a:pt x="12" y="126"/>
                      <a:pt x="11" y="126"/>
                      <a:pt x="11" y="126"/>
                    </a:cubicBezTo>
                    <a:cubicBezTo>
                      <a:pt x="9" y="126"/>
                      <a:pt x="8" y="126"/>
                      <a:pt x="7" y="127"/>
                    </a:cubicBezTo>
                    <a:cubicBezTo>
                      <a:pt x="6" y="129"/>
                      <a:pt x="6" y="130"/>
                      <a:pt x="5" y="132"/>
                    </a:cubicBezTo>
                    <a:lnTo>
                      <a:pt x="0" y="132"/>
                    </a:lnTo>
                    <a:lnTo>
                      <a:pt x="0" y="86"/>
                    </a:lnTo>
                    <a:close/>
                    <a:moveTo>
                      <a:pt x="45" y="1"/>
                    </a:moveTo>
                    <a:lnTo>
                      <a:pt x="45" y="1"/>
                    </a:lnTo>
                    <a:lnTo>
                      <a:pt x="45"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9" name="Freeform 55"/>
              <p:cNvSpPr>
                <a:spLocks noEditPoints="1"/>
              </p:cNvSpPr>
              <p:nvPr/>
            </p:nvSpPr>
            <p:spPr bwMode="auto">
              <a:xfrm>
                <a:off x="1402" y="702"/>
                <a:ext cx="41" cy="50"/>
              </a:xfrm>
              <a:custGeom>
                <a:avLst/>
                <a:gdLst/>
                <a:ahLst/>
                <a:cxnLst>
                  <a:cxn ang="0">
                    <a:pos x="0" y="45"/>
                  </a:cxn>
                  <a:cxn ang="0">
                    <a:pos x="0" y="45"/>
                  </a:cxn>
                  <a:cxn ang="0">
                    <a:pos x="12" y="12"/>
                  </a:cxn>
                  <a:cxn ang="0">
                    <a:pos x="39" y="0"/>
                  </a:cxn>
                  <a:cxn ang="0">
                    <a:pos x="56" y="4"/>
                  </a:cxn>
                  <a:cxn ang="0">
                    <a:pos x="69" y="18"/>
                  </a:cxn>
                  <a:cxn ang="0">
                    <a:pos x="73" y="35"/>
                  </a:cxn>
                  <a:cxn ang="0">
                    <a:pos x="74" y="42"/>
                  </a:cxn>
                  <a:cxn ang="0">
                    <a:pos x="27" y="42"/>
                  </a:cxn>
                  <a:cxn ang="0">
                    <a:pos x="30" y="61"/>
                  </a:cxn>
                  <a:cxn ang="0">
                    <a:pos x="49" y="77"/>
                  </a:cxn>
                  <a:cxn ang="0">
                    <a:pos x="62" y="73"/>
                  </a:cxn>
                  <a:cxn ang="0">
                    <a:pos x="70" y="64"/>
                  </a:cxn>
                  <a:cxn ang="0">
                    <a:pos x="75" y="67"/>
                  </a:cxn>
                  <a:cxn ang="0">
                    <a:pos x="55"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2" y="12"/>
                    </a:cubicBezTo>
                    <a:cubicBezTo>
                      <a:pt x="19" y="4"/>
                      <a:pt x="28" y="0"/>
                      <a:pt x="39" y="0"/>
                    </a:cubicBezTo>
                    <a:cubicBezTo>
                      <a:pt x="45" y="0"/>
                      <a:pt x="51" y="1"/>
                      <a:pt x="56" y="4"/>
                    </a:cubicBezTo>
                    <a:cubicBezTo>
                      <a:pt x="62" y="8"/>
                      <a:pt x="66" y="12"/>
                      <a:pt x="69" y="18"/>
                    </a:cubicBezTo>
                    <a:cubicBezTo>
                      <a:pt x="71" y="22"/>
                      <a:pt x="72" y="28"/>
                      <a:pt x="73" y="35"/>
                    </a:cubicBezTo>
                    <a:cubicBezTo>
                      <a:pt x="74" y="38"/>
                      <a:pt x="74" y="40"/>
                      <a:pt x="74" y="42"/>
                    </a:cubicBezTo>
                    <a:lnTo>
                      <a:pt x="27" y="42"/>
                    </a:lnTo>
                    <a:cubicBezTo>
                      <a:pt x="27" y="49"/>
                      <a:pt x="28" y="56"/>
                      <a:pt x="30" y="61"/>
                    </a:cubicBezTo>
                    <a:cubicBezTo>
                      <a:pt x="34" y="71"/>
                      <a:pt x="40" y="77"/>
                      <a:pt x="49" y="77"/>
                    </a:cubicBezTo>
                    <a:cubicBezTo>
                      <a:pt x="54" y="77"/>
                      <a:pt x="58" y="75"/>
                      <a:pt x="62" y="73"/>
                    </a:cubicBezTo>
                    <a:cubicBezTo>
                      <a:pt x="64" y="71"/>
                      <a:pt x="67" y="68"/>
                      <a:pt x="70" y="64"/>
                    </a:cubicBezTo>
                    <a:lnTo>
                      <a:pt x="75" y="67"/>
                    </a:lnTo>
                    <a:cubicBezTo>
                      <a:pt x="69" y="76"/>
                      <a:pt x="62" y="83"/>
                      <a:pt x="55" y="87"/>
                    </a:cubicBezTo>
                    <a:cubicBezTo>
                      <a:pt x="50" y="89"/>
                      <a:pt x="44" y="90"/>
                      <a:pt x="38" y="90"/>
                    </a:cubicBezTo>
                    <a:cubicBezTo>
                      <a:pt x="29" y="90"/>
                      <a:pt x="20" y="87"/>
                      <a:pt x="12" y="79"/>
                    </a:cubicBezTo>
                    <a:cubicBezTo>
                      <a:pt x="4" y="72"/>
                      <a:pt x="0" y="61"/>
                      <a:pt x="0" y="45"/>
                    </a:cubicBezTo>
                    <a:lnTo>
                      <a:pt x="0" y="45"/>
                    </a:lnTo>
                    <a:close/>
                    <a:moveTo>
                      <a:pt x="51" y="35"/>
                    </a:moveTo>
                    <a:lnTo>
                      <a:pt x="51" y="35"/>
                    </a:lnTo>
                    <a:cubicBezTo>
                      <a:pt x="51" y="24"/>
                      <a:pt x="50" y="16"/>
                      <a:pt x="48" y="12"/>
                    </a:cubicBezTo>
                    <a:cubicBezTo>
                      <a:pt x="47" y="8"/>
                      <a:pt x="44"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0" name="Freeform 56"/>
              <p:cNvSpPr>
                <a:spLocks/>
              </p:cNvSpPr>
              <p:nvPr/>
            </p:nvSpPr>
            <p:spPr bwMode="auto">
              <a:xfrm>
                <a:off x="1447" y="681"/>
                <a:ext cx="24" cy="69"/>
              </a:xfrm>
              <a:custGeom>
                <a:avLst/>
                <a:gdLst/>
                <a:ahLst/>
                <a:cxnLst>
                  <a:cxn ang="0">
                    <a:pos x="0" y="121"/>
                  </a:cxn>
                  <a:cxn ang="0">
                    <a:pos x="0" y="121"/>
                  </a:cxn>
                  <a:cxn ang="0">
                    <a:pos x="7" y="118"/>
                  </a:cxn>
                  <a:cxn ang="0">
                    <a:pos x="9" y="110"/>
                  </a:cxn>
                  <a:cxn ang="0">
                    <a:pos x="9" y="15"/>
                  </a:cxn>
                  <a:cxn ang="0">
                    <a:pos x="7" y="7"/>
                  </a:cxn>
                  <a:cxn ang="0">
                    <a:pos x="0" y="4"/>
                  </a:cxn>
                  <a:cxn ang="0">
                    <a:pos x="0" y="0"/>
                  </a:cxn>
                  <a:cxn ang="0">
                    <a:pos x="35" y="0"/>
                  </a:cxn>
                  <a:cxn ang="0">
                    <a:pos x="35" y="110"/>
                  </a:cxn>
                  <a:cxn ang="0">
                    <a:pos x="37" y="118"/>
                  </a:cxn>
                  <a:cxn ang="0">
                    <a:pos x="44" y="121"/>
                  </a:cxn>
                  <a:cxn ang="0">
                    <a:pos x="44" y="126"/>
                  </a:cxn>
                  <a:cxn ang="0">
                    <a:pos x="0" y="126"/>
                  </a:cxn>
                  <a:cxn ang="0">
                    <a:pos x="0" y="121"/>
                  </a:cxn>
                </a:cxnLst>
                <a:rect l="0" t="0" r="r" b="b"/>
                <a:pathLst>
                  <a:path w="44" h="126">
                    <a:moveTo>
                      <a:pt x="0" y="121"/>
                    </a:moveTo>
                    <a:lnTo>
                      <a:pt x="0" y="121"/>
                    </a:lnTo>
                    <a:cubicBezTo>
                      <a:pt x="3" y="120"/>
                      <a:pt x="5" y="119"/>
                      <a:pt x="7" y="118"/>
                    </a:cubicBezTo>
                    <a:cubicBezTo>
                      <a:pt x="8" y="117"/>
                      <a:pt x="9" y="114"/>
                      <a:pt x="9" y="110"/>
                    </a:cubicBezTo>
                    <a:lnTo>
                      <a:pt x="9" y="15"/>
                    </a:lnTo>
                    <a:cubicBezTo>
                      <a:pt x="9" y="11"/>
                      <a:pt x="8" y="9"/>
                      <a:pt x="7" y="7"/>
                    </a:cubicBezTo>
                    <a:cubicBezTo>
                      <a:pt x="6" y="6"/>
                      <a:pt x="3" y="5"/>
                      <a:pt x="0" y="4"/>
                    </a:cubicBezTo>
                    <a:lnTo>
                      <a:pt x="0" y="0"/>
                    </a:lnTo>
                    <a:lnTo>
                      <a:pt x="35" y="0"/>
                    </a:lnTo>
                    <a:lnTo>
                      <a:pt x="35" y="110"/>
                    </a:lnTo>
                    <a:cubicBezTo>
                      <a:pt x="35" y="114"/>
                      <a:pt x="36" y="117"/>
                      <a:pt x="37" y="118"/>
                    </a:cubicBezTo>
                    <a:cubicBezTo>
                      <a:pt x="38" y="119"/>
                      <a:pt x="41" y="120"/>
                      <a:pt x="44" y="121"/>
                    </a:cubicBezTo>
                    <a:lnTo>
                      <a:pt x="44"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57"/>
              <p:cNvSpPr>
                <a:spLocks noEditPoints="1"/>
              </p:cNvSpPr>
              <p:nvPr/>
            </p:nvSpPr>
            <p:spPr bwMode="auto">
              <a:xfrm>
                <a:off x="1476" y="702"/>
                <a:ext cx="41" cy="50"/>
              </a:xfrm>
              <a:custGeom>
                <a:avLst/>
                <a:gdLst/>
                <a:ahLst/>
                <a:cxnLst>
                  <a:cxn ang="0">
                    <a:pos x="0" y="45"/>
                  </a:cxn>
                  <a:cxn ang="0">
                    <a:pos x="0" y="45"/>
                  </a:cxn>
                  <a:cxn ang="0">
                    <a:pos x="11" y="12"/>
                  </a:cxn>
                  <a:cxn ang="0">
                    <a:pos x="39" y="0"/>
                  </a:cxn>
                  <a:cxn ang="0">
                    <a:pos x="56" y="4"/>
                  </a:cxn>
                  <a:cxn ang="0">
                    <a:pos x="69" y="18"/>
                  </a:cxn>
                  <a:cxn ang="0">
                    <a:pos x="73" y="35"/>
                  </a:cxn>
                  <a:cxn ang="0">
                    <a:pos x="74" y="42"/>
                  </a:cxn>
                  <a:cxn ang="0">
                    <a:pos x="26" y="42"/>
                  </a:cxn>
                  <a:cxn ang="0">
                    <a:pos x="30" y="61"/>
                  </a:cxn>
                  <a:cxn ang="0">
                    <a:pos x="49" y="77"/>
                  </a:cxn>
                  <a:cxn ang="0">
                    <a:pos x="61" y="73"/>
                  </a:cxn>
                  <a:cxn ang="0">
                    <a:pos x="70" y="64"/>
                  </a:cxn>
                  <a:cxn ang="0">
                    <a:pos x="75" y="67"/>
                  </a:cxn>
                  <a:cxn ang="0">
                    <a:pos x="55"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1" y="12"/>
                    </a:cubicBezTo>
                    <a:cubicBezTo>
                      <a:pt x="19" y="4"/>
                      <a:pt x="28" y="0"/>
                      <a:pt x="39" y="0"/>
                    </a:cubicBezTo>
                    <a:cubicBezTo>
                      <a:pt x="45" y="0"/>
                      <a:pt x="51" y="1"/>
                      <a:pt x="56" y="4"/>
                    </a:cubicBezTo>
                    <a:cubicBezTo>
                      <a:pt x="61" y="8"/>
                      <a:pt x="66" y="12"/>
                      <a:pt x="69" y="18"/>
                    </a:cubicBezTo>
                    <a:cubicBezTo>
                      <a:pt x="71" y="22"/>
                      <a:pt x="72" y="28"/>
                      <a:pt x="73" y="35"/>
                    </a:cubicBezTo>
                    <a:cubicBezTo>
                      <a:pt x="73" y="38"/>
                      <a:pt x="74" y="40"/>
                      <a:pt x="74" y="42"/>
                    </a:cubicBezTo>
                    <a:lnTo>
                      <a:pt x="26" y="42"/>
                    </a:lnTo>
                    <a:cubicBezTo>
                      <a:pt x="27" y="49"/>
                      <a:pt x="28" y="56"/>
                      <a:pt x="30" y="61"/>
                    </a:cubicBezTo>
                    <a:cubicBezTo>
                      <a:pt x="34" y="71"/>
                      <a:pt x="40" y="77"/>
                      <a:pt x="49" y="77"/>
                    </a:cubicBezTo>
                    <a:cubicBezTo>
                      <a:pt x="53" y="77"/>
                      <a:pt x="58" y="75"/>
                      <a:pt x="61" y="73"/>
                    </a:cubicBezTo>
                    <a:cubicBezTo>
                      <a:pt x="64" y="71"/>
                      <a:pt x="67" y="68"/>
                      <a:pt x="70" y="64"/>
                    </a:cubicBezTo>
                    <a:lnTo>
                      <a:pt x="75" y="67"/>
                    </a:lnTo>
                    <a:cubicBezTo>
                      <a:pt x="69" y="76"/>
                      <a:pt x="62" y="83"/>
                      <a:pt x="55" y="87"/>
                    </a:cubicBezTo>
                    <a:cubicBezTo>
                      <a:pt x="50" y="89"/>
                      <a:pt x="44" y="90"/>
                      <a:pt x="38" y="90"/>
                    </a:cubicBezTo>
                    <a:cubicBezTo>
                      <a:pt x="28" y="90"/>
                      <a:pt x="20" y="87"/>
                      <a:pt x="12" y="79"/>
                    </a:cubicBezTo>
                    <a:cubicBezTo>
                      <a:pt x="4" y="72"/>
                      <a:pt x="0" y="61"/>
                      <a:pt x="0" y="45"/>
                    </a:cubicBezTo>
                    <a:lnTo>
                      <a:pt x="0" y="45"/>
                    </a:lnTo>
                    <a:close/>
                    <a:moveTo>
                      <a:pt x="51" y="35"/>
                    </a:moveTo>
                    <a:lnTo>
                      <a:pt x="51" y="35"/>
                    </a:lnTo>
                    <a:cubicBezTo>
                      <a:pt x="51" y="24"/>
                      <a:pt x="50" y="16"/>
                      <a:pt x="48" y="12"/>
                    </a:cubicBezTo>
                    <a:cubicBezTo>
                      <a:pt x="47" y="8"/>
                      <a:pt x="44"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58"/>
              <p:cNvSpPr>
                <a:spLocks noEditPoints="1"/>
              </p:cNvSpPr>
              <p:nvPr/>
            </p:nvSpPr>
            <p:spPr bwMode="auto">
              <a:xfrm>
                <a:off x="1521" y="702"/>
                <a:ext cx="42" cy="50"/>
              </a:xfrm>
              <a:custGeom>
                <a:avLst/>
                <a:gdLst/>
                <a:ahLst/>
                <a:cxnLst>
                  <a:cxn ang="0">
                    <a:pos x="45" y="0"/>
                  </a:cxn>
                  <a:cxn ang="0">
                    <a:pos x="45" y="0"/>
                  </a:cxn>
                  <a:cxn ang="0">
                    <a:pos x="65" y="5"/>
                  </a:cxn>
                  <a:cxn ang="0">
                    <a:pos x="73" y="20"/>
                  </a:cxn>
                  <a:cxn ang="0">
                    <a:pos x="70" y="28"/>
                  </a:cxn>
                  <a:cxn ang="0">
                    <a:pos x="61" y="32"/>
                  </a:cxn>
                  <a:cxn ang="0">
                    <a:pos x="55" y="30"/>
                  </a:cxn>
                  <a:cxn ang="0">
                    <a:pos x="50" y="20"/>
                  </a:cxn>
                  <a:cxn ang="0">
                    <a:pos x="50" y="17"/>
                  </a:cxn>
                  <a:cxn ang="0">
                    <a:pos x="50" y="14"/>
                  </a:cxn>
                  <a:cxn ang="0">
                    <a:pos x="48" y="7"/>
                  </a:cxn>
                  <a:cxn ang="0">
                    <a:pos x="43" y="5"/>
                  </a:cxn>
                  <a:cxn ang="0">
                    <a:pos x="31" y="15"/>
                  </a:cxn>
                  <a:cxn ang="0">
                    <a:pos x="27" y="37"/>
                  </a:cxn>
                  <a:cxn ang="0">
                    <a:pos x="34" y="66"/>
                  </a:cxn>
                  <a:cxn ang="0">
                    <a:pos x="52" y="78"/>
                  </a:cxn>
                  <a:cxn ang="0">
                    <a:pos x="65" y="74"/>
                  </a:cxn>
                  <a:cxn ang="0">
                    <a:pos x="73" y="67"/>
                  </a:cxn>
                  <a:cxn ang="0">
                    <a:pos x="76" y="71"/>
                  </a:cxn>
                  <a:cxn ang="0">
                    <a:pos x="55" y="88"/>
                  </a:cxn>
                  <a:cxn ang="0">
                    <a:pos x="41" y="90"/>
                  </a:cxn>
                  <a:cxn ang="0">
                    <a:pos x="12" y="78"/>
                  </a:cxn>
                  <a:cxn ang="0">
                    <a:pos x="0" y="46"/>
                  </a:cxn>
                  <a:cxn ang="0">
                    <a:pos x="12" y="13"/>
                  </a:cxn>
                  <a:cxn ang="0">
                    <a:pos x="45" y="0"/>
                  </a:cxn>
                  <a:cxn ang="0">
                    <a:pos x="45" y="0"/>
                  </a:cxn>
                  <a:cxn ang="0">
                    <a:pos x="40" y="0"/>
                  </a:cxn>
                  <a:cxn ang="0">
                    <a:pos x="40" y="0"/>
                  </a:cxn>
                  <a:cxn ang="0">
                    <a:pos x="40" y="0"/>
                  </a:cxn>
                </a:cxnLst>
                <a:rect l="0" t="0" r="r" b="b"/>
                <a:pathLst>
                  <a:path w="76" h="90">
                    <a:moveTo>
                      <a:pt x="45" y="0"/>
                    </a:moveTo>
                    <a:lnTo>
                      <a:pt x="45" y="0"/>
                    </a:lnTo>
                    <a:cubicBezTo>
                      <a:pt x="52" y="0"/>
                      <a:pt x="59" y="1"/>
                      <a:pt x="65" y="5"/>
                    </a:cubicBezTo>
                    <a:cubicBezTo>
                      <a:pt x="71" y="9"/>
                      <a:pt x="73" y="14"/>
                      <a:pt x="73" y="20"/>
                    </a:cubicBezTo>
                    <a:cubicBezTo>
                      <a:pt x="73" y="23"/>
                      <a:pt x="72" y="26"/>
                      <a:pt x="70" y="28"/>
                    </a:cubicBezTo>
                    <a:cubicBezTo>
                      <a:pt x="68" y="31"/>
                      <a:pt x="65" y="32"/>
                      <a:pt x="61" y="32"/>
                    </a:cubicBezTo>
                    <a:cubicBezTo>
                      <a:pt x="59" y="32"/>
                      <a:pt x="57" y="31"/>
                      <a:pt x="55" y="30"/>
                    </a:cubicBezTo>
                    <a:cubicBezTo>
                      <a:pt x="52" y="28"/>
                      <a:pt x="50" y="25"/>
                      <a:pt x="50" y="20"/>
                    </a:cubicBezTo>
                    <a:cubicBezTo>
                      <a:pt x="50" y="19"/>
                      <a:pt x="50" y="18"/>
                      <a:pt x="50" y="17"/>
                    </a:cubicBezTo>
                    <a:cubicBezTo>
                      <a:pt x="50" y="16"/>
                      <a:pt x="50" y="15"/>
                      <a:pt x="50" y="14"/>
                    </a:cubicBezTo>
                    <a:cubicBezTo>
                      <a:pt x="50" y="11"/>
                      <a:pt x="50" y="8"/>
                      <a:pt x="48" y="7"/>
                    </a:cubicBezTo>
                    <a:cubicBezTo>
                      <a:pt x="47" y="6"/>
                      <a:pt x="45" y="5"/>
                      <a:pt x="43" y="5"/>
                    </a:cubicBezTo>
                    <a:cubicBezTo>
                      <a:pt x="37" y="5"/>
                      <a:pt x="33" y="8"/>
                      <a:pt x="31" y="15"/>
                    </a:cubicBezTo>
                    <a:cubicBezTo>
                      <a:pt x="28" y="21"/>
                      <a:pt x="27" y="28"/>
                      <a:pt x="27" y="37"/>
                    </a:cubicBezTo>
                    <a:cubicBezTo>
                      <a:pt x="27" y="48"/>
                      <a:pt x="29" y="58"/>
                      <a:pt x="34" y="66"/>
                    </a:cubicBezTo>
                    <a:cubicBezTo>
                      <a:pt x="38" y="74"/>
                      <a:pt x="45" y="78"/>
                      <a:pt x="52" y="78"/>
                    </a:cubicBezTo>
                    <a:cubicBezTo>
                      <a:pt x="57" y="78"/>
                      <a:pt x="61" y="77"/>
                      <a:pt x="65" y="74"/>
                    </a:cubicBezTo>
                    <a:cubicBezTo>
                      <a:pt x="67" y="73"/>
                      <a:pt x="70" y="71"/>
                      <a:pt x="73" y="67"/>
                    </a:cubicBezTo>
                    <a:lnTo>
                      <a:pt x="76" y="71"/>
                    </a:lnTo>
                    <a:cubicBezTo>
                      <a:pt x="70" y="79"/>
                      <a:pt x="63" y="85"/>
                      <a:pt x="55" y="88"/>
                    </a:cubicBezTo>
                    <a:cubicBezTo>
                      <a:pt x="50" y="89"/>
                      <a:pt x="46" y="90"/>
                      <a:pt x="41" y="90"/>
                    </a:cubicBezTo>
                    <a:cubicBezTo>
                      <a:pt x="29" y="90"/>
                      <a:pt x="19" y="86"/>
                      <a:pt x="12" y="78"/>
                    </a:cubicBezTo>
                    <a:cubicBezTo>
                      <a:pt x="4" y="69"/>
                      <a:pt x="0" y="59"/>
                      <a:pt x="0" y="46"/>
                    </a:cubicBezTo>
                    <a:cubicBezTo>
                      <a:pt x="0" y="33"/>
                      <a:pt x="4" y="22"/>
                      <a:pt x="12" y="13"/>
                    </a:cubicBezTo>
                    <a:cubicBezTo>
                      <a:pt x="21" y="4"/>
                      <a:pt x="31" y="0"/>
                      <a:pt x="45" y="0"/>
                    </a:cubicBezTo>
                    <a:lnTo>
                      <a:pt x="45" y="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3" name="Freeform 59"/>
              <p:cNvSpPr>
                <a:spLocks/>
              </p:cNvSpPr>
              <p:nvPr/>
            </p:nvSpPr>
            <p:spPr bwMode="auto">
              <a:xfrm>
                <a:off x="1567" y="685"/>
                <a:ext cx="31" cy="67"/>
              </a:xfrm>
              <a:custGeom>
                <a:avLst/>
                <a:gdLst/>
                <a:ahLst/>
                <a:cxnLst>
                  <a:cxn ang="0">
                    <a:pos x="0" y="40"/>
                  </a:cxn>
                  <a:cxn ang="0">
                    <a:pos x="0" y="40"/>
                  </a:cxn>
                  <a:cxn ang="0">
                    <a:pos x="0" y="35"/>
                  </a:cxn>
                  <a:cxn ang="0">
                    <a:pos x="6" y="30"/>
                  </a:cxn>
                  <a:cxn ang="0">
                    <a:pos x="15" y="20"/>
                  </a:cxn>
                  <a:cxn ang="0">
                    <a:pos x="30" y="0"/>
                  </a:cxn>
                  <a:cxn ang="0">
                    <a:pos x="35" y="0"/>
                  </a:cxn>
                  <a:cxn ang="0">
                    <a:pos x="35" y="32"/>
                  </a:cxn>
                  <a:cxn ang="0">
                    <a:pos x="52" y="32"/>
                  </a:cxn>
                  <a:cxn ang="0">
                    <a:pos x="52" y="40"/>
                  </a:cxn>
                  <a:cxn ang="0">
                    <a:pos x="35" y="40"/>
                  </a:cxn>
                  <a:cxn ang="0">
                    <a:pos x="35" y="96"/>
                  </a:cxn>
                  <a:cxn ang="0">
                    <a:pos x="36" y="103"/>
                  </a:cxn>
                  <a:cxn ang="0">
                    <a:pos x="42" y="107"/>
                  </a:cxn>
                  <a:cxn ang="0">
                    <a:pos x="48" y="104"/>
                  </a:cxn>
                  <a:cxn ang="0">
                    <a:pos x="53" y="97"/>
                  </a:cxn>
                  <a:cxn ang="0">
                    <a:pos x="57" y="99"/>
                  </a:cxn>
                  <a:cxn ang="0">
                    <a:pos x="50" y="112"/>
                  </a:cxn>
                  <a:cxn ang="0">
                    <a:pos x="30" y="120"/>
                  </a:cxn>
                  <a:cxn ang="0">
                    <a:pos x="19" y="118"/>
                  </a:cxn>
                  <a:cxn ang="0">
                    <a:pos x="9" y="100"/>
                  </a:cxn>
                  <a:cxn ang="0">
                    <a:pos x="9" y="40"/>
                  </a:cxn>
                  <a:cxn ang="0">
                    <a:pos x="0" y="40"/>
                  </a:cxn>
                </a:cxnLst>
                <a:rect l="0" t="0" r="r" b="b"/>
                <a:pathLst>
                  <a:path w="57" h="120">
                    <a:moveTo>
                      <a:pt x="0" y="40"/>
                    </a:moveTo>
                    <a:lnTo>
                      <a:pt x="0" y="40"/>
                    </a:lnTo>
                    <a:lnTo>
                      <a:pt x="0" y="35"/>
                    </a:lnTo>
                    <a:cubicBezTo>
                      <a:pt x="1" y="33"/>
                      <a:pt x="3" y="32"/>
                      <a:pt x="6" y="30"/>
                    </a:cubicBezTo>
                    <a:cubicBezTo>
                      <a:pt x="9" y="27"/>
                      <a:pt x="12" y="23"/>
                      <a:pt x="15" y="20"/>
                    </a:cubicBezTo>
                    <a:cubicBezTo>
                      <a:pt x="20" y="14"/>
                      <a:pt x="25" y="8"/>
                      <a:pt x="30" y="0"/>
                    </a:cubicBezTo>
                    <a:lnTo>
                      <a:pt x="35" y="0"/>
                    </a:lnTo>
                    <a:lnTo>
                      <a:pt x="35" y="32"/>
                    </a:lnTo>
                    <a:lnTo>
                      <a:pt x="52" y="32"/>
                    </a:lnTo>
                    <a:lnTo>
                      <a:pt x="52" y="40"/>
                    </a:lnTo>
                    <a:lnTo>
                      <a:pt x="35" y="40"/>
                    </a:lnTo>
                    <a:lnTo>
                      <a:pt x="35" y="96"/>
                    </a:lnTo>
                    <a:cubicBezTo>
                      <a:pt x="35" y="99"/>
                      <a:pt x="35" y="101"/>
                      <a:pt x="36" y="103"/>
                    </a:cubicBezTo>
                    <a:cubicBezTo>
                      <a:pt x="37" y="105"/>
                      <a:pt x="39" y="107"/>
                      <a:pt x="42" y="107"/>
                    </a:cubicBezTo>
                    <a:cubicBezTo>
                      <a:pt x="44" y="107"/>
                      <a:pt x="46" y="106"/>
                      <a:pt x="48" y="104"/>
                    </a:cubicBezTo>
                    <a:cubicBezTo>
                      <a:pt x="50" y="102"/>
                      <a:pt x="51" y="100"/>
                      <a:pt x="53" y="97"/>
                    </a:cubicBezTo>
                    <a:lnTo>
                      <a:pt x="57" y="99"/>
                    </a:lnTo>
                    <a:cubicBezTo>
                      <a:pt x="55" y="104"/>
                      <a:pt x="53" y="108"/>
                      <a:pt x="50" y="112"/>
                    </a:cubicBezTo>
                    <a:cubicBezTo>
                      <a:pt x="44" y="117"/>
                      <a:pt x="38" y="120"/>
                      <a:pt x="30" y="120"/>
                    </a:cubicBezTo>
                    <a:cubicBezTo>
                      <a:pt x="26" y="120"/>
                      <a:pt x="22" y="119"/>
                      <a:pt x="19" y="118"/>
                    </a:cubicBezTo>
                    <a:cubicBezTo>
                      <a:pt x="12" y="114"/>
                      <a:pt x="9" y="109"/>
                      <a:pt x="9" y="100"/>
                    </a:cubicBezTo>
                    <a:lnTo>
                      <a:pt x="9"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60"/>
              <p:cNvSpPr>
                <a:spLocks noEditPoints="1"/>
              </p:cNvSpPr>
              <p:nvPr/>
            </p:nvSpPr>
            <p:spPr bwMode="auto">
              <a:xfrm>
                <a:off x="1601" y="702"/>
                <a:ext cx="47" cy="50"/>
              </a:xfrm>
              <a:custGeom>
                <a:avLst/>
                <a:gdLst/>
                <a:ahLst/>
                <a:cxnLst>
                  <a:cxn ang="0">
                    <a:pos x="0" y="45"/>
                  </a:cxn>
                  <a:cxn ang="0">
                    <a:pos x="0" y="45"/>
                  </a:cxn>
                  <a:cxn ang="0">
                    <a:pos x="12" y="12"/>
                  </a:cxn>
                  <a:cxn ang="0">
                    <a:pos x="42" y="0"/>
                  </a:cxn>
                  <a:cxn ang="0">
                    <a:pos x="72" y="13"/>
                  </a:cxn>
                  <a:cxn ang="0">
                    <a:pos x="84" y="45"/>
                  </a:cxn>
                  <a:cxn ang="0">
                    <a:pos x="72" y="77"/>
                  </a:cxn>
                  <a:cxn ang="0">
                    <a:pos x="42" y="90"/>
                  </a:cxn>
                  <a:cxn ang="0">
                    <a:pos x="12" y="77"/>
                  </a:cxn>
                  <a:cxn ang="0">
                    <a:pos x="0" y="45"/>
                  </a:cxn>
                  <a:cxn ang="0">
                    <a:pos x="0" y="45"/>
                  </a:cxn>
                  <a:cxn ang="0">
                    <a:pos x="27" y="45"/>
                  </a:cxn>
                  <a:cxn ang="0">
                    <a:pos x="27" y="45"/>
                  </a:cxn>
                  <a:cxn ang="0">
                    <a:pos x="29" y="72"/>
                  </a:cxn>
                  <a:cxn ang="0">
                    <a:pos x="42" y="84"/>
                  </a:cxn>
                  <a:cxn ang="0">
                    <a:pos x="54" y="75"/>
                  </a:cxn>
                  <a:cxn ang="0">
                    <a:pos x="56" y="45"/>
                  </a:cxn>
                  <a:cxn ang="0">
                    <a:pos x="53" y="15"/>
                  </a:cxn>
                  <a:cxn ang="0">
                    <a:pos x="42" y="5"/>
                  </a:cxn>
                  <a:cxn ang="0">
                    <a:pos x="29" y="18"/>
                  </a:cxn>
                  <a:cxn ang="0">
                    <a:pos x="27" y="45"/>
                  </a:cxn>
                  <a:cxn ang="0">
                    <a:pos x="27" y="45"/>
                  </a:cxn>
                  <a:cxn ang="0">
                    <a:pos x="42" y="0"/>
                  </a:cxn>
                  <a:cxn ang="0">
                    <a:pos x="42" y="0"/>
                  </a:cxn>
                  <a:cxn ang="0">
                    <a:pos x="42" y="0"/>
                  </a:cxn>
                </a:cxnLst>
                <a:rect l="0" t="0" r="r" b="b"/>
                <a:pathLst>
                  <a:path w="84" h="90">
                    <a:moveTo>
                      <a:pt x="0" y="45"/>
                    </a:moveTo>
                    <a:lnTo>
                      <a:pt x="0" y="45"/>
                    </a:lnTo>
                    <a:cubicBezTo>
                      <a:pt x="0" y="32"/>
                      <a:pt x="4" y="21"/>
                      <a:pt x="12" y="12"/>
                    </a:cubicBezTo>
                    <a:cubicBezTo>
                      <a:pt x="20" y="4"/>
                      <a:pt x="30" y="0"/>
                      <a:pt x="42" y="0"/>
                    </a:cubicBezTo>
                    <a:cubicBezTo>
                      <a:pt x="54" y="0"/>
                      <a:pt x="64" y="4"/>
                      <a:pt x="72" y="13"/>
                    </a:cubicBezTo>
                    <a:cubicBezTo>
                      <a:pt x="80" y="22"/>
                      <a:pt x="84" y="32"/>
                      <a:pt x="84" y="45"/>
                    </a:cubicBezTo>
                    <a:cubicBezTo>
                      <a:pt x="84" y="57"/>
                      <a:pt x="80" y="68"/>
                      <a:pt x="72" y="77"/>
                    </a:cubicBezTo>
                    <a:cubicBezTo>
                      <a:pt x="64" y="86"/>
                      <a:pt x="54" y="90"/>
                      <a:pt x="42" y="90"/>
                    </a:cubicBezTo>
                    <a:cubicBezTo>
                      <a:pt x="30" y="90"/>
                      <a:pt x="20" y="86"/>
                      <a:pt x="12" y="77"/>
                    </a:cubicBezTo>
                    <a:cubicBezTo>
                      <a:pt x="4" y="69"/>
                      <a:pt x="0" y="58"/>
                      <a:pt x="0" y="45"/>
                    </a:cubicBezTo>
                    <a:lnTo>
                      <a:pt x="0" y="45"/>
                    </a:lnTo>
                    <a:close/>
                    <a:moveTo>
                      <a:pt x="27" y="45"/>
                    </a:moveTo>
                    <a:lnTo>
                      <a:pt x="27" y="45"/>
                    </a:lnTo>
                    <a:cubicBezTo>
                      <a:pt x="27" y="58"/>
                      <a:pt x="28" y="67"/>
                      <a:pt x="29" y="72"/>
                    </a:cubicBezTo>
                    <a:cubicBezTo>
                      <a:pt x="31" y="80"/>
                      <a:pt x="35" y="84"/>
                      <a:pt x="42" y="84"/>
                    </a:cubicBezTo>
                    <a:cubicBezTo>
                      <a:pt x="48" y="84"/>
                      <a:pt x="52" y="81"/>
                      <a:pt x="54" y="75"/>
                    </a:cubicBezTo>
                    <a:cubicBezTo>
                      <a:pt x="55" y="69"/>
                      <a:pt x="56" y="59"/>
                      <a:pt x="56" y="45"/>
                    </a:cubicBezTo>
                    <a:cubicBezTo>
                      <a:pt x="56" y="31"/>
                      <a:pt x="55" y="21"/>
                      <a:pt x="53" y="15"/>
                    </a:cubicBezTo>
                    <a:cubicBezTo>
                      <a:pt x="51" y="9"/>
                      <a:pt x="48" y="5"/>
                      <a:pt x="42" y="5"/>
                    </a:cubicBezTo>
                    <a:cubicBezTo>
                      <a:pt x="36" y="5"/>
                      <a:pt x="31" y="10"/>
                      <a:pt x="29" y="18"/>
                    </a:cubicBezTo>
                    <a:cubicBezTo>
                      <a:pt x="28" y="23"/>
                      <a:pt x="27" y="32"/>
                      <a:pt x="27" y="45"/>
                    </a:cubicBezTo>
                    <a:lnTo>
                      <a:pt x="27" y="45"/>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61"/>
              <p:cNvSpPr>
                <a:spLocks/>
              </p:cNvSpPr>
              <p:nvPr/>
            </p:nvSpPr>
            <p:spPr bwMode="auto">
              <a:xfrm>
                <a:off x="1652" y="702"/>
                <a:ext cx="42" cy="48"/>
              </a:xfrm>
              <a:custGeom>
                <a:avLst/>
                <a:gdLst/>
                <a:ahLst/>
                <a:cxnLst>
                  <a:cxn ang="0">
                    <a:pos x="0" y="83"/>
                  </a:cxn>
                  <a:cxn ang="0">
                    <a:pos x="0" y="83"/>
                  </a:cxn>
                  <a:cxn ang="0">
                    <a:pos x="8" y="81"/>
                  </a:cxn>
                  <a:cxn ang="0">
                    <a:pos x="10" y="73"/>
                  </a:cxn>
                  <a:cxn ang="0">
                    <a:pos x="10" y="68"/>
                  </a:cxn>
                  <a:cxn ang="0">
                    <a:pos x="10" y="17"/>
                  </a:cxn>
                  <a:cxn ang="0">
                    <a:pos x="8" y="9"/>
                  </a:cxn>
                  <a:cxn ang="0">
                    <a:pos x="0" y="6"/>
                  </a:cxn>
                  <a:cxn ang="0">
                    <a:pos x="0" y="2"/>
                  </a:cxn>
                  <a:cxn ang="0">
                    <a:pos x="36" y="2"/>
                  </a:cxn>
                  <a:cxn ang="0">
                    <a:pos x="36" y="16"/>
                  </a:cxn>
                  <a:cxn ang="0">
                    <a:pos x="47" y="4"/>
                  </a:cxn>
                  <a:cxn ang="0">
                    <a:pos x="61" y="0"/>
                  </a:cxn>
                  <a:cxn ang="0">
                    <a:pos x="71" y="3"/>
                  </a:cxn>
                  <a:cxn ang="0">
                    <a:pos x="76" y="14"/>
                  </a:cxn>
                  <a:cxn ang="0">
                    <a:pos x="73" y="23"/>
                  </a:cxn>
                  <a:cxn ang="0">
                    <a:pos x="64" y="27"/>
                  </a:cxn>
                  <a:cxn ang="0">
                    <a:pos x="54" y="21"/>
                  </a:cxn>
                  <a:cxn ang="0">
                    <a:pos x="48" y="16"/>
                  </a:cxn>
                  <a:cxn ang="0">
                    <a:pos x="40" y="20"/>
                  </a:cxn>
                  <a:cxn ang="0">
                    <a:pos x="37" y="33"/>
                  </a:cxn>
                  <a:cxn ang="0">
                    <a:pos x="37" y="68"/>
                  </a:cxn>
                  <a:cxn ang="0">
                    <a:pos x="39" y="80"/>
                  </a:cxn>
                  <a:cxn ang="0">
                    <a:pos x="50" y="83"/>
                  </a:cxn>
                  <a:cxn ang="0">
                    <a:pos x="50" y="88"/>
                  </a:cxn>
                  <a:cxn ang="0">
                    <a:pos x="0" y="88"/>
                  </a:cxn>
                  <a:cxn ang="0">
                    <a:pos x="0" y="83"/>
                  </a:cxn>
                </a:cxnLst>
                <a:rect l="0" t="0" r="r" b="b"/>
                <a:pathLst>
                  <a:path w="76" h="88">
                    <a:moveTo>
                      <a:pt x="0" y="83"/>
                    </a:moveTo>
                    <a:lnTo>
                      <a:pt x="0" y="83"/>
                    </a:lnTo>
                    <a:cubicBezTo>
                      <a:pt x="4" y="83"/>
                      <a:pt x="6" y="82"/>
                      <a:pt x="8" y="81"/>
                    </a:cubicBezTo>
                    <a:cubicBezTo>
                      <a:pt x="9" y="79"/>
                      <a:pt x="10" y="77"/>
                      <a:pt x="10" y="73"/>
                    </a:cubicBezTo>
                    <a:lnTo>
                      <a:pt x="10" y="68"/>
                    </a:lnTo>
                    <a:lnTo>
                      <a:pt x="10" y="17"/>
                    </a:lnTo>
                    <a:cubicBezTo>
                      <a:pt x="10" y="13"/>
                      <a:pt x="10" y="11"/>
                      <a:pt x="8" y="9"/>
                    </a:cubicBezTo>
                    <a:cubicBezTo>
                      <a:pt x="7" y="8"/>
                      <a:pt x="4" y="7"/>
                      <a:pt x="0" y="6"/>
                    </a:cubicBezTo>
                    <a:lnTo>
                      <a:pt x="0" y="2"/>
                    </a:lnTo>
                    <a:lnTo>
                      <a:pt x="36" y="2"/>
                    </a:lnTo>
                    <a:lnTo>
                      <a:pt x="36" y="16"/>
                    </a:lnTo>
                    <a:cubicBezTo>
                      <a:pt x="40" y="11"/>
                      <a:pt x="44" y="7"/>
                      <a:pt x="47" y="4"/>
                    </a:cubicBezTo>
                    <a:cubicBezTo>
                      <a:pt x="51" y="1"/>
                      <a:pt x="56" y="0"/>
                      <a:pt x="61" y="0"/>
                    </a:cubicBezTo>
                    <a:cubicBezTo>
                      <a:pt x="65" y="0"/>
                      <a:pt x="68" y="1"/>
                      <a:pt x="71" y="3"/>
                    </a:cubicBezTo>
                    <a:cubicBezTo>
                      <a:pt x="74" y="6"/>
                      <a:pt x="76" y="9"/>
                      <a:pt x="76" y="14"/>
                    </a:cubicBezTo>
                    <a:cubicBezTo>
                      <a:pt x="76" y="18"/>
                      <a:pt x="75" y="21"/>
                      <a:pt x="73" y="23"/>
                    </a:cubicBezTo>
                    <a:cubicBezTo>
                      <a:pt x="70" y="25"/>
                      <a:pt x="68" y="27"/>
                      <a:pt x="64" y="27"/>
                    </a:cubicBezTo>
                    <a:cubicBezTo>
                      <a:pt x="60" y="27"/>
                      <a:pt x="57" y="25"/>
                      <a:pt x="54" y="21"/>
                    </a:cubicBezTo>
                    <a:cubicBezTo>
                      <a:pt x="51" y="17"/>
                      <a:pt x="49" y="16"/>
                      <a:pt x="48" y="16"/>
                    </a:cubicBezTo>
                    <a:cubicBezTo>
                      <a:pt x="45" y="16"/>
                      <a:pt x="43" y="17"/>
                      <a:pt x="40" y="20"/>
                    </a:cubicBezTo>
                    <a:cubicBezTo>
                      <a:pt x="38" y="23"/>
                      <a:pt x="37" y="28"/>
                      <a:pt x="37" y="33"/>
                    </a:cubicBezTo>
                    <a:lnTo>
                      <a:pt x="37" y="68"/>
                    </a:lnTo>
                    <a:cubicBezTo>
                      <a:pt x="37" y="75"/>
                      <a:pt x="38" y="78"/>
                      <a:pt x="39" y="80"/>
                    </a:cubicBezTo>
                    <a:cubicBezTo>
                      <a:pt x="41" y="82"/>
                      <a:pt x="45" y="83"/>
                      <a:pt x="50" y="83"/>
                    </a:cubicBezTo>
                    <a:lnTo>
                      <a:pt x="50"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6" name="Freeform 62"/>
              <p:cNvSpPr>
                <a:spLocks/>
              </p:cNvSpPr>
              <p:nvPr/>
            </p:nvSpPr>
            <p:spPr bwMode="auto">
              <a:xfrm>
                <a:off x="1288" y="750"/>
                <a:ext cx="623" cy="208"/>
              </a:xfrm>
              <a:custGeom>
                <a:avLst/>
                <a:gdLst/>
                <a:ahLst/>
                <a:cxnLst>
                  <a:cxn ang="0">
                    <a:pos x="0" y="0"/>
                  </a:cxn>
                  <a:cxn ang="0">
                    <a:pos x="0" y="0"/>
                  </a:cxn>
                  <a:cxn ang="0">
                    <a:pos x="1133" y="0"/>
                  </a:cxn>
                  <a:cxn ang="0">
                    <a:pos x="1133" y="378"/>
                  </a:cxn>
                  <a:cxn ang="0">
                    <a:pos x="0" y="378"/>
                  </a:cxn>
                  <a:cxn ang="0">
                    <a:pos x="0" y="0"/>
                  </a:cxn>
                </a:cxnLst>
                <a:rect l="0" t="0" r="r" b="b"/>
                <a:pathLst>
                  <a:path w="1133" h="378">
                    <a:moveTo>
                      <a:pt x="0" y="0"/>
                    </a:moveTo>
                    <a:lnTo>
                      <a:pt x="0" y="0"/>
                    </a:lnTo>
                    <a:lnTo>
                      <a:pt x="1133" y="0"/>
                    </a:lnTo>
                    <a:lnTo>
                      <a:pt x="1133"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63"/>
              <p:cNvSpPr>
                <a:spLocks/>
              </p:cNvSpPr>
              <p:nvPr/>
            </p:nvSpPr>
            <p:spPr bwMode="auto">
              <a:xfrm>
                <a:off x="1288" y="750"/>
                <a:ext cx="623" cy="208"/>
              </a:xfrm>
              <a:custGeom>
                <a:avLst/>
                <a:gdLst/>
                <a:ahLst/>
                <a:cxnLst>
                  <a:cxn ang="0">
                    <a:pos x="0" y="0"/>
                  </a:cxn>
                  <a:cxn ang="0">
                    <a:pos x="0" y="0"/>
                  </a:cxn>
                  <a:cxn ang="0">
                    <a:pos x="1133" y="0"/>
                  </a:cxn>
                  <a:cxn ang="0">
                    <a:pos x="1133" y="378"/>
                  </a:cxn>
                  <a:cxn ang="0">
                    <a:pos x="0" y="378"/>
                  </a:cxn>
                  <a:cxn ang="0">
                    <a:pos x="0" y="0"/>
                  </a:cxn>
                </a:cxnLst>
                <a:rect l="0" t="0" r="r" b="b"/>
                <a:pathLst>
                  <a:path w="1133" h="378">
                    <a:moveTo>
                      <a:pt x="0" y="0"/>
                    </a:moveTo>
                    <a:lnTo>
                      <a:pt x="0" y="0"/>
                    </a:lnTo>
                    <a:lnTo>
                      <a:pt x="1133" y="0"/>
                    </a:lnTo>
                    <a:lnTo>
                      <a:pt x="1133"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8" name="Freeform 64"/>
              <p:cNvSpPr>
                <a:spLocks noEditPoints="1"/>
              </p:cNvSpPr>
              <p:nvPr/>
            </p:nvSpPr>
            <p:spPr bwMode="auto">
              <a:xfrm>
                <a:off x="1451" y="783"/>
                <a:ext cx="49" cy="73"/>
              </a:xfrm>
              <a:custGeom>
                <a:avLst/>
                <a:gdLst/>
                <a:ahLst/>
                <a:cxnLst>
                  <a:cxn ang="0">
                    <a:pos x="0" y="86"/>
                  </a:cxn>
                  <a:cxn ang="0">
                    <a:pos x="0" y="86"/>
                  </a:cxn>
                  <a:cxn ang="0">
                    <a:pos x="5" y="86"/>
                  </a:cxn>
                  <a:cxn ang="0">
                    <a:pos x="20" y="116"/>
                  </a:cxn>
                  <a:cxn ang="0">
                    <a:pos x="43" y="126"/>
                  </a:cxn>
                  <a:cxn ang="0">
                    <a:pos x="61" y="119"/>
                  </a:cxn>
                  <a:cxn ang="0">
                    <a:pos x="66" y="106"/>
                  </a:cxn>
                  <a:cxn ang="0">
                    <a:pos x="61" y="92"/>
                  </a:cxn>
                  <a:cxn ang="0">
                    <a:pos x="46" y="83"/>
                  </a:cxn>
                  <a:cxn ang="0">
                    <a:pos x="34" y="77"/>
                  </a:cxn>
                  <a:cxn ang="0">
                    <a:pos x="8" y="59"/>
                  </a:cxn>
                  <a:cxn ang="0">
                    <a:pos x="1" y="38"/>
                  </a:cxn>
                  <a:cxn ang="0">
                    <a:pos x="11" y="12"/>
                  </a:cxn>
                  <a:cxn ang="0">
                    <a:pos x="41" y="1"/>
                  </a:cxn>
                  <a:cxn ang="0">
                    <a:pos x="60" y="4"/>
                  </a:cxn>
                  <a:cxn ang="0">
                    <a:pos x="71" y="7"/>
                  </a:cxn>
                  <a:cxn ang="0">
                    <a:pos x="76" y="5"/>
                  </a:cxn>
                  <a:cxn ang="0">
                    <a:pos x="78" y="0"/>
                  </a:cxn>
                  <a:cxn ang="0">
                    <a:pos x="83" y="0"/>
                  </a:cxn>
                  <a:cxn ang="0">
                    <a:pos x="83" y="41"/>
                  </a:cxn>
                  <a:cxn ang="0">
                    <a:pos x="78" y="41"/>
                  </a:cxn>
                  <a:cxn ang="0">
                    <a:pos x="65" y="17"/>
                  </a:cxn>
                  <a:cxn ang="0">
                    <a:pos x="42" y="6"/>
                  </a:cxn>
                  <a:cxn ang="0">
                    <a:pos x="27" y="12"/>
                  </a:cxn>
                  <a:cxn ang="0">
                    <a:pos x="22" y="24"/>
                  </a:cxn>
                  <a:cxn ang="0">
                    <a:pos x="27" y="37"/>
                  </a:cxn>
                  <a:cxn ang="0">
                    <a:pos x="49" y="50"/>
                  </a:cxn>
                  <a:cxn ang="0">
                    <a:pos x="63" y="57"/>
                  </a:cxn>
                  <a:cxn ang="0">
                    <a:pos x="78" y="67"/>
                  </a:cxn>
                  <a:cxn ang="0">
                    <a:pos x="89" y="93"/>
                  </a:cxn>
                  <a:cxn ang="0">
                    <a:pos x="77" y="120"/>
                  </a:cxn>
                  <a:cxn ang="0">
                    <a:pos x="42" y="132"/>
                  </a:cxn>
                  <a:cxn ang="0">
                    <a:pos x="30" y="131"/>
                  </a:cxn>
                  <a:cxn ang="0">
                    <a:pos x="19" y="128"/>
                  </a:cxn>
                  <a:cxn ang="0">
                    <a:pos x="15" y="127"/>
                  </a:cxn>
                  <a:cxn ang="0">
                    <a:pos x="13" y="126"/>
                  </a:cxn>
                  <a:cxn ang="0">
                    <a:pos x="11" y="126"/>
                  </a:cxn>
                  <a:cxn ang="0">
                    <a:pos x="7" y="127"/>
                  </a:cxn>
                  <a:cxn ang="0">
                    <a:pos x="5" y="132"/>
                  </a:cxn>
                  <a:cxn ang="0">
                    <a:pos x="0" y="132"/>
                  </a:cxn>
                  <a:cxn ang="0">
                    <a:pos x="0" y="86"/>
                  </a:cxn>
                  <a:cxn ang="0">
                    <a:pos x="45" y="1"/>
                  </a:cxn>
                  <a:cxn ang="0">
                    <a:pos x="45" y="1"/>
                  </a:cxn>
                  <a:cxn ang="0">
                    <a:pos x="45" y="1"/>
                  </a:cxn>
                </a:cxnLst>
                <a:rect l="0" t="0" r="r" b="b"/>
                <a:pathLst>
                  <a:path w="89" h="132">
                    <a:moveTo>
                      <a:pt x="0" y="86"/>
                    </a:moveTo>
                    <a:lnTo>
                      <a:pt x="0" y="86"/>
                    </a:lnTo>
                    <a:lnTo>
                      <a:pt x="5" y="86"/>
                    </a:lnTo>
                    <a:cubicBezTo>
                      <a:pt x="8" y="100"/>
                      <a:pt x="13" y="110"/>
                      <a:pt x="20" y="116"/>
                    </a:cubicBezTo>
                    <a:cubicBezTo>
                      <a:pt x="26" y="123"/>
                      <a:pt x="34" y="126"/>
                      <a:pt x="43" y="126"/>
                    </a:cubicBezTo>
                    <a:cubicBezTo>
                      <a:pt x="51" y="126"/>
                      <a:pt x="57" y="124"/>
                      <a:pt x="61" y="119"/>
                    </a:cubicBezTo>
                    <a:cubicBezTo>
                      <a:pt x="65" y="115"/>
                      <a:pt x="66" y="110"/>
                      <a:pt x="66" y="106"/>
                    </a:cubicBezTo>
                    <a:cubicBezTo>
                      <a:pt x="66" y="100"/>
                      <a:pt x="64" y="96"/>
                      <a:pt x="61" y="92"/>
                    </a:cubicBezTo>
                    <a:cubicBezTo>
                      <a:pt x="58" y="90"/>
                      <a:pt x="53" y="87"/>
                      <a:pt x="46" y="83"/>
                    </a:cubicBezTo>
                    <a:lnTo>
                      <a:pt x="34" y="77"/>
                    </a:lnTo>
                    <a:cubicBezTo>
                      <a:pt x="22" y="71"/>
                      <a:pt x="13" y="65"/>
                      <a:pt x="8" y="59"/>
                    </a:cubicBezTo>
                    <a:cubicBezTo>
                      <a:pt x="3" y="54"/>
                      <a:pt x="1" y="46"/>
                      <a:pt x="1" y="38"/>
                    </a:cubicBezTo>
                    <a:cubicBezTo>
                      <a:pt x="1" y="29"/>
                      <a:pt x="4" y="20"/>
                      <a:pt x="11" y="12"/>
                    </a:cubicBezTo>
                    <a:cubicBezTo>
                      <a:pt x="17" y="5"/>
                      <a:pt x="27" y="1"/>
                      <a:pt x="41" y="1"/>
                    </a:cubicBezTo>
                    <a:cubicBezTo>
                      <a:pt x="47" y="1"/>
                      <a:pt x="54" y="2"/>
                      <a:pt x="60" y="4"/>
                    </a:cubicBezTo>
                    <a:cubicBezTo>
                      <a:pt x="67" y="6"/>
                      <a:pt x="70" y="7"/>
                      <a:pt x="71" y="7"/>
                    </a:cubicBezTo>
                    <a:cubicBezTo>
                      <a:pt x="73" y="7"/>
                      <a:pt x="75" y="6"/>
                      <a:pt x="76" y="5"/>
                    </a:cubicBezTo>
                    <a:cubicBezTo>
                      <a:pt x="76" y="4"/>
                      <a:pt x="77" y="2"/>
                      <a:pt x="78" y="0"/>
                    </a:cubicBezTo>
                    <a:lnTo>
                      <a:pt x="83" y="0"/>
                    </a:lnTo>
                    <a:lnTo>
                      <a:pt x="83" y="41"/>
                    </a:lnTo>
                    <a:lnTo>
                      <a:pt x="78" y="41"/>
                    </a:lnTo>
                    <a:cubicBezTo>
                      <a:pt x="75" y="31"/>
                      <a:pt x="71" y="23"/>
                      <a:pt x="65" y="17"/>
                    </a:cubicBezTo>
                    <a:cubicBezTo>
                      <a:pt x="59" y="10"/>
                      <a:pt x="51" y="6"/>
                      <a:pt x="42" y="6"/>
                    </a:cubicBezTo>
                    <a:cubicBezTo>
                      <a:pt x="36" y="6"/>
                      <a:pt x="31" y="8"/>
                      <a:pt x="27" y="12"/>
                    </a:cubicBezTo>
                    <a:cubicBezTo>
                      <a:pt x="23" y="15"/>
                      <a:pt x="22" y="19"/>
                      <a:pt x="22" y="24"/>
                    </a:cubicBezTo>
                    <a:cubicBezTo>
                      <a:pt x="22" y="30"/>
                      <a:pt x="23" y="34"/>
                      <a:pt x="27" y="37"/>
                    </a:cubicBezTo>
                    <a:cubicBezTo>
                      <a:pt x="30" y="40"/>
                      <a:pt x="38" y="45"/>
                      <a:pt x="49" y="50"/>
                    </a:cubicBezTo>
                    <a:lnTo>
                      <a:pt x="63" y="57"/>
                    </a:lnTo>
                    <a:cubicBezTo>
                      <a:pt x="70" y="60"/>
                      <a:pt x="75" y="64"/>
                      <a:pt x="78" y="67"/>
                    </a:cubicBezTo>
                    <a:cubicBezTo>
                      <a:pt x="85" y="75"/>
                      <a:pt x="89" y="83"/>
                      <a:pt x="89" y="93"/>
                    </a:cubicBezTo>
                    <a:cubicBezTo>
                      <a:pt x="89" y="102"/>
                      <a:pt x="85" y="111"/>
                      <a:pt x="77" y="120"/>
                    </a:cubicBezTo>
                    <a:cubicBezTo>
                      <a:pt x="70" y="128"/>
                      <a:pt x="58" y="132"/>
                      <a:pt x="42" y="132"/>
                    </a:cubicBezTo>
                    <a:cubicBezTo>
                      <a:pt x="38" y="132"/>
                      <a:pt x="34" y="132"/>
                      <a:pt x="30" y="131"/>
                    </a:cubicBezTo>
                    <a:cubicBezTo>
                      <a:pt x="27" y="130"/>
                      <a:pt x="23" y="129"/>
                      <a:pt x="19" y="128"/>
                    </a:cubicBezTo>
                    <a:lnTo>
                      <a:pt x="15" y="127"/>
                    </a:lnTo>
                    <a:cubicBezTo>
                      <a:pt x="15" y="126"/>
                      <a:pt x="14" y="126"/>
                      <a:pt x="13" y="126"/>
                    </a:cubicBezTo>
                    <a:cubicBezTo>
                      <a:pt x="12" y="126"/>
                      <a:pt x="11" y="126"/>
                      <a:pt x="11" y="126"/>
                    </a:cubicBezTo>
                    <a:cubicBezTo>
                      <a:pt x="9" y="126"/>
                      <a:pt x="8" y="126"/>
                      <a:pt x="7" y="127"/>
                    </a:cubicBezTo>
                    <a:cubicBezTo>
                      <a:pt x="6" y="129"/>
                      <a:pt x="6" y="130"/>
                      <a:pt x="5" y="132"/>
                    </a:cubicBezTo>
                    <a:lnTo>
                      <a:pt x="0" y="132"/>
                    </a:lnTo>
                    <a:lnTo>
                      <a:pt x="0" y="86"/>
                    </a:lnTo>
                    <a:close/>
                    <a:moveTo>
                      <a:pt x="45" y="1"/>
                    </a:moveTo>
                    <a:lnTo>
                      <a:pt x="45" y="1"/>
                    </a:lnTo>
                    <a:lnTo>
                      <a:pt x="45"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65"/>
              <p:cNvSpPr>
                <a:spLocks noEditPoints="1"/>
              </p:cNvSpPr>
              <p:nvPr/>
            </p:nvSpPr>
            <p:spPr bwMode="auto">
              <a:xfrm>
                <a:off x="1506" y="807"/>
                <a:ext cx="41" cy="49"/>
              </a:xfrm>
              <a:custGeom>
                <a:avLst/>
                <a:gdLst/>
                <a:ahLst/>
                <a:cxnLst>
                  <a:cxn ang="0">
                    <a:pos x="0" y="45"/>
                  </a:cxn>
                  <a:cxn ang="0">
                    <a:pos x="0" y="45"/>
                  </a:cxn>
                  <a:cxn ang="0">
                    <a:pos x="12" y="12"/>
                  </a:cxn>
                  <a:cxn ang="0">
                    <a:pos x="39" y="0"/>
                  </a:cxn>
                  <a:cxn ang="0">
                    <a:pos x="56" y="4"/>
                  </a:cxn>
                  <a:cxn ang="0">
                    <a:pos x="69" y="18"/>
                  </a:cxn>
                  <a:cxn ang="0">
                    <a:pos x="73" y="35"/>
                  </a:cxn>
                  <a:cxn ang="0">
                    <a:pos x="74" y="42"/>
                  </a:cxn>
                  <a:cxn ang="0">
                    <a:pos x="27" y="42"/>
                  </a:cxn>
                  <a:cxn ang="0">
                    <a:pos x="30" y="61"/>
                  </a:cxn>
                  <a:cxn ang="0">
                    <a:pos x="49" y="77"/>
                  </a:cxn>
                  <a:cxn ang="0">
                    <a:pos x="62" y="73"/>
                  </a:cxn>
                  <a:cxn ang="0">
                    <a:pos x="70" y="64"/>
                  </a:cxn>
                  <a:cxn ang="0">
                    <a:pos x="75" y="67"/>
                  </a:cxn>
                  <a:cxn ang="0">
                    <a:pos x="55"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2" y="12"/>
                    </a:cubicBezTo>
                    <a:cubicBezTo>
                      <a:pt x="19" y="4"/>
                      <a:pt x="28" y="0"/>
                      <a:pt x="39" y="0"/>
                    </a:cubicBezTo>
                    <a:cubicBezTo>
                      <a:pt x="45" y="0"/>
                      <a:pt x="51" y="1"/>
                      <a:pt x="56" y="4"/>
                    </a:cubicBezTo>
                    <a:cubicBezTo>
                      <a:pt x="62" y="8"/>
                      <a:pt x="66" y="12"/>
                      <a:pt x="69" y="18"/>
                    </a:cubicBezTo>
                    <a:cubicBezTo>
                      <a:pt x="71" y="22"/>
                      <a:pt x="72" y="28"/>
                      <a:pt x="73" y="35"/>
                    </a:cubicBezTo>
                    <a:cubicBezTo>
                      <a:pt x="74" y="38"/>
                      <a:pt x="74" y="40"/>
                      <a:pt x="74" y="42"/>
                    </a:cubicBezTo>
                    <a:lnTo>
                      <a:pt x="27" y="42"/>
                    </a:lnTo>
                    <a:cubicBezTo>
                      <a:pt x="27" y="49"/>
                      <a:pt x="28" y="56"/>
                      <a:pt x="30" y="61"/>
                    </a:cubicBezTo>
                    <a:cubicBezTo>
                      <a:pt x="34" y="71"/>
                      <a:pt x="40" y="77"/>
                      <a:pt x="49" y="77"/>
                    </a:cubicBezTo>
                    <a:cubicBezTo>
                      <a:pt x="54" y="77"/>
                      <a:pt x="58" y="75"/>
                      <a:pt x="62" y="73"/>
                    </a:cubicBezTo>
                    <a:cubicBezTo>
                      <a:pt x="64" y="71"/>
                      <a:pt x="67" y="68"/>
                      <a:pt x="70" y="64"/>
                    </a:cubicBezTo>
                    <a:lnTo>
                      <a:pt x="75" y="67"/>
                    </a:lnTo>
                    <a:cubicBezTo>
                      <a:pt x="69" y="76"/>
                      <a:pt x="62" y="83"/>
                      <a:pt x="55" y="87"/>
                    </a:cubicBezTo>
                    <a:cubicBezTo>
                      <a:pt x="50" y="89"/>
                      <a:pt x="44" y="90"/>
                      <a:pt x="38" y="90"/>
                    </a:cubicBezTo>
                    <a:cubicBezTo>
                      <a:pt x="29" y="90"/>
                      <a:pt x="20" y="87"/>
                      <a:pt x="12" y="79"/>
                    </a:cubicBezTo>
                    <a:cubicBezTo>
                      <a:pt x="4" y="72"/>
                      <a:pt x="0" y="61"/>
                      <a:pt x="0" y="45"/>
                    </a:cubicBezTo>
                    <a:lnTo>
                      <a:pt x="0" y="45"/>
                    </a:lnTo>
                    <a:close/>
                    <a:moveTo>
                      <a:pt x="51" y="35"/>
                    </a:moveTo>
                    <a:lnTo>
                      <a:pt x="51" y="35"/>
                    </a:lnTo>
                    <a:cubicBezTo>
                      <a:pt x="51" y="24"/>
                      <a:pt x="50" y="16"/>
                      <a:pt x="48" y="12"/>
                    </a:cubicBezTo>
                    <a:cubicBezTo>
                      <a:pt x="47" y="8"/>
                      <a:pt x="44"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66"/>
              <p:cNvSpPr>
                <a:spLocks/>
              </p:cNvSpPr>
              <p:nvPr/>
            </p:nvSpPr>
            <p:spPr bwMode="auto">
              <a:xfrm>
                <a:off x="1551" y="786"/>
                <a:ext cx="24" cy="69"/>
              </a:xfrm>
              <a:custGeom>
                <a:avLst/>
                <a:gdLst/>
                <a:ahLst/>
                <a:cxnLst>
                  <a:cxn ang="0">
                    <a:pos x="0" y="121"/>
                  </a:cxn>
                  <a:cxn ang="0">
                    <a:pos x="0" y="121"/>
                  </a:cxn>
                  <a:cxn ang="0">
                    <a:pos x="7" y="118"/>
                  </a:cxn>
                  <a:cxn ang="0">
                    <a:pos x="9" y="110"/>
                  </a:cxn>
                  <a:cxn ang="0">
                    <a:pos x="9" y="15"/>
                  </a:cxn>
                  <a:cxn ang="0">
                    <a:pos x="7" y="7"/>
                  </a:cxn>
                  <a:cxn ang="0">
                    <a:pos x="0" y="4"/>
                  </a:cxn>
                  <a:cxn ang="0">
                    <a:pos x="0" y="0"/>
                  </a:cxn>
                  <a:cxn ang="0">
                    <a:pos x="35" y="0"/>
                  </a:cxn>
                  <a:cxn ang="0">
                    <a:pos x="35" y="110"/>
                  </a:cxn>
                  <a:cxn ang="0">
                    <a:pos x="37" y="118"/>
                  </a:cxn>
                  <a:cxn ang="0">
                    <a:pos x="44" y="121"/>
                  </a:cxn>
                  <a:cxn ang="0">
                    <a:pos x="44" y="126"/>
                  </a:cxn>
                  <a:cxn ang="0">
                    <a:pos x="0" y="126"/>
                  </a:cxn>
                  <a:cxn ang="0">
                    <a:pos x="0" y="121"/>
                  </a:cxn>
                </a:cxnLst>
                <a:rect l="0" t="0" r="r" b="b"/>
                <a:pathLst>
                  <a:path w="44" h="126">
                    <a:moveTo>
                      <a:pt x="0" y="121"/>
                    </a:moveTo>
                    <a:lnTo>
                      <a:pt x="0" y="121"/>
                    </a:lnTo>
                    <a:cubicBezTo>
                      <a:pt x="3" y="120"/>
                      <a:pt x="5" y="119"/>
                      <a:pt x="7" y="118"/>
                    </a:cubicBezTo>
                    <a:cubicBezTo>
                      <a:pt x="8" y="117"/>
                      <a:pt x="9" y="114"/>
                      <a:pt x="9" y="110"/>
                    </a:cubicBezTo>
                    <a:lnTo>
                      <a:pt x="9" y="15"/>
                    </a:lnTo>
                    <a:cubicBezTo>
                      <a:pt x="9" y="11"/>
                      <a:pt x="8" y="9"/>
                      <a:pt x="7" y="7"/>
                    </a:cubicBezTo>
                    <a:cubicBezTo>
                      <a:pt x="6" y="6"/>
                      <a:pt x="3" y="5"/>
                      <a:pt x="0" y="4"/>
                    </a:cubicBezTo>
                    <a:lnTo>
                      <a:pt x="0" y="0"/>
                    </a:lnTo>
                    <a:lnTo>
                      <a:pt x="35" y="0"/>
                    </a:lnTo>
                    <a:lnTo>
                      <a:pt x="35" y="110"/>
                    </a:lnTo>
                    <a:cubicBezTo>
                      <a:pt x="35" y="114"/>
                      <a:pt x="36" y="117"/>
                      <a:pt x="37" y="118"/>
                    </a:cubicBezTo>
                    <a:cubicBezTo>
                      <a:pt x="38" y="119"/>
                      <a:pt x="41" y="120"/>
                      <a:pt x="44" y="121"/>
                    </a:cubicBezTo>
                    <a:lnTo>
                      <a:pt x="44"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67"/>
              <p:cNvSpPr>
                <a:spLocks noEditPoints="1"/>
              </p:cNvSpPr>
              <p:nvPr/>
            </p:nvSpPr>
            <p:spPr bwMode="auto">
              <a:xfrm>
                <a:off x="1580" y="807"/>
                <a:ext cx="42" cy="49"/>
              </a:xfrm>
              <a:custGeom>
                <a:avLst/>
                <a:gdLst/>
                <a:ahLst/>
                <a:cxnLst>
                  <a:cxn ang="0">
                    <a:pos x="0" y="45"/>
                  </a:cxn>
                  <a:cxn ang="0">
                    <a:pos x="0" y="45"/>
                  </a:cxn>
                  <a:cxn ang="0">
                    <a:pos x="11" y="12"/>
                  </a:cxn>
                  <a:cxn ang="0">
                    <a:pos x="39" y="0"/>
                  </a:cxn>
                  <a:cxn ang="0">
                    <a:pos x="56" y="4"/>
                  </a:cxn>
                  <a:cxn ang="0">
                    <a:pos x="69" y="18"/>
                  </a:cxn>
                  <a:cxn ang="0">
                    <a:pos x="73" y="35"/>
                  </a:cxn>
                  <a:cxn ang="0">
                    <a:pos x="74" y="42"/>
                  </a:cxn>
                  <a:cxn ang="0">
                    <a:pos x="26" y="42"/>
                  </a:cxn>
                  <a:cxn ang="0">
                    <a:pos x="30" y="61"/>
                  </a:cxn>
                  <a:cxn ang="0">
                    <a:pos x="49" y="77"/>
                  </a:cxn>
                  <a:cxn ang="0">
                    <a:pos x="61" y="73"/>
                  </a:cxn>
                  <a:cxn ang="0">
                    <a:pos x="70" y="64"/>
                  </a:cxn>
                  <a:cxn ang="0">
                    <a:pos x="75" y="67"/>
                  </a:cxn>
                  <a:cxn ang="0">
                    <a:pos x="55"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1" y="12"/>
                    </a:cubicBezTo>
                    <a:cubicBezTo>
                      <a:pt x="19" y="4"/>
                      <a:pt x="28" y="0"/>
                      <a:pt x="39" y="0"/>
                    </a:cubicBezTo>
                    <a:cubicBezTo>
                      <a:pt x="45" y="0"/>
                      <a:pt x="51" y="1"/>
                      <a:pt x="56" y="4"/>
                    </a:cubicBezTo>
                    <a:cubicBezTo>
                      <a:pt x="61" y="8"/>
                      <a:pt x="66" y="12"/>
                      <a:pt x="69" y="18"/>
                    </a:cubicBezTo>
                    <a:cubicBezTo>
                      <a:pt x="71" y="22"/>
                      <a:pt x="72" y="28"/>
                      <a:pt x="73" y="35"/>
                    </a:cubicBezTo>
                    <a:cubicBezTo>
                      <a:pt x="73" y="38"/>
                      <a:pt x="74" y="40"/>
                      <a:pt x="74" y="42"/>
                    </a:cubicBezTo>
                    <a:lnTo>
                      <a:pt x="26" y="42"/>
                    </a:lnTo>
                    <a:cubicBezTo>
                      <a:pt x="27" y="49"/>
                      <a:pt x="28" y="56"/>
                      <a:pt x="30" y="61"/>
                    </a:cubicBezTo>
                    <a:cubicBezTo>
                      <a:pt x="34" y="71"/>
                      <a:pt x="40" y="77"/>
                      <a:pt x="49" y="77"/>
                    </a:cubicBezTo>
                    <a:cubicBezTo>
                      <a:pt x="53" y="77"/>
                      <a:pt x="58" y="75"/>
                      <a:pt x="61" y="73"/>
                    </a:cubicBezTo>
                    <a:cubicBezTo>
                      <a:pt x="64" y="71"/>
                      <a:pt x="67" y="68"/>
                      <a:pt x="70" y="64"/>
                    </a:cubicBezTo>
                    <a:lnTo>
                      <a:pt x="75" y="67"/>
                    </a:lnTo>
                    <a:cubicBezTo>
                      <a:pt x="69" y="76"/>
                      <a:pt x="62" y="83"/>
                      <a:pt x="55" y="87"/>
                    </a:cubicBezTo>
                    <a:cubicBezTo>
                      <a:pt x="50" y="89"/>
                      <a:pt x="44" y="90"/>
                      <a:pt x="38" y="90"/>
                    </a:cubicBezTo>
                    <a:cubicBezTo>
                      <a:pt x="28" y="90"/>
                      <a:pt x="20" y="87"/>
                      <a:pt x="12" y="79"/>
                    </a:cubicBezTo>
                    <a:cubicBezTo>
                      <a:pt x="4" y="72"/>
                      <a:pt x="0" y="61"/>
                      <a:pt x="0" y="45"/>
                    </a:cubicBezTo>
                    <a:lnTo>
                      <a:pt x="0" y="45"/>
                    </a:lnTo>
                    <a:close/>
                    <a:moveTo>
                      <a:pt x="51" y="35"/>
                    </a:moveTo>
                    <a:lnTo>
                      <a:pt x="51" y="35"/>
                    </a:lnTo>
                    <a:cubicBezTo>
                      <a:pt x="51" y="24"/>
                      <a:pt x="50" y="16"/>
                      <a:pt x="48" y="12"/>
                    </a:cubicBezTo>
                    <a:cubicBezTo>
                      <a:pt x="47" y="8"/>
                      <a:pt x="44"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68"/>
              <p:cNvSpPr>
                <a:spLocks noEditPoints="1"/>
              </p:cNvSpPr>
              <p:nvPr/>
            </p:nvSpPr>
            <p:spPr bwMode="auto">
              <a:xfrm>
                <a:off x="1626" y="807"/>
                <a:ext cx="41" cy="49"/>
              </a:xfrm>
              <a:custGeom>
                <a:avLst/>
                <a:gdLst/>
                <a:ahLst/>
                <a:cxnLst>
                  <a:cxn ang="0">
                    <a:pos x="45" y="0"/>
                  </a:cxn>
                  <a:cxn ang="0">
                    <a:pos x="45" y="0"/>
                  </a:cxn>
                  <a:cxn ang="0">
                    <a:pos x="65" y="5"/>
                  </a:cxn>
                  <a:cxn ang="0">
                    <a:pos x="73" y="20"/>
                  </a:cxn>
                  <a:cxn ang="0">
                    <a:pos x="70" y="28"/>
                  </a:cxn>
                  <a:cxn ang="0">
                    <a:pos x="61" y="32"/>
                  </a:cxn>
                  <a:cxn ang="0">
                    <a:pos x="55" y="30"/>
                  </a:cxn>
                  <a:cxn ang="0">
                    <a:pos x="50" y="20"/>
                  </a:cxn>
                  <a:cxn ang="0">
                    <a:pos x="50" y="17"/>
                  </a:cxn>
                  <a:cxn ang="0">
                    <a:pos x="50" y="14"/>
                  </a:cxn>
                  <a:cxn ang="0">
                    <a:pos x="48" y="7"/>
                  </a:cxn>
                  <a:cxn ang="0">
                    <a:pos x="43" y="5"/>
                  </a:cxn>
                  <a:cxn ang="0">
                    <a:pos x="31" y="15"/>
                  </a:cxn>
                  <a:cxn ang="0">
                    <a:pos x="27" y="37"/>
                  </a:cxn>
                  <a:cxn ang="0">
                    <a:pos x="34" y="66"/>
                  </a:cxn>
                  <a:cxn ang="0">
                    <a:pos x="52" y="78"/>
                  </a:cxn>
                  <a:cxn ang="0">
                    <a:pos x="65" y="74"/>
                  </a:cxn>
                  <a:cxn ang="0">
                    <a:pos x="73" y="67"/>
                  </a:cxn>
                  <a:cxn ang="0">
                    <a:pos x="76" y="71"/>
                  </a:cxn>
                  <a:cxn ang="0">
                    <a:pos x="55" y="88"/>
                  </a:cxn>
                  <a:cxn ang="0">
                    <a:pos x="41" y="90"/>
                  </a:cxn>
                  <a:cxn ang="0">
                    <a:pos x="12" y="78"/>
                  </a:cxn>
                  <a:cxn ang="0">
                    <a:pos x="0" y="46"/>
                  </a:cxn>
                  <a:cxn ang="0">
                    <a:pos x="12" y="13"/>
                  </a:cxn>
                  <a:cxn ang="0">
                    <a:pos x="45" y="0"/>
                  </a:cxn>
                  <a:cxn ang="0">
                    <a:pos x="45" y="0"/>
                  </a:cxn>
                  <a:cxn ang="0">
                    <a:pos x="40" y="0"/>
                  </a:cxn>
                  <a:cxn ang="0">
                    <a:pos x="40" y="0"/>
                  </a:cxn>
                  <a:cxn ang="0">
                    <a:pos x="40" y="0"/>
                  </a:cxn>
                </a:cxnLst>
                <a:rect l="0" t="0" r="r" b="b"/>
                <a:pathLst>
                  <a:path w="76" h="90">
                    <a:moveTo>
                      <a:pt x="45" y="0"/>
                    </a:moveTo>
                    <a:lnTo>
                      <a:pt x="45" y="0"/>
                    </a:lnTo>
                    <a:cubicBezTo>
                      <a:pt x="52" y="0"/>
                      <a:pt x="59" y="1"/>
                      <a:pt x="65" y="5"/>
                    </a:cubicBezTo>
                    <a:cubicBezTo>
                      <a:pt x="71" y="9"/>
                      <a:pt x="73" y="14"/>
                      <a:pt x="73" y="20"/>
                    </a:cubicBezTo>
                    <a:cubicBezTo>
                      <a:pt x="73" y="23"/>
                      <a:pt x="72" y="26"/>
                      <a:pt x="70" y="28"/>
                    </a:cubicBezTo>
                    <a:cubicBezTo>
                      <a:pt x="68" y="31"/>
                      <a:pt x="65" y="32"/>
                      <a:pt x="61" y="32"/>
                    </a:cubicBezTo>
                    <a:cubicBezTo>
                      <a:pt x="59" y="32"/>
                      <a:pt x="57" y="31"/>
                      <a:pt x="55" y="30"/>
                    </a:cubicBezTo>
                    <a:cubicBezTo>
                      <a:pt x="52" y="28"/>
                      <a:pt x="50" y="25"/>
                      <a:pt x="50" y="20"/>
                    </a:cubicBezTo>
                    <a:cubicBezTo>
                      <a:pt x="50" y="19"/>
                      <a:pt x="50" y="18"/>
                      <a:pt x="50" y="17"/>
                    </a:cubicBezTo>
                    <a:cubicBezTo>
                      <a:pt x="50" y="16"/>
                      <a:pt x="50" y="15"/>
                      <a:pt x="50" y="14"/>
                    </a:cubicBezTo>
                    <a:cubicBezTo>
                      <a:pt x="50" y="11"/>
                      <a:pt x="50" y="8"/>
                      <a:pt x="48" y="7"/>
                    </a:cubicBezTo>
                    <a:cubicBezTo>
                      <a:pt x="47" y="6"/>
                      <a:pt x="45" y="5"/>
                      <a:pt x="43" y="5"/>
                    </a:cubicBezTo>
                    <a:cubicBezTo>
                      <a:pt x="37" y="5"/>
                      <a:pt x="33" y="8"/>
                      <a:pt x="31" y="15"/>
                    </a:cubicBezTo>
                    <a:cubicBezTo>
                      <a:pt x="28" y="21"/>
                      <a:pt x="27" y="28"/>
                      <a:pt x="27" y="37"/>
                    </a:cubicBezTo>
                    <a:cubicBezTo>
                      <a:pt x="27" y="48"/>
                      <a:pt x="29" y="58"/>
                      <a:pt x="34" y="66"/>
                    </a:cubicBezTo>
                    <a:cubicBezTo>
                      <a:pt x="38" y="74"/>
                      <a:pt x="45" y="78"/>
                      <a:pt x="52" y="78"/>
                    </a:cubicBezTo>
                    <a:cubicBezTo>
                      <a:pt x="57" y="78"/>
                      <a:pt x="61" y="77"/>
                      <a:pt x="65" y="74"/>
                    </a:cubicBezTo>
                    <a:cubicBezTo>
                      <a:pt x="67" y="73"/>
                      <a:pt x="70" y="71"/>
                      <a:pt x="73" y="67"/>
                    </a:cubicBezTo>
                    <a:lnTo>
                      <a:pt x="76" y="71"/>
                    </a:lnTo>
                    <a:cubicBezTo>
                      <a:pt x="70" y="79"/>
                      <a:pt x="63" y="85"/>
                      <a:pt x="55" y="88"/>
                    </a:cubicBezTo>
                    <a:cubicBezTo>
                      <a:pt x="50" y="89"/>
                      <a:pt x="46" y="90"/>
                      <a:pt x="41" y="90"/>
                    </a:cubicBezTo>
                    <a:cubicBezTo>
                      <a:pt x="29" y="90"/>
                      <a:pt x="19" y="86"/>
                      <a:pt x="12" y="78"/>
                    </a:cubicBezTo>
                    <a:cubicBezTo>
                      <a:pt x="4" y="69"/>
                      <a:pt x="0" y="59"/>
                      <a:pt x="0" y="46"/>
                    </a:cubicBezTo>
                    <a:cubicBezTo>
                      <a:pt x="0" y="33"/>
                      <a:pt x="4" y="22"/>
                      <a:pt x="12" y="13"/>
                    </a:cubicBezTo>
                    <a:cubicBezTo>
                      <a:pt x="21" y="4"/>
                      <a:pt x="31" y="0"/>
                      <a:pt x="45" y="0"/>
                    </a:cubicBezTo>
                    <a:lnTo>
                      <a:pt x="45" y="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69"/>
              <p:cNvSpPr>
                <a:spLocks/>
              </p:cNvSpPr>
              <p:nvPr/>
            </p:nvSpPr>
            <p:spPr bwMode="auto">
              <a:xfrm>
                <a:off x="1671" y="790"/>
                <a:ext cx="32" cy="66"/>
              </a:xfrm>
              <a:custGeom>
                <a:avLst/>
                <a:gdLst/>
                <a:ahLst/>
                <a:cxnLst>
                  <a:cxn ang="0">
                    <a:pos x="0" y="40"/>
                  </a:cxn>
                  <a:cxn ang="0">
                    <a:pos x="0" y="40"/>
                  </a:cxn>
                  <a:cxn ang="0">
                    <a:pos x="0" y="35"/>
                  </a:cxn>
                  <a:cxn ang="0">
                    <a:pos x="6" y="30"/>
                  </a:cxn>
                  <a:cxn ang="0">
                    <a:pos x="15" y="20"/>
                  </a:cxn>
                  <a:cxn ang="0">
                    <a:pos x="30" y="0"/>
                  </a:cxn>
                  <a:cxn ang="0">
                    <a:pos x="35" y="0"/>
                  </a:cxn>
                  <a:cxn ang="0">
                    <a:pos x="35" y="32"/>
                  </a:cxn>
                  <a:cxn ang="0">
                    <a:pos x="52" y="32"/>
                  </a:cxn>
                  <a:cxn ang="0">
                    <a:pos x="52" y="40"/>
                  </a:cxn>
                  <a:cxn ang="0">
                    <a:pos x="35" y="40"/>
                  </a:cxn>
                  <a:cxn ang="0">
                    <a:pos x="35" y="96"/>
                  </a:cxn>
                  <a:cxn ang="0">
                    <a:pos x="36" y="103"/>
                  </a:cxn>
                  <a:cxn ang="0">
                    <a:pos x="42" y="107"/>
                  </a:cxn>
                  <a:cxn ang="0">
                    <a:pos x="48" y="104"/>
                  </a:cxn>
                  <a:cxn ang="0">
                    <a:pos x="53" y="97"/>
                  </a:cxn>
                  <a:cxn ang="0">
                    <a:pos x="57" y="99"/>
                  </a:cxn>
                  <a:cxn ang="0">
                    <a:pos x="50" y="112"/>
                  </a:cxn>
                  <a:cxn ang="0">
                    <a:pos x="30" y="120"/>
                  </a:cxn>
                  <a:cxn ang="0">
                    <a:pos x="19" y="118"/>
                  </a:cxn>
                  <a:cxn ang="0">
                    <a:pos x="9" y="100"/>
                  </a:cxn>
                  <a:cxn ang="0">
                    <a:pos x="9" y="40"/>
                  </a:cxn>
                  <a:cxn ang="0">
                    <a:pos x="0" y="40"/>
                  </a:cxn>
                </a:cxnLst>
                <a:rect l="0" t="0" r="r" b="b"/>
                <a:pathLst>
                  <a:path w="57" h="120">
                    <a:moveTo>
                      <a:pt x="0" y="40"/>
                    </a:moveTo>
                    <a:lnTo>
                      <a:pt x="0" y="40"/>
                    </a:lnTo>
                    <a:lnTo>
                      <a:pt x="0" y="35"/>
                    </a:lnTo>
                    <a:cubicBezTo>
                      <a:pt x="1" y="33"/>
                      <a:pt x="3" y="32"/>
                      <a:pt x="6" y="30"/>
                    </a:cubicBezTo>
                    <a:cubicBezTo>
                      <a:pt x="9" y="27"/>
                      <a:pt x="12" y="23"/>
                      <a:pt x="15" y="20"/>
                    </a:cubicBezTo>
                    <a:cubicBezTo>
                      <a:pt x="20" y="14"/>
                      <a:pt x="25" y="8"/>
                      <a:pt x="30" y="0"/>
                    </a:cubicBezTo>
                    <a:lnTo>
                      <a:pt x="35" y="0"/>
                    </a:lnTo>
                    <a:lnTo>
                      <a:pt x="35" y="32"/>
                    </a:lnTo>
                    <a:lnTo>
                      <a:pt x="52" y="32"/>
                    </a:lnTo>
                    <a:lnTo>
                      <a:pt x="52" y="40"/>
                    </a:lnTo>
                    <a:lnTo>
                      <a:pt x="35" y="40"/>
                    </a:lnTo>
                    <a:lnTo>
                      <a:pt x="35" y="96"/>
                    </a:lnTo>
                    <a:cubicBezTo>
                      <a:pt x="35" y="99"/>
                      <a:pt x="35" y="101"/>
                      <a:pt x="36" y="103"/>
                    </a:cubicBezTo>
                    <a:cubicBezTo>
                      <a:pt x="37" y="105"/>
                      <a:pt x="39" y="107"/>
                      <a:pt x="42" y="107"/>
                    </a:cubicBezTo>
                    <a:cubicBezTo>
                      <a:pt x="44" y="107"/>
                      <a:pt x="46" y="106"/>
                      <a:pt x="48" y="104"/>
                    </a:cubicBezTo>
                    <a:cubicBezTo>
                      <a:pt x="50" y="102"/>
                      <a:pt x="51" y="100"/>
                      <a:pt x="53" y="97"/>
                    </a:cubicBezTo>
                    <a:lnTo>
                      <a:pt x="57" y="99"/>
                    </a:lnTo>
                    <a:cubicBezTo>
                      <a:pt x="55" y="104"/>
                      <a:pt x="53" y="108"/>
                      <a:pt x="50" y="112"/>
                    </a:cubicBezTo>
                    <a:cubicBezTo>
                      <a:pt x="44" y="117"/>
                      <a:pt x="38" y="120"/>
                      <a:pt x="30" y="120"/>
                    </a:cubicBezTo>
                    <a:cubicBezTo>
                      <a:pt x="26" y="120"/>
                      <a:pt x="22" y="119"/>
                      <a:pt x="19" y="118"/>
                    </a:cubicBezTo>
                    <a:cubicBezTo>
                      <a:pt x="12" y="114"/>
                      <a:pt x="9" y="109"/>
                      <a:pt x="9" y="100"/>
                    </a:cubicBezTo>
                    <a:lnTo>
                      <a:pt x="9"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70"/>
              <p:cNvSpPr>
                <a:spLocks noEditPoints="1"/>
              </p:cNvSpPr>
              <p:nvPr/>
            </p:nvSpPr>
            <p:spPr bwMode="auto">
              <a:xfrm>
                <a:off x="1706" y="807"/>
                <a:ext cx="46" cy="49"/>
              </a:xfrm>
              <a:custGeom>
                <a:avLst/>
                <a:gdLst/>
                <a:ahLst/>
                <a:cxnLst>
                  <a:cxn ang="0">
                    <a:pos x="0" y="45"/>
                  </a:cxn>
                  <a:cxn ang="0">
                    <a:pos x="0" y="45"/>
                  </a:cxn>
                  <a:cxn ang="0">
                    <a:pos x="12" y="12"/>
                  </a:cxn>
                  <a:cxn ang="0">
                    <a:pos x="42" y="0"/>
                  </a:cxn>
                  <a:cxn ang="0">
                    <a:pos x="72" y="13"/>
                  </a:cxn>
                  <a:cxn ang="0">
                    <a:pos x="84" y="45"/>
                  </a:cxn>
                  <a:cxn ang="0">
                    <a:pos x="72" y="77"/>
                  </a:cxn>
                  <a:cxn ang="0">
                    <a:pos x="42" y="90"/>
                  </a:cxn>
                  <a:cxn ang="0">
                    <a:pos x="12" y="77"/>
                  </a:cxn>
                  <a:cxn ang="0">
                    <a:pos x="0" y="45"/>
                  </a:cxn>
                  <a:cxn ang="0">
                    <a:pos x="0" y="45"/>
                  </a:cxn>
                  <a:cxn ang="0">
                    <a:pos x="27" y="45"/>
                  </a:cxn>
                  <a:cxn ang="0">
                    <a:pos x="27" y="45"/>
                  </a:cxn>
                  <a:cxn ang="0">
                    <a:pos x="29" y="72"/>
                  </a:cxn>
                  <a:cxn ang="0">
                    <a:pos x="42" y="84"/>
                  </a:cxn>
                  <a:cxn ang="0">
                    <a:pos x="54" y="75"/>
                  </a:cxn>
                  <a:cxn ang="0">
                    <a:pos x="56" y="45"/>
                  </a:cxn>
                  <a:cxn ang="0">
                    <a:pos x="53" y="15"/>
                  </a:cxn>
                  <a:cxn ang="0">
                    <a:pos x="42" y="5"/>
                  </a:cxn>
                  <a:cxn ang="0">
                    <a:pos x="29" y="18"/>
                  </a:cxn>
                  <a:cxn ang="0">
                    <a:pos x="27" y="45"/>
                  </a:cxn>
                  <a:cxn ang="0">
                    <a:pos x="27" y="45"/>
                  </a:cxn>
                  <a:cxn ang="0">
                    <a:pos x="42" y="0"/>
                  </a:cxn>
                  <a:cxn ang="0">
                    <a:pos x="42" y="0"/>
                  </a:cxn>
                  <a:cxn ang="0">
                    <a:pos x="42" y="0"/>
                  </a:cxn>
                </a:cxnLst>
                <a:rect l="0" t="0" r="r" b="b"/>
                <a:pathLst>
                  <a:path w="84" h="90">
                    <a:moveTo>
                      <a:pt x="0" y="45"/>
                    </a:moveTo>
                    <a:lnTo>
                      <a:pt x="0" y="45"/>
                    </a:lnTo>
                    <a:cubicBezTo>
                      <a:pt x="0" y="32"/>
                      <a:pt x="4" y="21"/>
                      <a:pt x="12" y="12"/>
                    </a:cubicBezTo>
                    <a:cubicBezTo>
                      <a:pt x="20" y="4"/>
                      <a:pt x="30" y="0"/>
                      <a:pt x="42" y="0"/>
                    </a:cubicBezTo>
                    <a:cubicBezTo>
                      <a:pt x="54" y="0"/>
                      <a:pt x="64" y="4"/>
                      <a:pt x="72" y="13"/>
                    </a:cubicBezTo>
                    <a:cubicBezTo>
                      <a:pt x="80" y="22"/>
                      <a:pt x="84" y="32"/>
                      <a:pt x="84" y="45"/>
                    </a:cubicBezTo>
                    <a:cubicBezTo>
                      <a:pt x="84" y="57"/>
                      <a:pt x="80" y="68"/>
                      <a:pt x="72" y="77"/>
                    </a:cubicBezTo>
                    <a:cubicBezTo>
                      <a:pt x="64" y="86"/>
                      <a:pt x="54" y="90"/>
                      <a:pt x="42" y="90"/>
                    </a:cubicBezTo>
                    <a:cubicBezTo>
                      <a:pt x="30" y="90"/>
                      <a:pt x="20" y="86"/>
                      <a:pt x="12" y="77"/>
                    </a:cubicBezTo>
                    <a:cubicBezTo>
                      <a:pt x="4" y="69"/>
                      <a:pt x="0" y="58"/>
                      <a:pt x="0" y="45"/>
                    </a:cubicBezTo>
                    <a:lnTo>
                      <a:pt x="0" y="45"/>
                    </a:lnTo>
                    <a:close/>
                    <a:moveTo>
                      <a:pt x="27" y="45"/>
                    </a:moveTo>
                    <a:lnTo>
                      <a:pt x="27" y="45"/>
                    </a:lnTo>
                    <a:cubicBezTo>
                      <a:pt x="27" y="58"/>
                      <a:pt x="28" y="67"/>
                      <a:pt x="29" y="72"/>
                    </a:cubicBezTo>
                    <a:cubicBezTo>
                      <a:pt x="31" y="80"/>
                      <a:pt x="35" y="84"/>
                      <a:pt x="42" y="84"/>
                    </a:cubicBezTo>
                    <a:cubicBezTo>
                      <a:pt x="48" y="84"/>
                      <a:pt x="52" y="81"/>
                      <a:pt x="54" y="75"/>
                    </a:cubicBezTo>
                    <a:cubicBezTo>
                      <a:pt x="55" y="69"/>
                      <a:pt x="56" y="59"/>
                      <a:pt x="56" y="45"/>
                    </a:cubicBezTo>
                    <a:cubicBezTo>
                      <a:pt x="56" y="31"/>
                      <a:pt x="55" y="21"/>
                      <a:pt x="53" y="15"/>
                    </a:cubicBezTo>
                    <a:cubicBezTo>
                      <a:pt x="51" y="9"/>
                      <a:pt x="48" y="5"/>
                      <a:pt x="42" y="5"/>
                    </a:cubicBezTo>
                    <a:cubicBezTo>
                      <a:pt x="36" y="5"/>
                      <a:pt x="31" y="10"/>
                      <a:pt x="29" y="18"/>
                    </a:cubicBezTo>
                    <a:cubicBezTo>
                      <a:pt x="28" y="23"/>
                      <a:pt x="27" y="32"/>
                      <a:pt x="27" y="45"/>
                    </a:cubicBezTo>
                    <a:lnTo>
                      <a:pt x="27" y="45"/>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71"/>
              <p:cNvSpPr>
                <a:spLocks/>
              </p:cNvSpPr>
              <p:nvPr/>
            </p:nvSpPr>
            <p:spPr bwMode="auto">
              <a:xfrm>
                <a:off x="1757" y="807"/>
                <a:ext cx="41" cy="48"/>
              </a:xfrm>
              <a:custGeom>
                <a:avLst/>
                <a:gdLst/>
                <a:ahLst/>
                <a:cxnLst>
                  <a:cxn ang="0">
                    <a:pos x="0" y="83"/>
                  </a:cxn>
                  <a:cxn ang="0">
                    <a:pos x="0" y="83"/>
                  </a:cxn>
                  <a:cxn ang="0">
                    <a:pos x="8" y="81"/>
                  </a:cxn>
                  <a:cxn ang="0">
                    <a:pos x="10" y="73"/>
                  </a:cxn>
                  <a:cxn ang="0">
                    <a:pos x="10" y="68"/>
                  </a:cxn>
                  <a:cxn ang="0">
                    <a:pos x="10" y="17"/>
                  </a:cxn>
                  <a:cxn ang="0">
                    <a:pos x="8" y="9"/>
                  </a:cxn>
                  <a:cxn ang="0">
                    <a:pos x="0" y="6"/>
                  </a:cxn>
                  <a:cxn ang="0">
                    <a:pos x="0" y="2"/>
                  </a:cxn>
                  <a:cxn ang="0">
                    <a:pos x="36" y="2"/>
                  </a:cxn>
                  <a:cxn ang="0">
                    <a:pos x="36" y="16"/>
                  </a:cxn>
                  <a:cxn ang="0">
                    <a:pos x="47" y="4"/>
                  </a:cxn>
                  <a:cxn ang="0">
                    <a:pos x="61" y="0"/>
                  </a:cxn>
                  <a:cxn ang="0">
                    <a:pos x="71" y="3"/>
                  </a:cxn>
                  <a:cxn ang="0">
                    <a:pos x="76" y="14"/>
                  </a:cxn>
                  <a:cxn ang="0">
                    <a:pos x="73" y="23"/>
                  </a:cxn>
                  <a:cxn ang="0">
                    <a:pos x="64" y="27"/>
                  </a:cxn>
                  <a:cxn ang="0">
                    <a:pos x="54" y="21"/>
                  </a:cxn>
                  <a:cxn ang="0">
                    <a:pos x="48" y="16"/>
                  </a:cxn>
                  <a:cxn ang="0">
                    <a:pos x="40" y="20"/>
                  </a:cxn>
                  <a:cxn ang="0">
                    <a:pos x="37" y="33"/>
                  </a:cxn>
                  <a:cxn ang="0">
                    <a:pos x="37" y="68"/>
                  </a:cxn>
                  <a:cxn ang="0">
                    <a:pos x="39" y="80"/>
                  </a:cxn>
                  <a:cxn ang="0">
                    <a:pos x="50" y="83"/>
                  </a:cxn>
                  <a:cxn ang="0">
                    <a:pos x="50" y="88"/>
                  </a:cxn>
                  <a:cxn ang="0">
                    <a:pos x="0" y="88"/>
                  </a:cxn>
                  <a:cxn ang="0">
                    <a:pos x="0" y="83"/>
                  </a:cxn>
                </a:cxnLst>
                <a:rect l="0" t="0" r="r" b="b"/>
                <a:pathLst>
                  <a:path w="76" h="88">
                    <a:moveTo>
                      <a:pt x="0" y="83"/>
                    </a:moveTo>
                    <a:lnTo>
                      <a:pt x="0" y="83"/>
                    </a:lnTo>
                    <a:cubicBezTo>
                      <a:pt x="4" y="83"/>
                      <a:pt x="6" y="82"/>
                      <a:pt x="8" y="81"/>
                    </a:cubicBezTo>
                    <a:cubicBezTo>
                      <a:pt x="9" y="79"/>
                      <a:pt x="10" y="77"/>
                      <a:pt x="10" y="73"/>
                    </a:cubicBezTo>
                    <a:lnTo>
                      <a:pt x="10" y="68"/>
                    </a:lnTo>
                    <a:lnTo>
                      <a:pt x="10" y="17"/>
                    </a:lnTo>
                    <a:cubicBezTo>
                      <a:pt x="10" y="13"/>
                      <a:pt x="10" y="11"/>
                      <a:pt x="8" y="9"/>
                    </a:cubicBezTo>
                    <a:cubicBezTo>
                      <a:pt x="7" y="8"/>
                      <a:pt x="4" y="7"/>
                      <a:pt x="0" y="6"/>
                    </a:cubicBezTo>
                    <a:lnTo>
                      <a:pt x="0" y="2"/>
                    </a:lnTo>
                    <a:lnTo>
                      <a:pt x="36" y="2"/>
                    </a:lnTo>
                    <a:lnTo>
                      <a:pt x="36" y="16"/>
                    </a:lnTo>
                    <a:cubicBezTo>
                      <a:pt x="40" y="11"/>
                      <a:pt x="44" y="7"/>
                      <a:pt x="47" y="4"/>
                    </a:cubicBezTo>
                    <a:cubicBezTo>
                      <a:pt x="51" y="1"/>
                      <a:pt x="56" y="0"/>
                      <a:pt x="61" y="0"/>
                    </a:cubicBezTo>
                    <a:cubicBezTo>
                      <a:pt x="65" y="0"/>
                      <a:pt x="68" y="1"/>
                      <a:pt x="71" y="3"/>
                    </a:cubicBezTo>
                    <a:cubicBezTo>
                      <a:pt x="74" y="6"/>
                      <a:pt x="76" y="9"/>
                      <a:pt x="76" y="14"/>
                    </a:cubicBezTo>
                    <a:cubicBezTo>
                      <a:pt x="76" y="18"/>
                      <a:pt x="75" y="21"/>
                      <a:pt x="73" y="23"/>
                    </a:cubicBezTo>
                    <a:cubicBezTo>
                      <a:pt x="70" y="25"/>
                      <a:pt x="68" y="27"/>
                      <a:pt x="64" y="27"/>
                    </a:cubicBezTo>
                    <a:cubicBezTo>
                      <a:pt x="60" y="27"/>
                      <a:pt x="57" y="25"/>
                      <a:pt x="54" y="21"/>
                    </a:cubicBezTo>
                    <a:cubicBezTo>
                      <a:pt x="51" y="17"/>
                      <a:pt x="49" y="16"/>
                      <a:pt x="48" y="16"/>
                    </a:cubicBezTo>
                    <a:cubicBezTo>
                      <a:pt x="45" y="16"/>
                      <a:pt x="43" y="17"/>
                      <a:pt x="40" y="20"/>
                    </a:cubicBezTo>
                    <a:cubicBezTo>
                      <a:pt x="38" y="23"/>
                      <a:pt x="37" y="28"/>
                      <a:pt x="37" y="33"/>
                    </a:cubicBezTo>
                    <a:lnTo>
                      <a:pt x="37" y="68"/>
                    </a:lnTo>
                    <a:cubicBezTo>
                      <a:pt x="37" y="75"/>
                      <a:pt x="38" y="78"/>
                      <a:pt x="39" y="80"/>
                    </a:cubicBezTo>
                    <a:cubicBezTo>
                      <a:pt x="41" y="82"/>
                      <a:pt x="45" y="83"/>
                      <a:pt x="50" y="83"/>
                    </a:cubicBezTo>
                    <a:lnTo>
                      <a:pt x="50"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72"/>
              <p:cNvSpPr>
                <a:spLocks noEditPoints="1"/>
              </p:cNvSpPr>
              <p:nvPr/>
            </p:nvSpPr>
            <p:spPr bwMode="auto">
              <a:xfrm>
                <a:off x="535" y="340"/>
                <a:ext cx="49" cy="72"/>
              </a:xfrm>
              <a:custGeom>
                <a:avLst/>
                <a:gdLst/>
                <a:ahLst/>
                <a:cxnLst>
                  <a:cxn ang="0">
                    <a:pos x="0" y="86"/>
                  </a:cxn>
                  <a:cxn ang="0">
                    <a:pos x="0" y="86"/>
                  </a:cxn>
                  <a:cxn ang="0">
                    <a:pos x="6" y="86"/>
                  </a:cxn>
                  <a:cxn ang="0">
                    <a:pos x="20" y="116"/>
                  </a:cxn>
                  <a:cxn ang="0">
                    <a:pos x="43" y="125"/>
                  </a:cxn>
                  <a:cxn ang="0">
                    <a:pos x="62" y="119"/>
                  </a:cxn>
                  <a:cxn ang="0">
                    <a:pos x="67" y="105"/>
                  </a:cxn>
                  <a:cxn ang="0">
                    <a:pos x="61" y="91"/>
                  </a:cxn>
                  <a:cxn ang="0">
                    <a:pos x="46" y="82"/>
                  </a:cxn>
                  <a:cxn ang="0">
                    <a:pos x="34" y="76"/>
                  </a:cxn>
                  <a:cxn ang="0">
                    <a:pos x="9" y="59"/>
                  </a:cxn>
                  <a:cxn ang="0">
                    <a:pos x="1" y="37"/>
                  </a:cxn>
                  <a:cxn ang="0">
                    <a:pos x="11" y="12"/>
                  </a:cxn>
                  <a:cxn ang="0">
                    <a:pos x="41" y="0"/>
                  </a:cxn>
                  <a:cxn ang="0">
                    <a:pos x="61" y="3"/>
                  </a:cxn>
                  <a:cxn ang="0">
                    <a:pos x="72" y="6"/>
                  </a:cxn>
                  <a:cxn ang="0">
                    <a:pos x="76" y="4"/>
                  </a:cxn>
                  <a:cxn ang="0">
                    <a:pos x="78" y="0"/>
                  </a:cxn>
                  <a:cxn ang="0">
                    <a:pos x="84" y="0"/>
                  </a:cxn>
                  <a:cxn ang="0">
                    <a:pos x="84" y="40"/>
                  </a:cxn>
                  <a:cxn ang="0">
                    <a:pos x="78" y="40"/>
                  </a:cxn>
                  <a:cxn ang="0">
                    <a:pos x="65" y="16"/>
                  </a:cxn>
                  <a:cxn ang="0">
                    <a:pos x="43" y="6"/>
                  </a:cxn>
                  <a:cxn ang="0">
                    <a:pos x="28" y="11"/>
                  </a:cxn>
                  <a:cxn ang="0">
                    <a:pos x="22" y="23"/>
                  </a:cxn>
                  <a:cxn ang="0">
                    <a:pos x="27" y="37"/>
                  </a:cxn>
                  <a:cxn ang="0">
                    <a:pos x="50" y="50"/>
                  </a:cxn>
                  <a:cxn ang="0">
                    <a:pos x="64" y="57"/>
                  </a:cxn>
                  <a:cxn ang="0">
                    <a:pos x="79" y="67"/>
                  </a:cxn>
                  <a:cxn ang="0">
                    <a:pos x="89" y="92"/>
                  </a:cxn>
                  <a:cxn ang="0">
                    <a:pos x="78" y="119"/>
                  </a:cxn>
                  <a:cxn ang="0">
                    <a:pos x="42" y="132"/>
                  </a:cxn>
                  <a:cxn ang="0">
                    <a:pos x="31" y="131"/>
                  </a:cxn>
                  <a:cxn ang="0">
                    <a:pos x="20" y="127"/>
                  </a:cxn>
                  <a:cxn ang="0">
                    <a:pos x="16" y="126"/>
                  </a:cxn>
                  <a:cxn ang="0">
                    <a:pos x="13" y="125"/>
                  </a:cxn>
                  <a:cxn ang="0">
                    <a:pos x="11" y="125"/>
                  </a:cxn>
                  <a:cxn ang="0">
                    <a:pos x="7" y="127"/>
                  </a:cxn>
                  <a:cxn ang="0">
                    <a:pos x="6" y="132"/>
                  </a:cxn>
                  <a:cxn ang="0">
                    <a:pos x="0" y="132"/>
                  </a:cxn>
                  <a:cxn ang="0">
                    <a:pos x="0" y="86"/>
                  </a:cxn>
                  <a:cxn ang="0">
                    <a:pos x="45" y="0"/>
                  </a:cxn>
                  <a:cxn ang="0">
                    <a:pos x="45" y="0"/>
                  </a:cxn>
                  <a:cxn ang="0">
                    <a:pos x="45" y="0"/>
                  </a:cxn>
                </a:cxnLst>
                <a:rect l="0" t="0" r="r" b="b"/>
                <a:pathLst>
                  <a:path w="89" h="132">
                    <a:moveTo>
                      <a:pt x="0" y="86"/>
                    </a:moveTo>
                    <a:lnTo>
                      <a:pt x="0" y="86"/>
                    </a:lnTo>
                    <a:lnTo>
                      <a:pt x="6" y="86"/>
                    </a:lnTo>
                    <a:cubicBezTo>
                      <a:pt x="9" y="99"/>
                      <a:pt x="13" y="109"/>
                      <a:pt x="20" y="116"/>
                    </a:cubicBezTo>
                    <a:cubicBezTo>
                      <a:pt x="27" y="122"/>
                      <a:pt x="35" y="125"/>
                      <a:pt x="43" y="125"/>
                    </a:cubicBezTo>
                    <a:cubicBezTo>
                      <a:pt x="52" y="125"/>
                      <a:pt x="58" y="123"/>
                      <a:pt x="62" y="119"/>
                    </a:cubicBezTo>
                    <a:cubicBezTo>
                      <a:pt x="65" y="114"/>
                      <a:pt x="67" y="110"/>
                      <a:pt x="67" y="105"/>
                    </a:cubicBezTo>
                    <a:cubicBezTo>
                      <a:pt x="67" y="99"/>
                      <a:pt x="65" y="95"/>
                      <a:pt x="61" y="91"/>
                    </a:cubicBezTo>
                    <a:cubicBezTo>
                      <a:pt x="59" y="89"/>
                      <a:pt x="54" y="86"/>
                      <a:pt x="46" y="82"/>
                    </a:cubicBezTo>
                    <a:lnTo>
                      <a:pt x="34" y="76"/>
                    </a:lnTo>
                    <a:cubicBezTo>
                      <a:pt x="22" y="70"/>
                      <a:pt x="14" y="65"/>
                      <a:pt x="9" y="59"/>
                    </a:cubicBezTo>
                    <a:cubicBezTo>
                      <a:pt x="4" y="53"/>
                      <a:pt x="1" y="46"/>
                      <a:pt x="1" y="37"/>
                    </a:cubicBezTo>
                    <a:cubicBezTo>
                      <a:pt x="1" y="28"/>
                      <a:pt x="5" y="20"/>
                      <a:pt x="11" y="12"/>
                    </a:cubicBezTo>
                    <a:cubicBezTo>
                      <a:pt x="18" y="4"/>
                      <a:pt x="28" y="0"/>
                      <a:pt x="41" y="0"/>
                    </a:cubicBezTo>
                    <a:cubicBezTo>
                      <a:pt x="48" y="0"/>
                      <a:pt x="55" y="1"/>
                      <a:pt x="61" y="3"/>
                    </a:cubicBezTo>
                    <a:cubicBezTo>
                      <a:pt x="67" y="5"/>
                      <a:pt x="71" y="6"/>
                      <a:pt x="72" y="6"/>
                    </a:cubicBezTo>
                    <a:cubicBezTo>
                      <a:pt x="74" y="6"/>
                      <a:pt x="75" y="6"/>
                      <a:pt x="76" y="4"/>
                    </a:cubicBezTo>
                    <a:cubicBezTo>
                      <a:pt x="77" y="3"/>
                      <a:pt x="78" y="2"/>
                      <a:pt x="78" y="0"/>
                    </a:cubicBezTo>
                    <a:lnTo>
                      <a:pt x="84" y="0"/>
                    </a:lnTo>
                    <a:lnTo>
                      <a:pt x="84" y="40"/>
                    </a:lnTo>
                    <a:lnTo>
                      <a:pt x="78" y="40"/>
                    </a:lnTo>
                    <a:cubicBezTo>
                      <a:pt x="76" y="31"/>
                      <a:pt x="72" y="23"/>
                      <a:pt x="65" y="16"/>
                    </a:cubicBezTo>
                    <a:cubicBezTo>
                      <a:pt x="59" y="9"/>
                      <a:pt x="51" y="6"/>
                      <a:pt x="43" y="6"/>
                    </a:cubicBezTo>
                    <a:cubicBezTo>
                      <a:pt x="36" y="6"/>
                      <a:pt x="31" y="8"/>
                      <a:pt x="28" y="11"/>
                    </a:cubicBezTo>
                    <a:cubicBezTo>
                      <a:pt x="24" y="14"/>
                      <a:pt x="22" y="19"/>
                      <a:pt x="22" y="23"/>
                    </a:cubicBezTo>
                    <a:cubicBezTo>
                      <a:pt x="22" y="29"/>
                      <a:pt x="24" y="34"/>
                      <a:pt x="27" y="37"/>
                    </a:cubicBezTo>
                    <a:cubicBezTo>
                      <a:pt x="31" y="40"/>
                      <a:pt x="38" y="44"/>
                      <a:pt x="50" y="50"/>
                    </a:cubicBezTo>
                    <a:lnTo>
                      <a:pt x="64" y="57"/>
                    </a:lnTo>
                    <a:cubicBezTo>
                      <a:pt x="70" y="60"/>
                      <a:pt x="75" y="63"/>
                      <a:pt x="79" y="67"/>
                    </a:cubicBezTo>
                    <a:cubicBezTo>
                      <a:pt x="86" y="74"/>
                      <a:pt x="89" y="82"/>
                      <a:pt x="89" y="92"/>
                    </a:cubicBezTo>
                    <a:cubicBezTo>
                      <a:pt x="89" y="102"/>
                      <a:pt x="85" y="111"/>
                      <a:pt x="78" y="119"/>
                    </a:cubicBezTo>
                    <a:cubicBezTo>
                      <a:pt x="71" y="127"/>
                      <a:pt x="59" y="132"/>
                      <a:pt x="42" y="132"/>
                    </a:cubicBezTo>
                    <a:cubicBezTo>
                      <a:pt x="39" y="132"/>
                      <a:pt x="35" y="131"/>
                      <a:pt x="31" y="131"/>
                    </a:cubicBezTo>
                    <a:cubicBezTo>
                      <a:pt x="27" y="130"/>
                      <a:pt x="23" y="129"/>
                      <a:pt x="20" y="127"/>
                    </a:cubicBezTo>
                    <a:lnTo>
                      <a:pt x="16" y="126"/>
                    </a:lnTo>
                    <a:cubicBezTo>
                      <a:pt x="15" y="126"/>
                      <a:pt x="14" y="125"/>
                      <a:pt x="13" y="125"/>
                    </a:cubicBezTo>
                    <a:cubicBezTo>
                      <a:pt x="13" y="125"/>
                      <a:pt x="12" y="125"/>
                      <a:pt x="11" y="125"/>
                    </a:cubicBezTo>
                    <a:cubicBezTo>
                      <a:pt x="10" y="125"/>
                      <a:pt x="8" y="126"/>
                      <a:pt x="7" y="127"/>
                    </a:cubicBezTo>
                    <a:cubicBezTo>
                      <a:pt x="7" y="128"/>
                      <a:pt x="6" y="129"/>
                      <a:pt x="6" y="132"/>
                    </a:cubicBezTo>
                    <a:lnTo>
                      <a:pt x="0" y="132"/>
                    </a:lnTo>
                    <a:lnTo>
                      <a:pt x="0" y="86"/>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73"/>
              <p:cNvSpPr>
                <a:spLocks noEditPoints="1"/>
              </p:cNvSpPr>
              <p:nvPr/>
            </p:nvSpPr>
            <p:spPr bwMode="auto">
              <a:xfrm>
                <a:off x="592" y="340"/>
                <a:ext cx="49" cy="72"/>
              </a:xfrm>
              <a:custGeom>
                <a:avLst/>
                <a:gdLst/>
                <a:ahLst/>
                <a:cxnLst>
                  <a:cxn ang="0">
                    <a:pos x="0" y="86"/>
                  </a:cxn>
                  <a:cxn ang="0">
                    <a:pos x="0" y="86"/>
                  </a:cxn>
                  <a:cxn ang="0">
                    <a:pos x="5" y="86"/>
                  </a:cxn>
                  <a:cxn ang="0">
                    <a:pos x="20" y="116"/>
                  </a:cxn>
                  <a:cxn ang="0">
                    <a:pos x="43" y="125"/>
                  </a:cxn>
                  <a:cxn ang="0">
                    <a:pos x="61" y="119"/>
                  </a:cxn>
                  <a:cxn ang="0">
                    <a:pos x="67" y="105"/>
                  </a:cxn>
                  <a:cxn ang="0">
                    <a:pos x="61" y="91"/>
                  </a:cxn>
                  <a:cxn ang="0">
                    <a:pos x="46" y="82"/>
                  </a:cxn>
                  <a:cxn ang="0">
                    <a:pos x="34" y="76"/>
                  </a:cxn>
                  <a:cxn ang="0">
                    <a:pos x="9" y="59"/>
                  </a:cxn>
                  <a:cxn ang="0">
                    <a:pos x="1" y="37"/>
                  </a:cxn>
                  <a:cxn ang="0">
                    <a:pos x="11" y="12"/>
                  </a:cxn>
                  <a:cxn ang="0">
                    <a:pos x="41" y="0"/>
                  </a:cxn>
                  <a:cxn ang="0">
                    <a:pos x="61" y="3"/>
                  </a:cxn>
                  <a:cxn ang="0">
                    <a:pos x="72" y="6"/>
                  </a:cxn>
                  <a:cxn ang="0">
                    <a:pos x="76" y="4"/>
                  </a:cxn>
                  <a:cxn ang="0">
                    <a:pos x="78" y="0"/>
                  </a:cxn>
                  <a:cxn ang="0">
                    <a:pos x="83" y="0"/>
                  </a:cxn>
                  <a:cxn ang="0">
                    <a:pos x="83" y="40"/>
                  </a:cxn>
                  <a:cxn ang="0">
                    <a:pos x="78" y="40"/>
                  </a:cxn>
                  <a:cxn ang="0">
                    <a:pos x="65" y="16"/>
                  </a:cxn>
                  <a:cxn ang="0">
                    <a:pos x="42" y="6"/>
                  </a:cxn>
                  <a:cxn ang="0">
                    <a:pos x="27" y="11"/>
                  </a:cxn>
                  <a:cxn ang="0">
                    <a:pos x="22" y="23"/>
                  </a:cxn>
                  <a:cxn ang="0">
                    <a:pos x="27" y="37"/>
                  </a:cxn>
                  <a:cxn ang="0">
                    <a:pos x="50" y="50"/>
                  </a:cxn>
                  <a:cxn ang="0">
                    <a:pos x="64" y="57"/>
                  </a:cxn>
                  <a:cxn ang="0">
                    <a:pos x="79" y="67"/>
                  </a:cxn>
                  <a:cxn ang="0">
                    <a:pos x="89" y="92"/>
                  </a:cxn>
                  <a:cxn ang="0">
                    <a:pos x="78" y="119"/>
                  </a:cxn>
                  <a:cxn ang="0">
                    <a:pos x="42" y="132"/>
                  </a:cxn>
                  <a:cxn ang="0">
                    <a:pos x="31" y="131"/>
                  </a:cxn>
                  <a:cxn ang="0">
                    <a:pos x="19" y="127"/>
                  </a:cxn>
                  <a:cxn ang="0">
                    <a:pos x="16" y="126"/>
                  </a:cxn>
                  <a:cxn ang="0">
                    <a:pos x="13" y="125"/>
                  </a:cxn>
                  <a:cxn ang="0">
                    <a:pos x="11" y="125"/>
                  </a:cxn>
                  <a:cxn ang="0">
                    <a:pos x="7" y="127"/>
                  </a:cxn>
                  <a:cxn ang="0">
                    <a:pos x="5" y="132"/>
                  </a:cxn>
                  <a:cxn ang="0">
                    <a:pos x="0" y="132"/>
                  </a:cxn>
                  <a:cxn ang="0">
                    <a:pos x="0" y="86"/>
                  </a:cxn>
                  <a:cxn ang="0">
                    <a:pos x="45" y="0"/>
                  </a:cxn>
                  <a:cxn ang="0">
                    <a:pos x="45" y="0"/>
                  </a:cxn>
                  <a:cxn ang="0">
                    <a:pos x="45" y="0"/>
                  </a:cxn>
                </a:cxnLst>
                <a:rect l="0" t="0" r="r" b="b"/>
                <a:pathLst>
                  <a:path w="89" h="132">
                    <a:moveTo>
                      <a:pt x="0" y="86"/>
                    </a:moveTo>
                    <a:lnTo>
                      <a:pt x="0" y="86"/>
                    </a:lnTo>
                    <a:lnTo>
                      <a:pt x="5" y="86"/>
                    </a:lnTo>
                    <a:cubicBezTo>
                      <a:pt x="8" y="99"/>
                      <a:pt x="13" y="109"/>
                      <a:pt x="20" y="116"/>
                    </a:cubicBezTo>
                    <a:cubicBezTo>
                      <a:pt x="27" y="122"/>
                      <a:pt x="34" y="125"/>
                      <a:pt x="43" y="125"/>
                    </a:cubicBezTo>
                    <a:cubicBezTo>
                      <a:pt x="52" y="125"/>
                      <a:pt x="58" y="123"/>
                      <a:pt x="61" y="119"/>
                    </a:cubicBezTo>
                    <a:cubicBezTo>
                      <a:pt x="65" y="114"/>
                      <a:pt x="67" y="110"/>
                      <a:pt x="67" y="105"/>
                    </a:cubicBezTo>
                    <a:cubicBezTo>
                      <a:pt x="67" y="99"/>
                      <a:pt x="65" y="95"/>
                      <a:pt x="61" y="91"/>
                    </a:cubicBezTo>
                    <a:cubicBezTo>
                      <a:pt x="59" y="89"/>
                      <a:pt x="54" y="86"/>
                      <a:pt x="46" y="82"/>
                    </a:cubicBezTo>
                    <a:lnTo>
                      <a:pt x="34" y="76"/>
                    </a:lnTo>
                    <a:cubicBezTo>
                      <a:pt x="22" y="70"/>
                      <a:pt x="14" y="65"/>
                      <a:pt x="9" y="59"/>
                    </a:cubicBezTo>
                    <a:cubicBezTo>
                      <a:pt x="4" y="53"/>
                      <a:pt x="1" y="46"/>
                      <a:pt x="1" y="37"/>
                    </a:cubicBezTo>
                    <a:cubicBezTo>
                      <a:pt x="1" y="28"/>
                      <a:pt x="5" y="20"/>
                      <a:pt x="11" y="12"/>
                    </a:cubicBezTo>
                    <a:cubicBezTo>
                      <a:pt x="18" y="4"/>
                      <a:pt x="28" y="0"/>
                      <a:pt x="41" y="0"/>
                    </a:cubicBezTo>
                    <a:cubicBezTo>
                      <a:pt x="48" y="0"/>
                      <a:pt x="54" y="1"/>
                      <a:pt x="61" y="3"/>
                    </a:cubicBezTo>
                    <a:cubicBezTo>
                      <a:pt x="67" y="5"/>
                      <a:pt x="71" y="6"/>
                      <a:pt x="72" y="6"/>
                    </a:cubicBezTo>
                    <a:cubicBezTo>
                      <a:pt x="74" y="6"/>
                      <a:pt x="75" y="6"/>
                      <a:pt x="76" y="4"/>
                    </a:cubicBezTo>
                    <a:cubicBezTo>
                      <a:pt x="77" y="3"/>
                      <a:pt x="77" y="2"/>
                      <a:pt x="78" y="0"/>
                    </a:cubicBezTo>
                    <a:lnTo>
                      <a:pt x="83" y="0"/>
                    </a:lnTo>
                    <a:lnTo>
                      <a:pt x="83" y="40"/>
                    </a:lnTo>
                    <a:lnTo>
                      <a:pt x="78" y="40"/>
                    </a:lnTo>
                    <a:cubicBezTo>
                      <a:pt x="76" y="31"/>
                      <a:pt x="71" y="23"/>
                      <a:pt x="65" y="16"/>
                    </a:cubicBezTo>
                    <a:cubicBezTo>
                      <a:pt x="59" y="9"/>
                      <a:pt x="51" y="6"/>
                      <a:pt x="42" y="6"/>
                    </a:cubicBezTo>
                    <a:cubicBezTo>
                      <a:pt x="36" y="6"/>
                      <a:pt x="31" y="8"/>
                      <a:pt x="27" y="11"/>
                    </a:cubicBezTo>
                    <a:cubicBezTo>
                      <a:pt x="24" y="14"/>
                      <a:pt x="22" y="19"/>
                      <a:pt x="22" y="23"/>
                    </a:cubicBezTo>
                    <a:cubicBezTo>
                      <a:pt x="22" y="29"/>
                      <a:pt x="24" y="34"/>
                      <a:pt x="27" y="37"/>
                    </a:cubicBezTo>
                    <a:cubicBezTo>
                      <a:pt x="30" y="40"/>
                      <a:pt x="38" y="44"/>
                      <a:pt x="50" y="50"/>
                    </a:cubicBezTo>
                    <a:lnTo>
                      <a:pt x="64" y="57"/>
                    </a:lnTo>
                    <a:cubicBezTo>
                      <a:pt x="70" y="60"/>
                      <a:pt x="75" y="63"/>
                      <a:pt x="79" y="67"/>
                    </a:cubicBezTo>
                    <a:cubicBezTo>
                      <a:pt x="85" y="74"/>
                      <a:pt x="89" y="82"/>
                      <a:pt x="89" y="92"/>
                    </a:cubicBezTo>
                    <a:cubicBezTo>
                      <a:pt x="89" y="102"/>
                      <a:pt x="85" y="111"/>
                      <a:pt x="78" y="119"/>
                    </a:cubicBezTo>
                    <a:cubicBezTo>
                      <a:pt x="70" y="127"/>
                      <a:pt x="58" y="132"/>
                      <a:pt x="42" y="132"/>
                    </a:cubicBezTo>
                    <a:cubicBezTo>
                      <a:pt x="38" y="132"/>
                      <a:pt x="35" y="131"/>
                      <a:pt x="31" y="131"/>
                    </a:cubicBezTo>
                    <a:cubicBezTo>
                      <a:pt x="27" y="130"/>
                      <a:pt x="23" y="129"/>
                      <a:pt x="19" y="127"/>
                    </a:cubicBezTo>
                    <a:lnTo>
                      <a:pt x="16" y="126"/>
                    </a:lnTo>
                    <a:cubicBezTo>
                      <a:pt x="15" y="126"/>
                      <a:pt x="14" y="125"/>
                      <a:pt x="13" y="125"/>
                    </a:cubicBezTo>
                    <a:cubicBezTo>
                      <a:pt x="12" y="125"/>
                      <a:pt x="12" y="125"/>
                      <a:pt x="11" y="125"/>
                    </a:cubicBezTo>
                    <a:cubicBezTo>
                      <a:pt x="9" y="125"/>
                      <a:pt x="8" y="126"/>
                      <a:pt x="7" y="127"/>
                    </a:cubicBezTo>
                    <a:cubicBezTo>
                      <a:pt x="7" y="128"/>
                      <a:pt x="6" y="129"/>
                      <a:pt x="5" y="132"/>
                    </a:cubicBezTo>
                    <a:lnTo>
                      <a:pt x="0" y="132"/>
                    </a:lnTo>
                    <a:lnTo>
                      <a:pt x="0" y="86"/>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74"/>
              <p:cNvSpPr>
                <a:spLocks noEditPoints="1"/>
              </p:cNvSpPr>
              <p:nvPr/>
            </p:nvSpPr>
            <p:spPr bwMode="auto">
              <a:xfrm>
                <a:off x="627" y="443"/>
                <a:ext cx="73" cy="72"/>
              </a:xfrm>
              <a:custGeom>
                <a:avLst/>
                <a:gdLst/>
                <a:ahLst/>
                <a:cxnLst>
                  <a:cxn ang="0">
                    <a:pos x="0" y="67"/>
                  </a:cxn>
                  <a:cxn ang="0">
                    <a:pos x="0" y="67"/>
                  </a:cxn>
                  <a:cxn ang="0">
                    <a:pos x="17" y="20"/>
                  </a:cxn>
                  <a:cxn ang="0">
                    <a:pos x="65" y="1"/>
                  </a:cxn>
                  <a:cxn ang="0">
                    <a:pos x="88" y="5"/>
                  </a:cxn>
                  <a:cxn ang="0">
                    <a:pos x="102" y="9"/>
                  </a:cxn>
                  <a:cxn ang="0">
                    <a:pos x="107" y="7"/>
                  </a:cxn>
                  <a:cxn ang="0">
                    <a:pos x="110" y="1"/>
                  </a:cxn>
                  <a:cxn ang="0">
                    <a:pos x="115" y="1"/>
                  </a:cxn>
                  <a:cxn ang="0">
                    <a:pos x="115" y="44"/>
                  </a:cxn>
                  <a:cxn ang="0">
                    <a:pos x="110" y="44"/>
                  </a:cxn>
                  <a:cxn ang="0">
                    <a:pos x="97" y="22"/>
                  </a:cxn>
                  <a:cxn ang="0">
                    <a:pos x="67" y="7"/>
                  </a:cxn>
                  <a:cxn ang="0">
                    <a:pos x="41" y="22"/>
                  </a:cxn>
                  <a:cxn ang="0">
                    <a:pos x="32" y="66"/>
                  </a:cxn>
                  <a:cxn ang="0">
                    <a:pos x="40" y="108"/>
                  </a:cxn>
                  <a:cxn ang="0">
                    <a:pos x="70" y="126"/>
                  </a:cxn>
                  <a:cxn ang="0">
                    <a:pos x="86" y="121"/>
                  </a:cxn>
                  <a:cxn ang="0">
                    <a:pos x="88" y="113"/>
                  </a:cxn>
                  <a:cxn ang="0">
                    <a:pos x="88" y="93"/>
                  </a:cxn>
                  <a:cxn ang="0">
                    <a:pos x="83" y="82"/>
                  </a:cxn>
                  <a:cxn ang="0">
                    <a:pos x="69" y="80"/>
                  </a:cxn>
                  <a:cxn ang="0">
                    <a:pos x="69" y="75"/>
                  </a:cxn>
                  <a:cxn ang="0">
                    <a:pos x="133" y="75"/>
                  </a:cxn>
                  <a:cxn ang="0">
                    <a:pos x="133" y="80"/>
                  </a:cxn>
                  <a:cxn ang="0">
                    <a:pos x="120" y="84"/>
                  </a:cxn>
                  <a:cxn ang="0">
                    <a:pos x="117" y="97"/>
                  </a:cxn>
                  <a:cxn ang="0">
                    <a:pos x="117" y="121"/>
                  </a:cxn>
                  <a:cxn ang="0">
                    <a:pos x="97" y="128"/>
                  </a:cxn>
                  <a:cxn ang="0">
                    <a:pos x="66" y="132"/>
                  </a:cxn>
                  <a:cxn ang="0">
                    <a:pos x="17" y="113"/>
                  </a:cxn>
                  <a:cxn ang="0">
                    <a:pos x="0" y="67"/>
                  </a:cxn>
                  <a:cxn ang="0">
                    <a:pos x="0" y="67"/>
                  </a:cxn>
                  <a:cxn ang="0">
                    <a:pos x="65" y="0"/>
                  </a:cxn>
                  <a:cxn ang="0">
                    <a:pos x="65" y="0"/>
                  </a:cxn>
                  <a:cxn ang="0">
                    <a:pos x="65" y="0"/>
                  </a:cxn>
                </a:cxnLst>
                <a:rect l="0" t="0" r="r" b="b"/>
                <a:pathLst>
                  <a:path w="133" h="132">
                    <a:moveTo>
                      <a:pt x="0" y="67"/>
                    </a:moveTo>
                    <a:lnTo>
                      <a:pt x="0" y="67"/>
                    </a:lnTo>
                    <a:cubicBezTo>
                      <a:pt x="0" y="48"/>
                      <a:pt x="5" y="33"/>
                      <a:pt x="17" y="20"/>
                    </a:cubicBezTo>
                    <a:cubicBezTo>
                      <a:pt x="30" y="7"/>
                      <a:pt x="46" y="1"/>
                      <a:pt x="65" y="1"/>
                    </a:cubicBezTo>
                    <a:cubicBezTo>
                      <a:pt x="72" y="1"/>
                      <a:pt x="80" y="2"/>
                      <a:pt x="88" y="5"/>
                    </a:cubicBezTo>
                    <a:cubicBezTo>
                      <a:pt x="95" y="8"/>
                      <a:pt x="100" y="9"/>
                      <a:pt x="102" y="9"/>
                    </a:cubicBezTo>
                    <a:cubicBezTo>
                      <a:pt x="104" y="9"/>
                      <a:pt x="106" y="8"/>
                      <a:pt x="107" y="7"/>
                    </a:cubicBezTo>
                    <a:cubicBezTo>
                      <a:pt x="108" y="6"/>
                      <a:pt x="109" y="4"/>
                      <a:pt x="110" y="1"/>
                    </a:cubicBezTo>
                    <a:lnTo>
                      <a:pt x="115" y="1"/>
                    </a:lnTo>
                    <a:lnTo>
                      <a:pt x="115" y="44"/>
                    </a:lnTo>
                    <a:lnTo>
                      <a:pt x="110" y="44"/>
                    </a:lnTo>
                    <a:cubicBezTo>
                      <a:pt x="106" y="35"/>
                      <a:pt x="101" y="27"/>
                      <a:pt x="97" y="22"/>
                    </a:cubicBezTo>
                    <a:cubicBezTo>
                      <a:pt x="88" y="12"/>
                      <a:pt x="78" y="7"/>
                      <a:pt x="67" y="7"/>
                    </a:cubicBezTo>
                    <a:cubicBezTo>
                      <a:pt x="55" y="7"/>
                      <a:pt x="46" y="12"/>
                      <a:pt x="41" y="22"/>
                    </a:cubicBezTo>
                    <a:cubicBezTo>
                      <a:pt x="35" y="33"/>
                      <a:pt x="32" y="47"/>
                      <a:pt x="32" y="66"/>
                    </a:cubicBezTo>
                    <a:cubicBezTo>
                      <a:pt x="32" y="82"/>
                      <a:pt x="35" y="96"/>
                      <a:pt x="40" y="108"/>
                    </a:cubicBezTo>
                    <a:cubicBezTo>
                      <a:pt x="45" y="120"/>
                      <a:pt x="55" y="126"/>
                      <a:pt x="70" y="126"/>
                    </a:cubicBezTo>
                    <a:cubicBezTo>
                      <a:pt x="78" y="126"/>
                      <a:pt x="83" y="124"/>
                      <a:pt x="86" y="121"/>
                    </a:cubicBezTo>
                    <a:cubicBezTo>
                      <a:pt x="87" y="119"/>
                      <a:pt x="88" y="116"/>
                      <a:pt x="88" y="113"/>
                    </a:cubicBezTo>
                    <a:lnTo>
                      <a:pt x="88" y="93"/>
                    </a:lnTo>
                    <a:cubicBezTo>
                      <a:pt x="88" y="87"/>
                      <a:pt x="86" y="84"/>
                      <a:pt x="83" y="82"/>
                    </a:cubicBezTo>
                    <a:cubicBezTo>
                      <a:pt x="81" y="81"/>
                      <a:pt x="76" y="80"/>
                      <a:pt x="69" y="80"/>
                    </a:cubicBezTo>
                    <a:lnTo>
                      <a:pt x="69" y="75"/>
                    </a:lnTo>
                    <a:lnTo>
                      <a:pt x="133" y="75"/>
                    </a:lnTo>
                    <a:lnTo>
                      <a:pt x="133" y="80"/>
                    </a:lnTo>
                    <a:cubicBezTo>
                      <a:pt x="127" y="80"/>
                      <a:pt x="122" y="82"/>
                      <a:pt x="120" y="84"/>
                    </a:cubicBezTo>
                    <a:cubicBezTo>
                      <a:pt x="118" y="86"/>
                      <a:pt x="117" y="91"/>
                      <a:pt x="117" y="97"/>
                    </a:cubicBezTo>
                    <a:lnTo>
                      <a:pt x="117" y="121"/>
                    </a:lnTo>
                    <a:cubicBezTo>
                      <a:pt x="113" y="123"/>
                      <a:pt x="106" y="126"/>
                      <a:pt x="97" y="128"/>
                    </a:cubicBezTo>
                    <a:cubicBezTo>
                      <a:pt x="88" y="131"/>
                      <a:pt x="78" y="132"/>
                      <a:pt x="66" y="132"/>
                    </a:cubicBezTo>
                    <a:cubicBezTo>
                      <a:pt x="46" y="132"/>
                      <a:pt x="29" y="126"/>
                      <a:pt x="17" y="113"/>
                    </a:cubicBezTo>
                    <a:cubicBezTo>
                      <a:pt x="5" y="100"/>
                      <a:pt x="0" y="85"/>
                      <a:pt x="0" y="67"/>
                    </a:cubicBezTo>
                    <a:lnTo>
                      <a:pt x="0" y="67"/>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75"/>
              <p:cNvSpPr>
                <a:spLocks noEditPoints="1"/>
              </p:cNvSpPr>
              <p:nvPr/>
            </p:nvSpPr>
            <p:spPr bwMode="auto">
              <a:xfrm>
                <a:off x="706" y="442"/>
                <a:ext cx="49" cy="73"/>
              </a:xfrm>
              <a:custGeom>
                <a:avLst/>
                <a:gdLst/>
                <a:ahLst/>
                <a:cxnLst>
                  <a:cxn ang="0">
                    <a:pos x="0" y="86"/>
                  </a:cxn>
                  <a:cxn ang="0">
                    <a:pos x="0" y="86"/>
                  </a:cxn>
                  <a:cxn ang="0">
                    <a:pos x="6" y="86"/>
                  </a:cxn>
                  <a:cxn ang="0">
                    <a:pos x="20" y="116"/>
                  </a:cxn>
                  <a:cxn ang="0">
                    <a:pos x="44" y="126"/>
                  </a:cxn>
                  <a:cxn ang="0">
                    <a:pos x="62" y="119"/>
                  </a:cxn>
                  <a:cxn ang="0">
                    <a:pos x="67" y="106"/>
                  </a:cxn>
                  <a:cxn ang="0">
                    <a:pos x="61" y="92"/>
                  </a:cxn>
                  <a:cxn ang="0">
                    <a:pos x="46" y="83"/>
                  </a:cxn>
                  <a:cxn ang="0">
                    <a:pos x="34" y="77"/>
                  </a:cxn>
                  <a:cxn ang="0">
                    <a:pos x="9" y="59"/>
                  </a:cxn>
                  <a:cxn ang="0">
                    <a:pos x="2" y="38"/>
                  </a:cxn>
                  <a:cxn ang="0">
                    <a:pos x="11" y="13"/>
                  </a:cxn>
                  <a:cxn ang="0">
                    <a:pos x="41" y="1"/>
                  </a:cxn>
                  <a:cxn ang="0">
                    <a:pos x="61" y="4"/>
                  </a:cxn>
                  <a:cxn ang="0">
                    <a:pos x="72" y="7"/>
                  </a:cxn>
                  <a:cxn ang="0">
                    <a:pos x="76" y="5"/>
                  </a:cxn>
                  <a:cxn ang="0">
                    <a:pos x="78" y="0"/>
                  </a:cxn>
                  <a:cxn ang="0">
                    <a:pos x="84" y="0"/>
                  </a:cxn>
                  <a:cxn ang="0">
                    <a:pos x="84" y="41"/>
                  </a:cxn>
                  <a:cxn ang="0">
                    <a:pos x="79" y="41"/>
                  </a:cxn>
                  <a:cxn ang="0">
                    <a:pos x="66" y="17"/>
                  </a:cxn>
                  <a:cxn ang="0">
                    <a:pos x="43" y="7"/>
                  </a:cxn>
                  <a:cxn ang="0">
                    <a:pos x="28" y="12"/>
                  </a:cxn>
                  <a:cxn ang="0">
                    <a:pos x="22" y="24"/>
                  </a:cxn>
                  <a:cxn ang="0">
                    <a:pos x="27" y="37"/>
                  </a:cxn>
                  <a:cxn ang="0">
                    <a:pos x="50" y="50"/>
                  </a:cxn>
                  <a:cxn ang="0">
                    <a:pos x="64" y="57"/>
                  </a:cxn>
                  <a:cxn ang="0">
                    <a:pos x="79" y="68"/>
                  </a:cxn>
                  <a:cxn ang="0">
                    <a:pos x="89" y="93"/>
                  </a:cxn>
                  <a:cxn ang="0">
                    <a:pos x="78" y="120"/>
                  </a:cxn>
                  <a:cxn ang="0">
                    <a:pos x="43" y="132"/>
                  </a:cxn>
                  <a:cxn ang="0">
                    <a:pos x="31" y="131"/>
                  </a:cxn>
                  <a:cxn ang="0">
                    <a:pos x="20" y="128"/>
                  </a:cxn>
                  <a:cxn ang="0">
                    <a:pos x="16" y="127"/>
                  </a:cxn>
                  <a:cxn ang="0">
                    <a:pos x="14" y="126"/>
                  </a:cxn>
                  <a:cxn ang="0">
                    <a:pos x="12" y="126"/>
                  </a:cxn>
                  <a:cxn ang="0">
                    <a:pos x="8" y="127"/>
                  </a:cxn>
                  <a:cxn ang="0">
                    <a:pos x="6" y="132"/>
                  </a:cxn>
                  <a:cxn ang="0">
                    <a:pos x="0" y="132"/>
                  </a:cxn>
                  <a:cxn ang="0">
                    <a:pos x="0" y="86"/>
                  </a:cxn>
                  <a:cxn ang="0">
                    <a:pos x="46" y="1"/>
                  </a:cxn>
                  <a:cxn ang="0">
                    <a:pos x="46" y="1"/>
                  </a:cxn>
                  <a:cxn ang="0">
                    <a:pos x="46" y="1"/>
                  </a:cxn>
                </a:cxnLst>
                <a:rect l="0" t="0" r="r" b="b"/>
                <a:pathLst>
                  <a:path w="89" h="132">
                    <a:moveTo>
                      <a:pt x="0" y="86"/>
                    </a:moveTo>
                    <a:lnTo>
                      <a:pt x="0" y="86"/>
                    </a:lnTo>
                    <a:lnTo>
                      <a:pt x="6" y="86"/>
                    </a:lnTo>
                    <a:cubicBezTo>
                      <a:pt x="9" y="100"/>
                      <a:pt x="14" y="110"/>
                      <a:pt x="20" y="116"/>
                    </a:cubicBezTo>
                    <a:cubicBezTo>
                      <a:pt x="27" y="123"/>
                      <a:pt x="35" y="126"/>
                      <a:pt x="44" y="126"/>
                    </a:cubicBezTo>
                    <a:cubicBezTo>
                      <a:pt x="52" y="126"/>
                      <a:pt x="58" y="124"/>
                      <a:pt x="62" y="119"/>
                    </a:cubicBezTo>
                    <a:cubicBezTo>
                      <a:pt x="65" y="115"/>
                      <a:pt x="67" y="110"/>
                      <a:pt x="67" y="106"/>
                    </a:cubicBezTo>
                    <a:cubicBezTo>
                      <a:pt x="67" y="100"/>
                      <a:pt x="65" y="96"/>
                      <a:pt x="61" y="92"/>
                    </a:cubicBezTo>
                    <a:cubicBezTo>
                      <a:pt x="59" y="90"/>
                      <a:pt x="54" y="87"/>
                      <a:pt x="46" y="83"/>
                    </a:cubicBezTo>
                    <a:lnTo>
                      <a:pt x="34" y="77"/>
                    </a:lnTo>
                    <a:cubicBezTo>
                      <a:pt x="22" y="71"/>
                      <a:pt x="14" y="65"/>
                      <a:pt x="9" y="59"/>
                    </a:cubicBezTo>
                    <a:cubicBezTo>
                      <a:pt x="4" y="54"/>
                      <a:pt x="2" y="46"/>
                      <a:pt x="2" y="38"/>
                    </a:cubicBezTo>
                    <a:cubicBezTo>
                      <a:pt x="2" y="29"/>
                      <a:pt x="5" y="20"/>
                      <a:pt x="11" y="13"/>
                    </a:cubicBezTo>
                    <a:cubicBezTo>
                      <a:pt x="18" y="5"/>
                      <a:pt x="28" y="1"/>
                      <a:pt x="41" y="1"/>
                    </a:cubicBezTo>
                    <a:cubicBezTo>
                      <a:pt x="48" y="1"/>
                      <a:pt x="55" y="2"/>
                      <a:pt x="61" y="4"/>
                    </a:cubicBezTo>
                    <a:cubicBezTo>
                      <a:pt x="68" y="6"/>
                      <a:pt x="71" y="7"/>
                      <a:pt x="72" y="7"/>
                    </a:cubicBezTo>
                    <a:cubicBezTo>
                      <a:pt x="74" y="7"/>
                      <a:pt x="76" y="6"/>
                      <a:pt x="76" y="5"/>
                    </a:cubicBezTo>
                    <a:cubicBezTo>
                      <a:pt x="77" y="4"/>
                      <a:pt x="78" y="2"/>
                      <a:pt x="78" y="0"/>
                    </a:cubicBezTo>
                    <a:lnTo>
                      <a:pt x="84" y="0"/>
                    </a:lnTo>
                    <a:lnTo>
                      <a:pt x="84" y="41"/>
                    </a:lnTo>
                    <a:lnTo>
                      <a:pt x="79" y="41"/>
                    </a:lnTo>
                    <a:cubicBezTo>
                      <a:pt x="76" y="32"/>
                      <a:pt x="72" y="23"/>
                      <a:pt x="66" y="17"/>
                    </a:cubicBezTo>
                    <a:cubicBezTo>
                      <a:pt x="59" y="10"/>
                      <a:pt x="52" y="7"/>
                      <a:pt x="43" y="7"/>
                    </a:cubicBezTo>
                    <a:cubicBezTo>
                      <a:pt x="36" y="7"/>
                      <a:pt x="31" y="8"/>
                      <a:pt x="28" y="12"/>
                    </a:cubicBezTo>
                    <a:cubicBezTo>
                      <a:pt x="24" y="15"/>
                      <a:pt x="22" y="19"/>
                      <a:pt x="22" y="24"/>
                    </a:cubicBezTo>
                    <a:cubicBezTo>
                      <a:pt x="22" y="30"/>
                      <a:pt x="24" y="34"/>
                      <a:pt x="27" y="37"/>
                    </a:cubicBezTo>
                    <a:cubicBezTo>
                      <a:pt x="31" y="40"/>
                      <a:pt x="38" y="45"/>
                      <a:pt x="50" y="50"/>
                    </a:cubicBezTo>
                    <a:lnTo>
                      <a:pt x="64" y="57"/>
                    </a:lnTo>
                    <a:cubicBezTo>
                      <a:pt x="70" y="60"/>
                      <a:pt x="75" y="64"/>
                      <a:pt x="79" y="68"/>
                    </a:cubicBezTo>
                    <a:cubicBezTo>
                      <a:pt x="86" y="75"/>
                      <a:pt x="89" y="83"/>
                      <a:pt x="89" y="93"/>
                    </a:cubicBezTo>
                    <a:cubicBezTo>
                      <a:pt x="89" y="103"/>
                      <a:pt x="86" y="111"/>
                      <a:pt x="78" y="120"/>
                    </a:cubicBezTo>
                    <a:cubicBezTo>
                      <a:pt x="71" y="128"/>
                      <a:pt x="59" y="132"/>
                      <a:pt x="43" y="132"/>
                    </a:cubicBezTo>
                    <a:cubicBezTo>
                      <a:pt x="39" y="132"/>
                      <a:pt x="35" y="132"/>
                      <a:pt x="31" y="131"/>
                    </a:cubicBezTo>
                    <a:cubicBezTo>
                      <a:pt x="27" y="130"/>
                      <a:pt x="23" y="129"/>
                      <a:pt x="20" y="128"/>
                    </a:cubicBezTo>
                    <a:lnTo>
                      <a:pt x="16" y="127"/>
                    </a:lnTo>
                    <a:cubicBezTo>
                      <a:pt x="15" y="126"/>
                      <a:pt x="14" y="126"/>
                      <a:pt x="14" y="126"/>
                    </a:cubicBezTo>
                    <a:cubicBezTo>
                      <a:pt x="13" y="126"/>
                      <a:pt x="12" y="126"/>
                      <a:pt x="12" y="126"/>
                    </a:cubicBezTo>
                    <a:cubicBezTo>
                      <a:pt x="10" y="126"/>
                      <a:pt x="8" y="126"/>
                      <a:pt x="8" y="127"/>
                    </a:cubicBezTo>
                    <a:cubicBezTo>
                      <a:pt x="7" y="129"/>
                      <a:pt x="6" y="130"/>
                      <a:pt x="6" y="132"/>
                    </a:cubicBezTo>
                    <a:lnTo>
                      <a:pt x="0" y="132"/>
                    </a:lnTo>
                    <a:lnTo>
                      <a:pt x="0" y="86"/>
                    </a:lnTo>
                    <a:close/>
                    <a:moveTo>
                      <a:pt x="46" y="1"/>
                    </a:moveTo>
                    <a:lnTo>
                      <a:pt x="46" y="1"/>
                    </a:lnTo>
                    <a:lnTo>
                      <a:pt x="46"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76"/>
              <p:cNvSpPr>
                <a:spLocks/>
              </p:cNvSpPr>
              <p:nvPr/>
            </p:nvSpPr>
            <p:spPr bwMode="auto">
              <a:xfrm>
                <a:off x="738" y="549"/>
                <a:ext cx="58" cy="69"/>
              </a:xfrm>
              <a:custGeom>
                <a:avLst/>
                <a:gdLst/>
                <a:ahLst/>
                <a:cxnLst>
                  <a:cxn ang="0">
                    <a:pos x="0" y="121"/>
                  </a:cxn>
                  <a:cxn ang="0">
                    <a:pos x="0" y="121"/>
                  </a:cxn>
                  <a:cxn ang="0">
                    <a:pos x="12" y="119"/>
                  </a:cxn>
                  <a:cxn ang="0">
                    <a:pos x="17" y="108"/>
                  </a:cxn>
                  <a:cxn ang="0">
                    <a:pos x="17" y="18"/>
                  </a:cxn>
                  <a:cxn ang="0">
                    <a:pos x="12" y="7"/>
                  </a:cxn>
                  <a:cxn ang="0">
                    <a:pos x="0" y="5"/>
                  </a:cxn>
                  <a:cxn ang="0">
                    <a:pos x="0" y="0"/>
                  </a:cxn>
                  <a:cxn ang="0">
                    <a:pos x="106" y="0"/>
                  </a:cxn>
                  <a:cxn ang="0">
                    <a:pos x="106" y="37"/>
                  </a:cxn>
                  <a:cxn ang="0">
                    <a:pos x="101" y="37"/>
                  </a:cxn>
                  <a:cxn ang="0">
                    <a:pos x="89" y="13"/>
                  </a:cxn>
                  <a:cxn ang="0">
                    <a:pos x="59" y="6"/>
                  </a:cxn>
                  <a:cxn ang="0">
                    <a:pos x="49" y="8"/>
                  </a:cxn>
                  <a:cxn ang="0">
                    <a:pos x="47" y="15"/>
                  </a:cxn>
                  <a:cxn ang="0">
                    <a:pos x="47" y="58"/>
                  </a:cxn>
                  <a:cxn ang="0">
                    <a:pos x="67" y="52"/>
                  </a:cxn>
                  <a:cxn ang="0">
                    <a:pos x="75" y="31"/>
                  </a:cxn>
                  <a:cxn ang="0">
                    <a:pos x="80" y="31"/>
                  </a:cxn>
                  <a:cxn ang="0">
                    <a:pos x="80" y="93"/>
                  </a:cxn>
                  <a:cxn ang="0">
                    <a:pos x="75" y="93"/>
                  </a:cxn>
                  <a:cxn ang="0">
                    <a:pos x="67" y="71"/>
                  </a:cxn>
                  <a:cxn ang="0">
                    <a:pos x="47" y="64"/>
                  </a:cxn>
                  <a:cxn ang="0">
                    <a:pos x="47" y="108"/>
                  </a:cxn>
                  <a:cxn ang="0">
                    <a:pos x="52" y="119"/>
                  </a:cxn>
                  <a:cxn ang="0">
                    <a:pos x="67" y="121"/>
                  </a:cxn>
                  <a:cxn ang="0">
                    <a:pos x="67" y="126"/>
                  </a:cxn>
                  <a:cxn ang="0">
                    <a:pos x="0" y="126"/>
                  </a:cxn>
                  <a:cxn ang="0">
                    <a:pos x="0" y="121"/>
                  </a:cxn>
                </a:cxnLst>
                <a:rect l="0" t="0" r="r" b="b"/>
                <a:pathLst>
                  <a:path w="106" h="126">
                    <a:moveTo>
                      <a:pt x="0" y="121"/>
                    </a:moveTo>
                    <a:lnTo>
                      <a:pt x="0" y="121"/>
                    </a:lnTo>
                    <a:cubicBezTo>
                      <a:pt x="6" y="121"/>
                      <a:pt x="9" y="120"/>
                      <a:pt x="12" y="119"/>
                    </a:cubicBezTo>
                    <a:cubicBezTo>
                      <a:pt x="15" y="117"/>
                      <a:pt x="17" y="113"/>
                      <a:pt x="17" y="108"/>
                    </a:cubicBezTo>
                    <a:lnTo>
                      <a:pt x="17" y="18"/>
                    </a:lnTo>
                    <a:cubicBezTo>
                      <a:pt x="17" y="12"/>
                      <a:pt x="15" y="9"/>
                      <a:pt x="12" y="7"/>
                    </a:cubicBezTo>
                    <a:cubicBezTo>
                      <a:pt x="10" y="6"/>
                      <a:pt x="6" y="5"/>
                      <a:pt x="0" y="5"/>
                    </a:cubicBezTo>
                    <a:lnTo>
                      <a:pt x="0" y="0"/>
                    </a:lnTo>
                    <a:lnTo>
                      <a:pt x="106" y="0"/>
                    </a:lnTo>
                    <a:lnTo>
                      <a:pt x="106" y="37"/>
                    </a:lnTo>
                    <a:lnTo>
                      <a:pt x="101" y="37"/>
                    </a:lnTo>
                    <a:cubicBezTo>
                      <a:pt x="99" y="26"/>
                      <a:pt x="95" y="18"/>
                      <a:pt x="89" y="13"/>
                    </a:cubicBezTo>
                    <a:cubicBezTo>
                      <a:pt x="84" y="9"/>
                      <a:pt x="74" y="6"/>
                      <a:pt x="59" y="6"/>
                    </a:cubicBezTo>
                    <a:cubicBezTo>
                      <a:pt x="54" y="6"/>
                      <a:pt x="50" y="7"/>
                      <a:pt x="49" y="8"/>
                    </a:cubicBezTo>
                    <a:cubicBezTo>
                      <a:pt x="47" y="9"/>
                      <a:pt x="47" y="12"/>
                      <a:pt x="47" y="15"/>
                    </a:cubicBezTo>
                    <a:lnTo>
                      <a:pt x="47" y="58"/>
                    </a:lnTo>
                    <a:cubicBezTo>
                      <a:pt x="57" y="58"/>
                      <a:pt x="64" y="56"/>
                      <a:pt x="67" y="52"/>
                    </a:cubicBezTo>
                    <a:cubicBezTo>
                      <a:pt x="71" y="47"/>
                      <a:pt x="73" y="40"/>
                      <a:pt x="75" y="31"/>
                    </a:cubicBezTo>
                    <a:lnTo>
                      <a:pt x="80" y="31"/>
                    </a:lnTo>
                    <a:lnTo>
                      <a:pt x="80" y="93"/>
                    </a:lnTo>
                    <a:lnTo>
                      <a:pt x="75" y="93"/>
                    </a:lnTo>
                    <a:cubicBezTo>
                      <a:pt x="74" y="83"/>
                      <a:pt x="71" y="76"/>
                      <a:pt x="67" y="71"/>
                    </a:cubicBezTo>
                    <a:cubicBezTo>
                      <a:pt x="64" y="67"/>
                      <a:pt x="57" y="64"/>
                      <a:pt x="47" y="64"/>
                    </a:cubicBezTo>
                    <a:lnTo>
                      <a:pt x="47" y="108"/>
                    </a:lnTo>
                    <a:cubicBezTo>
                      <a:pt x="47" y="114"/>
                      <a:pt x="48" y="117"/>
                      <a:pt x="52" y="119"/>
                    </a:cubicBezTo>
                    <a:cubicBezTo>
                      <a:pt x="55" y="120"/>
                      <a:pt x="60" y="121"/>
                      <a:pt x="67" y="121"/>
                    </a:cubicBezTo>
                    <a:lnTo>
                      <a:pt x="67"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77"/>
              <p:cNvSpPr>
                <a:spLocks noEditPoints="1"/>
              </p:cNvSpPr>
              <p:nvPr/>
            </p:nvSpPr>
            <p:spPr bwMode="auto">
              <a:xfrm>
                <a:off x="803" y="547"/>
                <a:ext cx="49" cy="72"/>
              </a:xfrm>
              <a:custGeom>
                <a:avLst/>
                <a:gdLst/>
                <a:ahLst/>
                <a:cxnLst>
                  <a:cxn ang="0">
                    <a:pos x="0" y="86"/>
                  </a:cxn>
                  <a:cxn ang="0">
                    <a:pos x="0" y="86"/>
                  </a:cxn>
                  <a:cxn ang="0">
                    <a:pos x="5" y="86"/>
                  </a:cxn>
                  <a:cxn ang="0">
                    <a:pos x="20" y="116"/>
                  </a:cxn>
                  <a:cxn ang="0">
                    <a:pos x="43" y="126"/>
                  </a:cxn>
                  <a:cxn ang="0">
                    <a:pos x="61" y="119"/>
                  </a:cxn>
                  <a:cxn ang="0">
                    <a:pos x="66" y="106"/>
                  </a:cxn>
                  <a:cxn ang="0">
                    <a:pos x="61" y="92"/>
                  </a:cxn>
                  <a:cxn ang="0">
                    <a:pos x="46" y="83"/>
                  </a:cxn>
                  <a:cxn ang="0">
                    <a:pos x="34" y="77"/>
                  </a:cxn>
                  <a:cxn ang="0">
                    <a:pos x="8" y="60"/>
                  </a:cxn>
                  <a:cxn ang="0">
                    <a:pos x="1" y="38"/>
                  </a:cxn>
                  <a:cxn ang="0">
                    <a:pos x="11" y="13"/>
                  </a:cxn>
                  <a:cxn ang="0">
                    <a:pos x="41" y="1"/>
                  </a:cxn>
                  <a:cxn ang="0">
                    <a:pos x="61" y="4"/>
                  </a:cxn>
                  <a:cxn ang="0">
                    <a:pos x="71" y="7"/>
                  </a:cxn>
                  <a:cxn ang="0">
                    <a:pos x="76" y="5"/>
                  </a:cxn>
                  <a:cxn ang="0">
                    <a:pos x="78" y="0"/>
                  </a:cxn>
                  <a:cxn ang="0">
                    <a:pos x="83" y="0"/>
                  </a:cxn>
                  <a:cxn ang="0">
                    <a:pos x="83" y="41"/>
                  </a:cxn>
                  <a:cxn ang="0">
                    <a:pos x="78" y="41"/>
                  </a:cxn>
                  <a:cxn ang="0">
                    <a:pos x="65" y="17"/>
                  </a:cxn>
                  <a:cxn ang="0">
                    <a:pos x="42" y="7"/>
                  </a:cxn>
                  <a:cxn ang="0">
                    <a:pos x="27" y="12"/>
                  </a:cxn>
                  <a:cxn ang="0">
                    <a:pos x="22" y="24"/>
                  </a:cxn>
                  <a:cxn ang="0">
                    <a:pos x="27" y="37"/>
                  </a:cxn>
                  <a:cxn ang="0">
                    <a:pos x="49" y="50"/>
                  </a:cxn>
                  <a:cxn ang="0">
                    <a:pos x="63" y="57"/>
                  </a:cxn>
                  <a:cxn ang="0">
                    <a:pos x="78" y="68"/>
                  </a:cxn>
                  <a:cxn ang="0">
                    <a:pos x="89" y="93"/>
                  </a:cxn>
                  <a:cxn ang="0">
                    <a:pos x="78" y="120"/>
                  </a:cxn>
                  <a:cxn ang="0">
                    <a:pos x="42" y="132"/>
                  </a:cxn>
                  <a:cxn ang="0">
                    <a:pos x="30" y="131"/>
                  </a:cxn>
                  <a:cxn ang="0">
                    <a:pos x="19" y="128"/>
                  </a:cxn>
                  <a:cxn ang="0">
                    <a:pos x="15" y="127"/>
                  </a:cxn>
                  <a:cxn ang="0">
                    <a:pos x="13" y="126"/>
                  </a:cxn>
                  <a:cxn ang="0">
                    <a:pos x="11" y="126"/>
                  </a:cxn>
                  <a:cxn ang="0">
                    <a:pos x="7" y="127"/>
                  </a:cxn>
                  <a:cxn ang="0">
                    <a:pos x="5" y="132"/>
                  </a:cxn>
                  <a:cxn ang="0">
                    <a:pos x="0" y="132"/>
                  </a:cxn>
                  <a:cxn ang="0">
                    <a:pos x="0" y="86"/>
                  </a:cxn>
                  <a:cxn ang="0">
                    <a:pos x="45" y="1"/>
                  </a:cxn>
                  <a:cxn ang="0">
                    <a:pos x="45" y="1"/>
                  </a:cxn>
                  <a:cxn ang="0">
                    <a:pos x="45" y="1"/>
                  </a:cxn>
                </a:cxnLst>
                <a:rect l="0" t="0" r="r" b="b"/>
                <a:pathLst>
                  <a:path w="89" h="132">
                    <a:moveTo>
                      <a:pt x="0" y="86"/>
                    </a:moveTo>
                    <a:lnTo>
                      <a:pt x="0" y="86"/>
                    </a:lnTo>
                    <a:lnTo>
                      <a:pt x="5" y="86"/>
                    </a:lnTo>
                    <a:cubicBezTo>
                      <a:pt x="8" y="100"/>
                      <a:pt x="13" y="110"/>
                      <a:pt x="20" y="116"/>
                    </a:cubicBezTo>
                    <a:cubicBezTo>
                      <a:pt x="26" y="123"/>
                      <a:pt x="34" y="126"/>
                      <a:pt x="43" y="126"/>
                    </a:cubicBezTo>
                    <a:cubicBezTo>
                      <a:pt x="51" y="126"/>
                      <a:pt x="57" y="124"/>
                      <a:pt x="61" y="119"/>
                    </a:cubicBezTo>
                    <a:cubicBezTo>
                      <a:pt x="65" y="115"/>
                      <a:pt x="66" y="111"/>
                      <a:pt x="66" y="106"/>
                    </a:cubicBezTo>
                    <a:cubicBezTo>
                      <a:pt x="66" y="100"/>
                      <a:pt x="65" y="96"/>
                      <a:pt x="61" y="92"/>
                    </a:cubicBezTo>
                    <a:cubicBezTo>
                      <a:pt x="58" y="90"/>
                      <a:pt x="53" y="87"/>
                      <a:pt x="46" y="83"/>
                    </a:cubicBezTo>
                    <a:lnTo>
                      <a:pt x="34" y="77"/>
                    </a:lnTo>
                    <a:cubicBezTo>
                      <a:pt x="22" y="71"/>
                      <a:pt x="13" y="65"/>
                      <a:pt x="8" y="60"/>
                    </a:cubicBezTo>
                    <a:cubicBezTo>
                      <a:pt x="3" y="54"/>
                      <a:pt x="1" y="47"/>
                      <a:pt x="1" y="38"/>
                    </a:cubicBezTo>
                    <a:cubicBezTo>
                      <a:pt x="1" y="29"/>
                      <a:pt x="4" y="20"/>
                      <a:pt x="11" y="13"/>
                    </a:cubicBezTo>
                    <a:cubicBezTo>
                      <a:pt x="17" y="5"/>
                      <a:pt x="27" y="1"/>
                      <a:pt x="41" y="1"/>
                    </a:cubicBezTo>
                    <a:cubicBezTo>
                      <a:pt x="48" y="1"/>
                      <a:pt x="54" y="2"/>
                      <a:pt x="61" y="4"/>
                    </a:cubicBezTo>
                    <a:cubicBezTo>
                      <a:pt x="67" y="6"/>
                      <a:pt x="71" y="7"/>
                      <a:pt x="71" y="7"/>
                    </a:cubicBezTo>
                    <a:cubicBezTo>
                      <a:pt x="74" y="7"/>
                      <a:pt x="75" y="6"/>
                      <a:pt x="76" y="5"/>
                    </a:cubicBezTo>
                    <a:cubicBezTo>
                      <a:pt x="77" y="4"/>
                      <a:pt x="77" y="2"/>
                      <a:pt x="78" y="0"/>
                    </a:cubicBezTo>
                    <a:lnTo>
                      <a:pt x="83" y="0"/>
                    </a:lnTo>
                    <a:lnTo>
                      <a:pt x="83" y="41"/>
                    </a:lnTo>
                    <a:lnTo>
                      <a:pt x="78" y="41"/>
                    </a:lnTo>
                    <a:cubicBezTo>
                      <a:pt x="76" y="32"/>
                      <a:pt x="71" y="24"/>
                      <a:pt x="65" y="17"/>
                    </a:cubicBezTo>
                    <a:cubicBezTo>
                      <a:pt x="59" y="10"/>
                      <a:pt x="51" y="7"/>
                      <a:pt x="42" y="7"/>
                    </a:cubicBezTo>
                    <a:cubicBezTo>
                      <a:pt x="36" y="7"/>
                      <a:pt x="31" y="8"/>
                      <a:pt x="27" y="12"/>
                    </a:cubicBezTo>
                    <a:cubicBezTo>
                      <a:pt x="23" y="15"/>
                      <a:pt x="22" y="19"/>
                      <a:pt x="22" y="24"/>
                    </a:cubicBezTo>
                    <a:cubicBezTo>
                      <a:pt x="22" y="30"/>
                      <a:pt x="23" y="34"/>
                      <a:pt x="27" y="37"/>
                    </a:cubicBezTo>
                    <a:cubicBezTo>
                      <a:pt x="30" y="40"/>
                      <a:pt x="38" y="45"/>
                      <a:pt x="49" y="50"/>
                    </a:cubicBezTo>
                    <a:lnTo>
                      <a:pt x="63" y="57"/>
                    </a:lnTo>
                    <a:cubicBezTo>
                      <a:pt x="70" y="60"/>
                      <a:pt x="75" y="64"/>
                      <a:pt x="78" y="68"/>
                    </a:cubicBezTo>
                    <a:cubicBezTo>
                      <a:pt x="85" y="75"/>
                      <a:pt x="89" y="83"/>
                      <a:pt x="89" y="93"/>
                    </a:cubicBezTo>
                    <a:cubicBezTo>
                      <a:pt x="89" y="103"/>
                      <a:pt x="85" y="111"/>
                      <a:pt x="78" y="120"/>
                    </a:cubicBezTo>
                    <a:cubicBezTo>
                      <a:pt x="70" y="128"/>
                      <a:pt x="58" y="132"/>
                      <a:pt x="42" y="132"/>
                    </a:cubicBezTo>
                    <a:cubicBezTo>
                      <a:pt x="38" y="132"/>
                      <a:pt x="34" y="132"/>
                      <a:pt x="30" y="131"/>
                    </a:cubicBezTo>
                    <a:cubicBezTo>
                      <a:pt x="27" y="131"/>
                      <a:pt x="23" y="129"/>
                      <a:pt x="19" y="128"/>
                    </a:cubicBezTo>
                    <a:lnTo>
                      <a:pt x="15" y="127"/>
                    </a:lnTo>
                    <a:cubicBezTo>
                      <a:pt x="15" y="126"/>
                      <a:pt x="14" y="126"/>
                      <a:pt x="13" y="126"/>
                    </a:cubicBezTo>
                    <a:cubicBezTo>
                      <a:pt x="12" y="126"/>
                      <a:pt x="12" y="126"/>
                      <a:pt x="11" y="126"/>
                    </a:cubicBezTo>
                    <a:cubicBezTo>
                      <a:pt x="9" y="126"/>
                      <a:pt x="8" y="126"/>
                      <a:pt x="7" y="127"/>
                    </a:cubicBezTo>
                    <a:cubicBezTo>
                      <a:pt x="6" y="129"/>
                      <a:pt x="6" y="130"/>
                      <a:pt x="5" y="132"/>
                    </a:cubicBezTo>
                    <a:lnTo>
                      <a:pt x="0" y="132"/>
                    </a:lnTo>
                    <a:lnTo>
                      <a:pt x="0" y="86"/>
                    </a:lnTo>
                    <a:close/>
                    <a:moveTo>
                      <a:pt x="45" y="1"/>
                    </a:moveTo>
                    <a:lnTo>
                      <a:pt x="45" y="1"/>
                    </a:lnTo>
                    <a:lnTo>
                      <a:pt x="45"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78"/>
              <p:cNvSpPr>
                <a:spLocks noEditPoints="1"/>
              </p:cNvSpPr>
              <p:nvPr/>
            </p:nvSpPr>
            <p:spPr bwMode="auto">
              <a:xfrm>
                <a:off x="840" y="652"/>
                <a:ext cx="63" cy="71"/>
              </a:xfrm>
              <a:custGeom>
                <a:avLst/>
                <a:gdLst/>
                <a:ahLst/>
                <a:cxnLst>
                  <a:cxn ang="0">
                    <a:pos x="0" y="129"/>
                  </a:cxn>
                  <a:cxn ang="0">
                    <a:pos x="0" y="129"/>
                  </a:cxn>
                  <a:cxn ang="0">
                    <a:pos x="0" y="124"/>
                  </a:cxn>
                  <a:cxn ang="0">
                    <a:pos x="11" y="122"/>
                  </a:cxn>
                  <a:cxn ang="0">
                    <a:pos x="17" y="111"/>
                  </a:cxn>
                  <a:cxn ang="0">
                    <a:pos x="17" y="21"/>
                  </a:cxn>
                  <a:cxn ang="0">
                    <a:pos x="11" y="10"/>
                  </a:cxn>
                  <a:cxn ang="0">
                    <a:pos x="0" y="8"/>
                  </a:cxn>
                  <a:cxn ang="0">
                    <a:pos x="0" y="3"/>
                  </a:cxn>
                  <a:cxn ang="0">
                    <a:pos x="107" y="3"/>
                  </a:cxn>
                  <a:cxn ang="0">
                    <a:pos x="107" y="40"/>
                  </a:cxn>
                  <a:cxn ang="0">
                    <a:pos x="103" y="40"/>
                  </a:cxn>
                  <a:cxn ang="0">
                    <a:pos x="91" y="16"/>
                  </a:cxn>
                  <a:cxn ang="0">
                    <a:pos x="60" y="9"/>
                  </a:cxn>
                  <a:cxn ang="0">
                    <a:pos x="49" y="11"/>
                  </a:cxn>
                  <a:cxn ang="0">
                    <a:pos x="47" y="18"/>
                  </a:cxn>
                  <a:cxn ang="0">
                    <a:pos x="47" y="61"/>
                  </a:cxn>
                  <a:cxn ang="0">
                    <a:pos x="68" y="55"/>
                  </a:cxn>
                  <a:cxn ang="0">
                    <a:pos x="77" y="34"/>
                  </a:cxn>
                  <a:cxn ang="0">
                    <a:pos x="81" y="34"/>
                  </a:cxn>
                  <a:cxn ang="0">
                    <a:pos x="81" y="96"/>
                  </a:cxn>
                  <a:cxn ang="0">
                    <a:pos x="77" y="96"/>
                  </a:cxn>
                  <a:cxn ang="0">
                    <a:pos x="69" y="74"/>
                  </a:cxn>
                  <a:cxn ang="0">
                    <a:pos x="47" y="68"/>
                  </a:cxn>
                  <a:cxn ang="0">
                    <a:pos x="47" y="113"/>
                  </a:cxn>
                  <a:cxn ang="0">
                    <a:pos x="50" y="121"/>
                  </a:cxn>
                  <a:cxn ang="0">
                    <a:pos x="62" y="123"/>
                  </a:cxn>
                  <a:cxn ang="0">
                    <a:pos x="91" y="116"/>
                  </a:cxn>
                  <a:cxn ang="0">
                    <a:pos x="111" y="90"/>
                  </a:cxn>
                  <a:cxn ang="0">
                    <a:pos x="116" y="90"/>
                  </a:cxn>
                  <a:cxn ang="0">
                    <a:pos x="109" y="129"/>
                  </a:cxn>
                  <a:cxn ang="0">
                    <a:pos x="0" y="129"/>
                  </a:cxn>
                  <a:cxn ang="0">
                    <a:pos x="61" y="0"/>
                  </a:cxn>
                  <a:cxn ang="0">
                    <a:pos x="61" y="0"/>
                  </a:cxn>
                  <a:cxn ang="0">
                    <a:pos x="61" y="0"/>
                  </a:cxn>
                </a:cxnLst>
                <a:rect l="0" t="0" r="r" b="b"/>
                <a:pathLst>
                  <a:path w="116" h="129">
                    <a:moveTo>
                      <a:pt x="0" y="129"/>
                    </a:moveTo>
                    <a:lnTo>
                      <a:pt x="0" y="129"/>
                    </a:lnTo>
                    <a:lnTo>
                      <a:pt x="0" y="124"/>
                    </a:lnTo>
                    <a:cubicBezTo>
                      <a:pt x="5" y="124"/>
                      <a:pt x="9" y="123"/>
                      <a:pt x="11" y="122"/>
                    </a:cubicBezTo>
                    <a:cubicBezTo>
                      <a:pt x="15" y="120"/>
                      <a:pt x="17" y="116"/>
                      <a:pt x="17" y="111"/>
                    </a:cubicBezTo>
                    <a:lnTo>
                      <a:pt x="17" y="21"/>
                    </a:lnTo>
                    <a:cubicBezTo>
                      <a:pt x="17" y="15"/>
                      <a:pt x="15" y="12"/>
                      <a:pt x="11" y="10"/>
                    </a:cubicBezTo>
                    <a:cubicBezTo>
                      <a:pt x="9" y="9"/>
                      <a:pt x="5" y="8"/>
                      <a:pt x="0" y="8"/>
                    </a:cubicBezTo>
                    <a:lnTo>
                      <a:pt x="0" y="3"/>
                    </a:lnTo>
                    <a:lnTo>
                      <a:pt x="107" y="3"/>
                    </a:lnTo>
                    <a:lnTo>
                      <a:pt x="107" y="40"/>
                    </a:lnTo>
                    <a:lnTo>
                      <a:pt x="103" y="40"/>
                    </a:lnTo>
                    <a:cubicBezTo>
                      <a:pt x="100" y="28"/>
                      <a:pt x="96" y="20"/>
                      <a:pt x="91" y="16"/>
                    </a:cubicBezTo>
                    <a:cubicBezTo>
                      <a:pt x="85" y="11"/>
                      <a:pt x="75" y="9"/>
                      <a:pt x="60" y="9"/>
                    </a:cubicBezTo>
                    <a:cubicBezTo>
                      <a:pt x="54" y="9"/>
                      <a:pt x="50" y="10"/>
                      <a:pt x="49" y="11"/>
                    </a:cubicBezTo>
                    <a:cubicBezTo>
                      <a:pt x="47" y="12"/>
                      <a:pt x="47" y="15"/>
                      <a:pt x="47" y="18"/>
                    </a:cubicBezTo>
                    <a:lnTo>
                      <a:pt x="47" y="61"/>
                    </a:lnTo>
                    <a:cubicBezTo>
                      <a:pt x="57" y="61"/>
                      <a:pt x="64" y="59"/>
                      <a:pt x="68" y="55"/>
                    </a:cubicBezTo>
                    <a:cubicBezTo>
                      <a:pt x="72" y="51"/>
                      <a:pt x="75" y="44"/>
                      <a:pt x="77" y="34"/>
                    </a:cubicBezTo>
                    <a:lnTo>
                      <a:pt x="81" y="34"/>
                    </a:lnTo>
                    <a:lnTo>
                      <a:pt x="81" y="96"/>
                    </a:lnTo>
                    <a:lnTo>
                      <a:pt x="77" y="96"/>
                    </a:lnTo>
                    <a:cubicBezTo>
                      <a:pt x="75" y="86"/>
                      <a:pt x="73" y="78"/>
                      <a:pt x="69" y="74"/>
                    </a:cubicBezTo>
                    <a:cubicBezTo>
                      <a:pt x="64" y="70"/>
                      <a:pt x="57" y="68"/>
                      <a:pt x="47" y="68"/>
                    </a:cubicBezTo>
                    <a:lnTo>
                      <a:pt x="47" y="113"/>
                    </a:lnTo>
                    <a:cubicBezTo>
                      <a:pt x="47" y="116"/>
                      <a:pt x="48" y="119"/>
                      <a:pt x="50" y="121"/>
                    </a:cubicBezTo>
                    <a:cubicBezTo>
                      <a:pt x="52" y="122"/>
                      <a:pt x="56" y="123"/>
                      <a:pt x="62" y="123"/>
                    </a:cubicBezTo>
                    <a:cubicBezTo>
                      <a:pt x="74" y="123"/>
                      <a:pt x="84" y="120"/>
                      <a:pt x="91" y="116"/>
                    </a:cubicBezTo>
                    <a:cubicBezTo>
                      <a:pt x="99" y="111"/>
                      <a:pt x="105" y="103"/>
                      <a:pt x="111" y="90"/>
                    </a:cubicBezTo>
                    <a:lnTo>
                      <a:pt x="116" y="90"/>
                    </a:lnTo>
                    <a:lnTo>
                      <a:pt x="109" y="129"/>
                    </a:lnTo>
                    <a:lnTo>
                      <a:pt x="0" y="129"/>
                    </a:lnTo>
                    <a:close/>
                    <a:moveTo>
                      <a:pt x="61" y="0"/>
                    </a:moveTo>
                    <a:lnTo>
                      <a:pt x="61" y="0"/>
                    </a:lnTo>
                    <a:lnTo>
                      <a:pt x="6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79"/>
              <p:cNvSpPr>
                <a:spLocks noEditPoints="1"/>
              </p:cNvSpPr>
              <p:nvPr/>
            </p:nvSpPr>
            <p:spPr bwMode="auto">
              <a:xfrm>
                <a:off x="910" y="651"/>
                <a:ext cx="49" cy="73"/>
              </a:xfrm>
              <a:custGeom>
                <a:avLst/>
                <a:gdLst/>
                <a:ahLst/>
                <a:cxnLst>
                  <a:cxn ang="0">
                    <a:pos x="0" y="86"/>
                  </a:cxn>
                  <a:cxn ang="0">
                    <a:pos x="0" y="86"/>
                  </a:cxn>
                  <a:cxn ang="0">
                    <a:pos x="5" y="86"/>
                  </a:cxn>
                  <a:cxn ang="0">
                    <a:pos x="20" y="116"/>
                  </a:cxn>
                  <a:cxn ang="0">
                    <a:pos x="43" y="126"/>
                  </a:cxn>
                  <a:cxn ang="0">
                    <a:pos x="61" y="119"/>
                  </a:cxn>
                  <a:cxn ang="0">
                    <a:pos x="67" y="106"/>
                  </a:cxn>
                  <a:cxn ang="0">
                    <a:pos x="61" y="92"/>
                  </a:cxn>
                  <a:cxn ang="0">
                    <a:pos x="46" y="83"/>
                  </a:cxn>
                  <a:cxn ang="0">
                    <a:pos x="34" y="77"/>
                  </a:cxn>
                  <a:cxn ang="0">
                    <a:pos x="9" y="60"/>
                  </a:cxn>
                  <a:cxn ang="0">
                    <a:pos x="1" y="38"/>
                  </a:cxn>
                  <a:cxn ang="0">
                    <a:pos x="11" y="13"/>
                  </a:cxn>
                  <a:cxn ang="0">
                    <a:pos x="41" y="1"/>
                  </a:cxn>
                  <a:cxn ang="0">
                    <a:pos x="61" y="4"/>
                  </a:cxn>
                  <a:cxn ang="0">
                    <a:pos x="72" y="7"/>
                  </a:cxn>
                  <a:cxn ang="0">
                    <a:pos x="76" y="5"/>
                  </a:cxn>
                  <a:cxn ang="0">
                    <a:pos x="78" y="0"/>
                  </a:cxn>
                  <a:cxn ang="0">
                    <a:pos x="83" y="0"/>
                  </a:cxn>
                  <a:cxn ang="0">
                    <a:pos x="83" y="41"/>
                  </a:cxn>
                  <a:cxn ang="0">
                    <a:pos x="78" y="41"/>
                  </a:cxn>
                  <a:cxn ang="0">
                    <a:pos x="65" y="17"/>
                  </a:cxn>
                  <a:cxn ang="0">
                    <a:pos x="42" y="7"/>
                  </a:cxn>
                  <a:cxn ang="0">
                    <a:pos x="27" y="12"/>
                  </a:cxn>
                  <a:cxn ang="0">
                    <a:pos x="22" y="24"/>
                  </a:cxn>
                  <a:cxn ang="0">
                    <a:pos x="27" y="37"/>
                  </a:cxn>
                  <a:cxn ang="0">
                    <a:pos x="50" y="50"/>
                  </a:cxn>
                  <a:cxn ang="0">
                    <a:pos x="64" y="57"/>
                  </a:cxn>
                  <a:cxn ang="0">
                    <a:pos x="79" y="68"/>
                  </a:cxn>
                  <a:cxn ang="0">
                    <a:pos x="89" y="93"/>
                  </a:cxn>
                  <a:cxn ang="0">
                    <a:pos x="78" y="120"/>
                  </a:cxn>
                  <a:cxn ang="0">
                    <a:pos x="42" y="132"/>
                  </a:cxn>
                  <a:cxn ang="0">
                    <a:pos x="31" y="131"/>
                  </a:cxn>
                  <a:cxn ang="0">
                    <a:pos x="19" y="128"/>
                  </a:cxn>
                  <a:cxn ang="0">
                    <a:pos x="16" y="127"/>
                  </a:cxn>
                  <a:cxn ang="0">
                    <a:pos x="13" y="126"/>
                  </a:cxn>
                  <a:cxn ang="0">
                    <a:pos x="11" y="126"/>
                  </a:cxn>
                  <a:cxn ang="0">
                    <a:pos x="7" y="128"/>
                  </a:cxn>
                  <a:cxn ang="0">
                    <a:pos x="5" y="132"/>
                  </a:cxn>
                  <a:cxn ang="0">
                    <a:pos x="0" y="132"/>
                  </a:cxn>
                  <a:cxn ang="0">
                    <a:pos x="0" y="86"/>
                  </a:cxn>
                  <a:cxn ang="0">
                    <a:pos x="45" y="1"/>
                  </a:cxn>
                  <a:cxn ang="0">
                    <a:pos x="45" y="1"/>
                  </a:cxn>
                  <a:cxn ang="0">
                    <a:pos x="45" y="1"/>
                  </a:cxn>
                </a:cxnLst>
                <a:rect l="0" t="0" r="r" b="b"/>
                <a:pathLst>
                  <a:path w="89" h="132">
                    <a:moveTo>
                      <a:pt x="0" y="86"/>
                    </a:moveTo>
                    <a:lnTo>
                      <a:pt x="0" y="86"/>
                    </a:lnTo>
                    <a:lnTo>
                      <a:pt x="5" y="86"/>
                    </a:lnTo>
                    <a:cubicBezTo>
                      <a:pt x="8" y="100"/>
                      <a:pt x="13" y="110"/>
                      <a:pt x="20" y="116"/>
                    </a:cubicBezTo>
                    <a:cubicBezTo>
                      <a:pt x="27" y="123"/>
                      <a:pt x="34" y="126"/>
                      <a:pt x="43" y="126"/>
                    </a:cubicBezTo>
                    <a:cubicBezTo>
                      <a:pt x="52" y="126"/>
                      <a:pt x="58" y="124"/>
                      <a:pt x="61" y="119"/>
                    </a:cubicBezTo>
                    <a:cubicBezTo>
                      <a:pt x="65" y="115"/>
                      <a:pt x="67" y="111"/>
                      <a:pt x="67" y="106"/>
                    </a:cubicBezTo>
                    <a:cubicBezTo>
                      <a:pt x="67" y="100"/>
                      <a:pt x="65" y="96"/>
                      <a:pt x="61" y="92"/>
                    </a:cubicBezTo>
                    <a:cubicBezTo>
                      <a:pt x="59" y="90"/>
                      <a:pt x="54" y="87"/>
                      <a:pt x="46" y="83"/>
                    </a:cubicBezTo>
                    <a:lnTo>
                      <a:pt x="34" y="77"/>
                    </a:lnTo>
                    <a:cubicBezTo>
                      <a:pt x="22" y="71"/>
                      <a:pt x="14" y="65"/>
                      <a:pt x="9" y="60"/>
                    </a:cubicBezTo>
                    <a:cubicBezTo>
                      <a:pt x="4" y="54"/>
                      <a:pt x="1" y="47"/>
                      <a:pt x="1" y="38"/>
                    </a:cubicBezTo>
                    <a:cubicBezTo>
                      <a:pt x="1" y="29"/>
                      <a:pt x="4" y="20"/>
                      <a:pt x="11" y="13"/>
                    </a:cubicBezTo>
                    <a:cubicBezTo>
                      <a:pt x="18" y="5"/>
                      <a:pt x="27" y="1"/>
                      <a:pt x="41" y="1"/>
                    </a:cubicBezTo>
                    <a:cubicBezTo>
                      <a:pt x="48" y="1"/>
                      <a:pt x="54" y="2"/>
                      <a:pt x="61" y="4"/>
                    </a:cubicBezTo>
                    <a:cubicBezTo>
                      <a:pt x="67" y="6"/>
                      <a:pt x="71" y="7"/>
                      <a:pt x="72" y="7"/>
                    </a:cubicBezTo>
                    <a:cubicBezTo>
                      <a:pt x="74" y="7"/>
                      <a:pt x="75" y="6"/>
                      <a:pt x="76" y="5"/>
                    </a:cubicBezTo>
                    <a:cubicBezTo>
                      <a:pt x="77" y="4"/>
                      <a:pt x="77" y="2"/>
                      <a:pt x="78" y="0"/>
                    </a:cubicBezTo>
                    <a:lnTo>
                      <a:pt x="83" y="0"/>
                    </a:lnTo>
                    <a:lnTo>
                      <a:pt x="83" y="41"/>
                    </a:lnTo>
                    <a:lnTo>
                      <a:pt x="78" y="41"/>
                    </a:lnTo>
                    <a:cubicBezTo>
                      <a:pt x="76" y="32"/>
                      <a:pt x="71" y="24"/>
                      <a:pt x="65" y="17"/>
                    </a:cubicBezTo>
                    <a:cubicBezTo>
                      <a:pt x="59" y="10"/>
                      <a:pt x="51" y="7"/>
                      <a:pt x="42" y="7"/>
                    </a:cubicBezTo>
                    <a:cubicBezTo>
                      <a:pt x="36" y="7"/>
                      <a:pt x="31" y="8"/>
                      <a:pt x="27" y="12"/>
                    </a:cubicBezTo>
                    <a:cubicBezTo>
                      <a:pt x="24" y="15"/>
                      <a:pt x="22" y="19"/>
                      <a:pt x="22" y="24"/>
                    </a:cubicBezTo>
                    <a:cubicBezTo>
                      <a:pt x="22" y="30"/>
                      <a:pt x="24" y="34"/>
                      <a:pt x="27" y="37"/>
                    </a:cubicBezTo>
                    <a:cubicBezTo>
                      <a:pt x="30" y="40"/>
                      <a:pt x="38" y="45"/>
                      <a:pt x="50" y="50"/>
                    </a:cubicBezTo>
                    <a:lnTo>
                      <a:pt x="64" y="57"/>
                    </a:lnTo>
                    <a:cubicBezTo>
                      <a:pt x="70" y="60"/>
                      <a:pt x="75" y="64"/>
                      <a:pt x="79" y="68"/>
                    </a:cubicBezTo>
                    <a:cubicBezTo>
                      <a:pt x="85" y="75"/>
                      <a:pt x="89" y="83"/>
                      <a:pt x="89" y="93"/>
                    </a:cubicBezTo>
                    <a:cubicBezTo>
                      <a:pt x="89" y="103"/>
                      <a:pt x="85" y="111"/>
                      <a:pt x="78" y="120"/>
                    </a:cubicBezTo>
                    <a:cubicBezTo>
                      <a:pt x="70" y="128"/>
                      <a:pt x="58" y="132"/>
                      <a:pt x="42" y="132"/>
                    </a:cubicBezTo>
                    <a:cubicBezTo>
                      <a:pt x="38" y="132"/>
                      <a:pt x="35" y="132"/>
                      <a:pt x="31" y="131"/>
                    </a:cubicBezTo>
                    <a:cubicBezTo>
                      <a:pt x="27" y="131"/>
                      <a:pt x="23" y="129"/>
                      <a:pt x="19" y="128"/>
                    </a:cubicBezTo>
                    <a:lnTo>
                      <a:pt x="16" y="127"/>
                    </a:lnTo>
                    <a:cubicBezTo>
                      <a:pt x="15" y="126"/>
                      <a:pt x="14" y="126"/>
                      <a:pt x="13" y="126"/>
                    </a:cubicBezTo>
                    <a:cubicBezTo>
                      <a:pt x="12" y="126"/>
                      <a:pt x="12" y="126"/>
                      <a:pt x="11" y="126"/>
                    </a:cubicBezTo>
                    <a:cubicBezTo>
                      <a:pt x="9" y="126"/>
                      <a:pt x="8" y="126"/>
                      <a:pt x="7" y="128"/>
                    </a:cubicBezTo>
                    <a:cubicBezTo>
                      <a:pt x="7" y="129"/>
                      <a:pt x="6" y="130"/>
                      <a:pt x="5" y="132"/>
                    </a:cubicBezTo>
                    <a:lnTo>
                      <a:pt x="0" y="132"/>
                    </a:lnTo>
                    <a:lnTo>
                      <a:pt x="0" y="86"/>
                    </a:lnTo>
                    <a:close/>
                    <a:moveTo>
                      <a:pt x="45" y="1"/>
                    </a:moveTo>
                    <a:lnTo>
                      <a:pt x="45" y="1"/>
                    </a:lnTo>
                    <a:lnTo>
                      <a:pt x="45"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80"/>
              <p:cNvSpPr>
                <a:spLocks noEditPoints="1"/>
              </p:cNvSpPr>
              <p:nvPr/>
            </p:nvSpPr>
            <p:spPr bwMode="auto">
              <a:xfrm>
                <a:off x="941" y="757"/>
                <a:ext cx="69" cy="68"/>
              </a:xfrm>
              <a:custGeom>
                <a:avLst/>
                <a:gdLst/>
                <a:ahLst/>
                <a:cxnLst>
                  <a:cxn ang="0">
                    <a:pos x="0" y="121"/>
                  </a:cxn>
                  <a:cxn ang="0">
                    <a:pos x="0" y="121"/>
                  </a:cxn>
                  <a:cxn ang="0">
                    <a:pos x="10" y="119"/>
                  </a:cxn>
                  <a:cxn ang="0">
                    <a:pos x="16" y="108"/>
                  </a:cxn>
                  <a:cxn ang="0">
                    <a:pos x="16" y="17"/>
                  </a:cxn>
                  <a:cxn ang="0">
                    <a:pos x="11" y="7"/>
                  </a:cxn>
                  <a:cxn ang="0">
                    <a:pos x="0" y="4"/>
                  </a:cxn>
                  <a:cxn ang="0">
                    <a:pos x="0" y="0"/>
                  </a:cxn>
                  <a:cxn ang="0">
                    <a:pos x="57" y="0"/>
                  </a:cxn>
                  <a:cxn ang="0">
                    <a:pos x="110" y="18"/>
                  </a:cxn>
                  <a:cxn ang="0">
                    <a:pos x="126" y="63"/>
                  </a:cxn>
                  <a:cxn ang="0">
                    <a:pos x="110" y="106"/>
                  </a:cxn>
                  <a:cxn ang="0">
                    <a:pos x="59" y="125"/>
                  </a:cxn>
                  <a:cxn ang="0">
                    <a:pos x="0" y="125"/>
                  </a:cxn>
                  <a:cxn ang="0">
                    <a:pos x="0" y="121"/>
                  </a:cxn>
                  <a:cxn ang="0">
                    <a:pos x="46" y="108"/>
                  </a:cxn>
                  <a:cxn ang="0">
                    <a:pos x="46" y="108"/>
                  </a:cxn>
                  <a:cxn ang="0">
                    <a:pos x="48" y="116"/>
                  </a:cxn>
                  <a:cxn ang="0">
                    <a:pos x="56" y="119"/>
                  </a:cxn>
                  <a:cxn ang="0">
                    <a:pos x="83" y="107"/>
                  </a:cxn>
                  <a:cxn ang="0">
                    <a:pos x="94" y="62"/>
                  </a:cxn>
                  <a:cxn ang="0">
                    <a:pos x="88" y="29"/>
                  </a:cxn>
                  <a:cxn ang="0">
                    <a:pos x="57" y="6"/>
                  </a:cxn>
                  <a:cxn ang="0">
                    <a:pos x="47" y="9"/>
                  </a:cxn>
                  <a:cxn ang="0">
                    <a:pos x="46" y="17"/>
                  </a:cxn>
                  <a:cxn ang="0">
                    <a:pos x="46" y="108"/>
                  </a:cxn>
                </a:cxnLst>
                <a:rect l="0" t="0" r="r" b="b"/>
                <a:pathLst>
                  <a:path w="126" h="125">
                    <a:moveTo>
                      <a:pt x="0" y="121"/>
                    </a:moveTo>
                    <a:lnTo>
                      <a:pt x="0" y="121"/>
                    </a:lnTo>
                    <a:cubicBezTo>
                      <a:pt x="5" y="120"/>
                      <a:pt x="8" y="120"/>
                      <a:pt x="10" y="119"/>
                    </a:cubicBezTo>
                    <a:cubicBezTo>
                      <a:pt x="14" y="117"/>
                      <a:pt x="16" y="113"/>
                      <a:pt x="16" y="108"/>
                    </a:cubicBezTo>
                    <a:lnTo>
                      <a:pt x="16" y="17"/>
                    </a:lnTo>
                    <a:cubicBezTo>
                      <a:pt x="16" y="12"/>
                      <a:pt x="14" y="8"/>
                      <a:pt x="11" y="7"/>
                    </a:cubicBezTo>
                    <a:cubicBezTo>
                      <a:pt x="9" y="6"/>
                      <a:pt x="5" y="5"/>
                      <a:pt x="0" y="4"/>
                    </a:cubicBezTo>
                    <a:lnTo>
                      <a:pt x="0" y="0"/>
                    </a:lnTo>
                    <a:lnTo>
                      <a:pt x="57" y="0"/>
                    </a:lnTo>
                    <a:cubicBezTo>
                      <a:pt x="80" y="0"/>
                      <a:pt x="98" y="6"/>
                      <a:pt x="110" y="18"/>
                    </a:cubicBezTo>
                    <a:cubicBezTo>
                      <a:pt x="121" y="29"/>
                      <a:pt x="126" y="44"/>
                      <a:pt x="126" y="63"/>
                    </a:cubicBezTo>
                    <a:cubicBezTo>
                      <a:pt x="126" y="80"/>
                      <a:pt x="121" y="94"/>
                      <a:pt x="110" y="106"/>
                    </a:cubicBezTo>
                    <a:cubicBezTo>
                      <a:pt x="97" y="119"/>
                      <a:pt x="80" y="125"/>
                      <a:pt x="59" y="125"/>
                    </a:cubicBezTo>
                    <a:lnTo>
                      <a:pt x="0" y="125"/>
                    </a:lnTo>
                    <a:lnTo>
                      <a:pt x="0" y="121"/>
                    </a:lnTo>
                    <a:close/>
                    <a:moveTo>
                      <a:pt x="46" y="108"/>
                    </a:moveTo>
                    <a:lnTo>
                      <a:pt x="46" y="108"/>
                    </a:lnTo>
                    <a:cubicBezTo>
                      <a:pt x="46" y="112"/>
                      <a:pt x="47" y="115"/>
                      <a:pt x="48" y="116"/>
                    </a:cubicBezTo>
                    <a:cubicBezTo>
                      <a:pt x="49" y="118"/>
                      <a:pt x="52" y="119"/>
                      <a:pt x="56" y="119"/>
                    </a:cubicBezTo>
                    <a:cubicBezTo>
                      <a:pt x="67" y="119"/>
                      <a:pt x="76" y="115"/>
                      <a:pt x="83" y="107"/>
                    </a:cubicBezTo>
                    <a:cubicBezTo>
                      <a:pt x="90" y="99"/>
                      <a:pt x="94" y="85"/>
                      <a:pt x="94" y="62"/>
                    </a:cubicBezTo>
                    <a:cubicBezTo>
                      <a:pt x="94" y="49"/>
                      <a:pt x="92" y="38"/>
                      <a:pt x="88" y="29"/>
                    </a:cubicBezTo>
                    <a:cubicBezTo>
                      <a:pt x="82" y="13"/>
                      <a:pt x="72" y="6"/>
                      <a:pt x="57" y="6"/>
                    </a:cubicBezTo>
                    <a:cubicBezTo>
                      <a:pt x="52" y="6"/>
                      <a:pt x="49" y="7"/>
                      <a:pt x="47" y="9"/>
                    </a:cubicBezTo>
                    <a:cubicBezTo>
                      <a:pt x="46" y="10"/>
                      <a:pt x="46" y="13"/>
                      <a:pt x="46" y="17"/>
                    </a:cubicBezTo>
                    <a:lnTo>
                      <a:pt x="46" y="10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Freeform 81"/>
              <p:cNvSpPr>
                <a:spLocks noEditPoints="1"/>
              </p:cNvSpPr>
              <p:nvPr/>
            </p:nvSpPr>
            <p:spPr bwMode="auto">
              <a:xfrm>
                <a:off x="1017" y="754"/>
                <a:ext cx="49" cy="73"/>
              </a:xfrm>
              <a:custGeom>
                <a:avLst/>
                <a:gdLst/>
                <a:ahLst/>
                <a:cxnLst>
                  <a:cxn ang="0">
                    <a:pos x="0" y="86"/>
                  </a:cxn>
                  <a:cxn ang="0">
                    <a:pos x="0" y="86"/>
                  </a:cxn>
                  <a:cxn ang="0">
                    <a:pos x="5" y="86"/>
                  </a:cxn>
                  <a:cxn ang="0">
                    <a:pos x="20" y="116"/>
                  </a:cxn>
                  <a:cxn ang="0">
                    <a:pos x="43" y="126"/>
                  </a:cxn>
                  <a:cxn ang="0">
                    <a:pos x="61" y="119"/>
                  </a:cxn>
                  <a:cxn ang="0">
                    <a:pos x="67" y="105"/>
                  </a:cxn>
                  <a:cxn ang="0">
                    <a:pos x="61" y="92"/>
                  </a:cxn>
                  <a:cxn ang="0">
                    <a:pos x="46" y="83"/>
                  </a:cxn>
                  <a:cxn ang="0">
                    <a:pos x="34" y="77"/>
                  </a:cxn>
                  <a:cxn ang="0">
                    <a:pos x="9" y="59"/>
                  </a:cxn>
                  <a:cxn ang="0">
                    <a:pos x="1" y="38"/>
                  </a:cxn>
                  <a:cxn ang="0">
                    <a:pos x="11" y="12"/>
                  </a:cxn>
                  <a:cxn ang="0">
                    <a:pos x="41" y="0"/>
                  </a:cxn>
                  <a:cxn ang="0">
                    <a:pos x="61" y="4"/>
                  </a:cxn>
                  <a:cxn ang="0">
                    <a:pos x="72" y="7"/>
                  </a:cxn>
                  <a:cxn ang="0">
                    <a:pos x="76" y="5"/>
                  </a:cxn>
                  <a:cxn ang="0">
                    <a:pos x="78" y="0"/>
                  </a:cxn>
                  <a:cxn ang="0">
                    <a:pos x="84" y="0"/>
                  </a:cxn>
                  <a:cxn ang="0">
                    <a:pos x="84" y="41"/>
                  </a:cxn>
                  <a:cxn ang="0">
                    <a:pos x="78" y="41"/>
                  </a:cxn>
                  <a:cxn ang="0">
                    <a:pos x="65" y="16"/>
                  </a:cxn>
                  <a:cxn ang="0">
                    <a:pos x="42" y="6"/>
                  </a:cxn>
                  <a:cxn ang="0">
                    <a:pos x="27" y="11"/>
                  </a:cxn>
                  <a:cxn ang="0">
                    <a:pos x="22" y="24"/>
                  </a:cxn>
                  <a:cxn ang="0">
                    <a:pos x="27" y="37"/>
                  </a:cxn>
                  <a:cxn ang="0">
                    <a:pos x="50" y="50"/>
                  </a:cxn>
                  <a:cxn ang="0">
                    <a:pos x="64" y="57"/>
                  </a:cxn>
                  <a:cxn ang="0">
                    <a:pos x="79" y="67"/>
                  </a:cxn>
                  <a:cxn ang="0">
                    <a:pos x="89" y="93"/>
                  </a:cxn>
                  <a:cxn ang="0">
                    <a:pos x="78" y="119"/>
                  </a:cxn>
                  <a:cxn ang="0">
                    <a:pos x="42" y="132"/>
                  </a:cxn>
                  <a:cxn ang="0">
                    <a:pos x="31" y="131"/>
                  </a:cxn>
                  <a:cxn ang="0">
                    <a:pos x="19" y="128"/>
                  </a:cxn>
                  <a:cxn ang="0">
                    <a:pos x="16" y="126"/>
                  </a:cxn>
                  <a:cxn ang="0">
                    <a:pos x="13" y="126"/>
                  </a:cxn>
                  <a:cxn ang="0">
                    <a:pos x="11" y="125"/>
                  </a:cxn>
                  <a:cxn ang="0">
                    <a:pos x="7" y="127"/>
                  </a:cxn>
                  <a:cxn ang="0">
                    <a:pos x="5" y="132"/>
                  </a:cxn>
                  <a:cxn ang="0">
                    <a:pos x="0" y="132"/>
                  </a:cxn>
                  <a:cxn ang="0">
                    <a:pos x="0" y="86"/>
                  </a:cxn>
                  <a:cxn ang="0">
                    <a:pos x="45" y="1"/>
                  </a:cxn>
                  <a:cxn ang="0">
                    <a:pos x="45" y="1"/>
                  </a:cxn>
                  <a:cxn ang="0">
                    <a:pos x="45" y="1"/>
                  </a:cxn>
                </a:cxnLst>
                <a:rect l="0" t="0" r="r" b="b"/>
                <a:pathLst>
                  <a:path w="89" h="132">
                    <a:moveTo>
                      <a:pt x="0" y="86"/>
                    </a:moveTo>
                    <a:lnTo>
                      <a:pt x="0" y="86"/>
                    </a:lnTo>
                    <a:lnTo>
                      <a:pt x="5" y="86"/>
                    </a:lnTo>
                    <a:cubicBezTo>
                      <a:pt x="8" y="100"/>
                      <a:pt x="13" y="110"/>
                      <a:pt x="20" y="116"/>
                    </a:cubicBezTo>
                    <a:cubicBezTo>
                      <a:pt x="27" y="122"/>
                      <a:pt x="35" y="126"/>
                      <a:pt x="43" y="126"/>
                    </a:cubicBezTo>
                    <a:cubicBezTo>
                      <a:pt x="52" y="126"/>
                      <a:pt x="58" y="123"/>
                      <a:pt x="61" y="119"/>
                    </a:cubicBezTo>
                    <a:cubicBezTo>
                      <a:pt x="65" y="115"/>
                      <a:pt x="67" y="110"/>
                      <a:pt x="67" y="105"/>
                    </a:cubicBezTo>
                    <a:cubicBezTo>
                      <a:pt x="67" y="100"/>
                      <a:pt x="65" y="95"/>
                      <a:pt x="61" y="92"/>
                    </a:cubicBezTo>
                    <a:cubicBezTo>
                      <a:pt x="59" y="90"/>
                      <a:pt x="54" y="87"/>
                      <a:pt x="46" y="83"/>
                    </a:cubicBezTo>
                    <a:lnTo>
                      <a:pt x="34" y="77"/>
                    </a:lnTo>
                    <a:cubicBezTo>
                      <a:pt x="22" y="71"/>
                      <a:pt x="14" y="65"/>
                      <a:pt x="9" y="59"/>
                    </a:cubicBezTo>
                    <a:cubicBezTo>
                      <a:pt x="4" y="53"/>
                      <a:pt x="1" y="46"/>
                      <a:pt x="1" y="38"/>
                    </a:cubicBezTo>
                    <a:cubicBezTo>
                      <a:pt x="1" y="29"/>
                      <a:pt x="5" y="20"/>
                      <a:pt x="11" y="12"/>
                    </a:cubicBezTo>
                    <a:cubicBezTo>
                      <a:pt x="18" y="4"/>
                      <a:pt x="28" y="0"/>
                      <a:pt x="41" y="0"/>
                    </a:cubicBezTo>
                    <a:cubicBezTo>
                      <a:pt x="48" y="0"/>
                      <a:pt x="54" y="1"/>
                      <a:pt x="61" y="4"/>
                    </a:cubicBezTo>
                    <a:cubicBezTo>
                      <a:pt x="67" y="6"/>
                      <a:pt x="71" y="7"/>
                      <a:pt x="72" y="7"/>
                    </a:cubicBezTo>
                    <a:cubicBezTo>
                      <a:pt x="74" y="7"/>
                      <a:pt x="75" y="6"/>
                      <a:pt x="76" y="5"/>
                    </a:cubicBezTo>
                    <a:cubicBezTo>
                      <a:pt x="77" y="4"/>
                      <a:pt x="77" y="2"/>
                      <a:pt x="78" y="0"/>
                    </a:cubicBezTo>
                    <a:lnTo>
                      <a:pt x="84" y="0"/>
                    </a:lnTo>
                    <a:lnTo>
                      <a:pt x="84" y="41"/>
                    </a:lnTo>
                    <a:lnTo>
                      <a:pt x="78" y="41"/>
                    </a:lnTo>
                    <a:cubicBezTo>
                      <a:pt x="76" y="31"/>
                      <a:pt x="71" y="23"/>
                      <a:pt x="65" y="16"/>
                    </a:cubicBezTo>
                    <a:cubicBezTo>
                      <a:pt x="59" y="10"/>
                      <a:pt x="51" y="6"/>
                      <a:pt x="42" y="6"/>
                    </a:cubicBezTo>
                    <a:cubicBezTo>
                      <a:pt x="36" y="6"/>
                      <a:pt x="31" y="8"/>
                      <a:pt x="27" y="11"/>
                    </a:cubicBezTo>
                    <a:cubicBezTo>
                      <a:pt x="24" y="15"/>
                      <a:pt x="22" y="19"/>
                      <a:pt x="22" y="24"/>
                    </a:cubicBezTo>
                    <a:cubicBezTo>
                      <a:pt x="22" y="30"/>
                      <a:pt x="24" y="34"/>
                      <a:pt x="27" y="37"/>
                    </a:cubicBezTo>
                    <a:cubicBezTo>
                      <a:pt x="30" y="40"/>
                      <a:pt x="38" y="44"/>
                      <a:pt x="50" y="50"/>
                    </a:cubicBezTo>
                    <a:lnTo>
                      <a:pt x="64" y="57"/>
                    </a:lnTo>
                    <a:cubicBezTo>
                      <a:pt x="70" y="60"/>
                      <a:pt x="75" y="64"/>
                      <a:pt x="79" y="67"/>
                    </a:cubicBezTo>
                    <a:cubicBezTo>
                      <a:pt x="86" y="74"/>
                      <a:pt x="89" y="83"/>
                      <a:pt x="89" y="93"/>
                    </a:cubicBezTo>
                    <a:cubicBezTo>
                      <a:pt x="89" y="102"/>
                      <a:pt x="85" y="111"/>
                      <a:pt x="78" y="119"/>
                    </a:cubicBezTo>
                    <a:cubicBezTo>
                      <a:pt x="70" y="128"/>
                      <a:pt x="59" y="132"/>
                      <a:pt x="42" y="132"/>
                    </a:cubicBezTo>
                    <a:cubicBezTo>
                      <a:pt x="38" y="132"/>
                      <a:pt x="35" y="132"/>
                      <a:pt x="31" y="131"/>
                    </a:cubicBezTo>
                    <a:cubicBezTo>
                      <a:pt x="27" y="130"/>
                      <a:pt x="23" y="129"/>
                      <a:pt x="19" y="128"/>
                    </a:cubicBezTo>
                    <a:lnTo>
                      <a:pt x="16" y="126"/>
                    </a:lnTo>
                    <a:cubicBezTo>
                      <a:pt x="15" y="126"/>
                      <a:pt x="14" y="126"/>
                      <a:pt x="13" y="126"/>
                    </a:cubicBezTo>
                    <a:cubicBezTo>
                      <a:pt x="13" y="126"/>
                      <a:pt x="12" y="125"/>
                      <a:pt x="11" y="125"/>
                    </a:cubicBezTo>
                    <a:cubicBezTo>
                      <a:pt x="9" y="125"/>
                      <a:pt x="8" y="126"/>
                      <a:pt x="7" y="127"/>
                    </a:cubicBezTo>
                    <a:cubicBezTo>
                      <a:pt x="7" y="128"/>
                      <a:pt x="6" y="130"/>
                      <a:pt x="5" y="132"/>
                    </a:cubicBezTo>
                    <a:lnTo>
                      <a:pt x="0" y="132"/>
                    </a:lnTo>
                    <a:lnTo>
                      <a:pt x="0" y="86"/>
                    </a:lnTo>
                    <a:close/>
                    <a:moveTo>
                      <a:pt x="45" y="1"/>
                    </a:moveTo>
                    <a:lnTo>
                      <a:pt x="45" y="1"/>
                    </a:lnTo>
                    <a:lnTo>
                      <a:pt x="45"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82"/>
              <p:cNvSpPr>
                <a:spLocks noEditPoints="1"/>
              </p:cNvSpPr>
              <p:nvPr/>
            </p:nvSpPr>
            <p:spPr bwMode="auto">
              <a:xfrm>
                <a:off x="1046" y="859"/>
                <a:ext cx="65" cy="73"/>
              </a:xfrm>
              <a:custGeom>
                <a:avLst/>
                <a:gdLst/>
                <a:ahLst/>
                <a:cxnLst>
                  <a:cxn ang="0">
                    <a:pos x="65" y="0"/>
                  </a:cxn>
                  <a:cxn ang="0">
                    <a:pos x="65" y="0"/>
                  </a:cxn>
                  <a:cxn ang="0">
                    <a:pos x="89" y="5"/>
                  </a:cxn>
                  <a:cxn ang="0">
                    <a:pos x="102" y="9"/>
                  </a:cxn>
                  <a:cxn ang="0">
                    <a:pos x="108" y="6"/>
                  </a:cxn>
                  <a:cxn ang="0">
                    <a:pos x="111" y="0"/>
                  </a:cxn>
                  <a:cxn ang="0">
                    <a:pos x="116" y="0"/>
                  </a:cxn>
                  <a:cxn ang="0">
                    <a:pos x="116" y="44"/>
                  </a:cxn>
                  <a:cxn ang="0">
                    <a:pos x="111" y="44"/>
                  </a:cxn>
                  <a:cxn ang="0">
                    <a:pos x="97" y="22"/>
                  </a:cxn>
                  <a:cxn ang="0">
                    <a:pos x="68" y="7"/>
                  </a:cxn>
                  <a:cxn ang="0">
                    <a:pos x="41" y="23"/>
                  </a:cxn>
                  <a:cxn ang="0">
                    <a:pos x="33" y="66"/>
                  </a:cxn>
                  <a:cxn ang="0">
                    <a:pos x="38" y="99"/>
                  </a:cxn>
                  <a:cxn ang="0">
                    <a:pos x="70" y="123"/>
                  </a:cxn>
                  <a:cxn ang="0">
                    <a:pos x="97" y="115"/>
                  </a:cxn>
                  <a:cxn ang="0">
                    <a:pos x="113" y="100"/>
                  </a:cxn>
                  <a:cxn ang="0">
                    <a:pos x="119" y="105"/>
                  </a:cxn>
                  <a:cxn ang="0">
                    <a:pos x="100" y="122"/>
                  </a:cxn>
                  <a:cxn ang="0">
                    <a:pos x="67" y="132"/>
                  </a:cxn>
                  <a:cxn ang="0">
                    <a:pos x="21" y="116"/>
                  </a:cxn>
                  <a:cxn ang="0">
                    <a:pos x="0" y="67"/>
                  </a:cxn>
                  <a:cxn ang="0">
                    <a:pos x="20" y="18"/>
                  </a:cxn>
                  <a:cxn ang="0">
                    <a:pos x="65" y="0"/>
                  </a:cxn>
                  <a:cxn ang="0">
                    <a:pos x="65" y="0"/>
                  </a:cxn>
                  <a:cxn ang="0">
                    <a:pos x="65" y="0"/>
                  </a:cxn>
                  <a:cxn ang="0">
                    <a:pos x="65" y="0"/>
                  </a:cxn>
                  <a:cxn ang="0">
                    <a:pos x="65" y="0"/>
                  </a:cxn>
                </a:cxnLst>
                <a:rect l="0" t="0" r="r" b="b"/>
                <a:pathLst>
                  <a:path w="119" h="132">
                    <a:moveTo>
                      <a:pt x="65" y="0"/>
                    </a:moveTo>
                    <a:lnTo>
                      <a:pt x="65" y="0"/>
                    </a:lnTo>
                    <a:cubicBezTo>
                      <a:pt x="73" y="0"/>
                      <a:pt x="81" y="2"/>
                      <a:pt x="89" y="5"/>
                    </a:cubicBezTo>
                    <a:cubicBezTo>
                      <a:pt x="97" y="7"/>
                      <a:pt x="101" y="9"/>
                      <a:pt x="102" y="9"/>
                    </a:cubicBezTo>
                    <a:cubicBezTo>
                      <a:pt x="105" y="9"/>
                      <a:pt x="106" y="8"/>
                      <a:pt x="108" y="6"/>
                    </a:cubicBezTo>
                    <a:cubicBezTo>
                      <a:pt x="109" y="4"/>
                      <a:pt x="110" y="2"/>
                      <a:pt x="111" y="0"/>
                    </a:cubicBezTo>
                    <a:lnTo>
                      <a:pt x="116" y="0"/>
                    </a:lnTo>
                    <a:lnTo>
                      <a:pt x="116" y="44"/>
                    </a:lnTo>
                    <a:lnTo>
                      <a:pt x="111" y="44"/>
                    </a:lnTo>
                    <a:cubicBezTo>
                      <a:pt x="107" y="35"/>
                      <a:pt x="102" y="27"/>
                      <a:pt x="97" y="22"/>
                    </a:cubicBezTo>
                    <a:cubicBezTo>
                      <a:pt x="89" y="12"/>
                      <a:pt x="79" y="7"/>
                      <a:pt x="68" y="7"/>
                    </a:cubicBezTo>
                    <a:cubicBezTo>
                      <a:pt x="55" y="7"/>
                      <a:pt x="46" y="12"/>
                      <a:pt x="41" y="23"/>
                    </a:cubicBezTo>
                    <a:cubicBezTo>
                      <a:pt x="36" y="33"/>
                      <a:pt x="33" y="48"/>
                      <a:pt x="33" y="66"/>
                    </a:cubicBezTo>
                    <a:cubicBezTo>
                      <a:pt x="33" y="79"/>
                      <a:pt x="35" y="90"/>
                      <a:pt x="38" y="99"/>
                    </a:cubicBezTo>
                    <a:cubicBezTo>
                      <a:pt x="44" y="115"/>
                      <a:pt x="54" y="123"/>
                      <a:pt x="70" y="123"/>
                    </a:cubicBezTo>
                    <a:cubicBezTo>
                      <a:pt x="80" y="123"/>
                      <a:pt x="88" y="120"/>
                      <a:pt x="97" y="115"/>
                    </a:cubicBezTo>
                    <a:cubicBezTo>
                      <a:pt x="101" y="112"/>
                      <a:pt x="107" y="107"/>
                      <a:pt x="113" y="100"/>
                    </a:cubicBezTo>
                    <a:lnTo>
                      <a:pt x="119" y="105"/>
                    </a:lnTo>
                    <a:cubicBezTo>
                      <a:pt x="112" y="113"/>
                      <a:pt x="105" y="119"/>
                      <a:pt x="100" y="122"/>
                    </a:cubicBezTo>
                    <a:cubicBezTo>
                      <a:pt x="90" y="129"/>
                      <a:pt x="79" y="132"/>
                      <a:pt x="67" y="132"/>
                    </a:cubicBezTo>
                    <a:cubicBezTo>
                      <a:pt x="49" y="132"/>
                      <a:pt x="33" y="127"/>
                      <a:pt x="21" y="116"/>
                    </a:cubicBezTo>
                    <a:cubicBezTo>
                      <a:pt x="7" y="104"/>
                      <a:pt x="0" y="87"/>
                      <a:pt x="0" y="67"/>
                    </a:cubicBezTo>
                    <a:cubicBezTo>
                      <a:pt x="0" y="47"/>
                      <a:pt x="7" y="30"/>
                      <a:pt x="20" y="18"/>
                    </a:cubicBezTo>
                    <a:cubicBezTo>
                      <a:pt x="32" y="6"/>
                      <a:pt x="47" y="0"/>
                      <a:pt x="65" y="0"/>
                    </a:cubicBezTo>
                    <a:lnTo>
                      <a:pt x="65" y="0"/>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83"/>
              <p:cNvSpPr>
                <a:spLocks noEditPoints="1"/>
              </p:cNvSpPr>
              <p:nvPr/>
            </p:nvSpPr>
            <p:spPr bwMode="auto">
              <a:xfrm>
                <a:off x="1120" y="859"/>
                <a:ext cx="49" cy="73"/>
              </a:xfrm>
              <a:custGeom>
                <a:avLst/>
                <a:gdLst/>
                <a:ahLst/>
                <a:cxnLst>
                  <a:cxn ang="0">
                    <a:pos x="0" y="86"/>
                  </a:cxn>
                  <a:cxn ang="0">
                    <a:pos x="0" y="86"/>
                  </a:cxn>
                  <a:cxn ang="0">
                    <a:pos x="5" y="86"/>
                  </a:cxn>
                  <a:cxn ang="0">
                    <a:pos x="20" y="116"/>
                  </a:cxn>
                  <a:cxn ang="0">
                    <a:pos x="43" y="126"/>
                  </a:cxn>
                  <a:cxn ang="0">
                    <a:pos x="61" y="119"/>
                  </a:cxn>
                  <a:cxn ang="0">
                    <a:pos x="66" y="105"/>
                  </a:cxn>
                  <a:cxn ang="0">
                    <a:pos x="61" y="92"/>
                  </a:cxn>
                  <a:cxn ang="0">
                    <a:pos x="46" y="83"/>
                  </a:cxn>
                  <a:cxn ang="0">
                    <a:pos x="34" y="77"/>
                  </a:cxn>
                  <a:cxn ang="0">
                    <a:pos x="8" y="59"/>
                  </a:cxn>
                  <a:cxn ang="0">
                    <a:pos x="1" y="38"/>
                  </a:cxn>
                  <a:cxn ang="0">
                    <a:pos x="11" y="12"/>
                  </a:cxn>
                  <a:cxn ang="0">
                    <a:pos x="41" y="0"/>
                  </a:cxn>
                  <a:cxn ang="0">
                    <a:pos x="61" y="4"/>
                  </a:cxn>
                  <a:cxn ang="0">
                    <a:pos x="71" y="7"/>
                  </a:cxn>
                  <a:cxn ang="0">
                    <a:pos x="76" y="5"/>
                  </a:cxn>
                  <a:cxn ang="0">
                    <a:pos x="78" y="0"/>
                  </a:cxn>
                  <a:cxn ang="0">
                    <a:pos x="83" y="0"/>
                  </a:cxn>
                  <a:cxn ang="0">
                    <a:pos x="83" y="41"/>
                  </a:cxn>
                  <a:cxn ang="0">
                    <a:pos x="78" y="41"/>
                  </a:cxn>
                  <a:cxn ang="0">
                    <a:pos x="65" y="16"/>
                  </a:cxn>
                  <a:cxn ang="0">
                    <a:pos x="42" y="6"/>
                  </a:cxn>
                  <a:cxn ang="0">
                    <a:pos x="27" y="11"/>
                  </a:cxn>
                  <a:cxn ang="0">
                    <a:pos x="22" y="24"/>
                  </a:cxn>
                  <a:cxn ang="0">
                    <a:pos x="27" y="37"/>
                  </a:cxn>
                  <a:cxn ang="0">
                    <a:pos x="49" y="50"/>
                  </a:cxn>
                  <a:cxn ang="0">
                    <a:pos x="63" y="57"/>
                  </a:cxn>
                  <a:cxn ang="0">
                    <a:pos x="78" y="67"/>
                  </a:cxn>
                  <a:cxn ang="0">
                    <a:pos x="89" y="93"/>
                  </a:cxn>
                  <a:cxn ang="0">
                    <a:pos x="77" y="119"/>
                  </a:cxn>
                  <a:cxn ang="0">
                    <a:pos x="42" y="132"/>
                  </a:cxn>
                  <a:cxn ang="0">
                    <a:pos x="30" y="131"/>
                  </a:cxn>
                  <a:cxn ang="0">
                    <a:pos x="19" y="128"/>
                  </a:cxn>
                  <a:cxn ang="0">
                    <a:pos x="15" y="126"/>
                  </a:cxn>
                  <a:cxn ang="0">
                    <a:pos x="13" y="126"/>
                  </a:cxn>
                  <a:cxn ang="0">
                    <a:pos x="11" y="126"/>
                  </a:cxn>
                  <a:cxn ang="0">
                    <a:pos x="7" y="127"/>
                  </a:cxn>
                  <a:cxn ang="0">
                    <a:pos x="5" y="132"/>
                  </a:cxn>
                  <a:cxn ang="0">
                    <a:pos x="0" y="132"/>
                  </a:cxn>
                  <a:cxn ang="0">
                    <a:pos x="0" y="86"/>
                  </a:cxn>
                  <a:cxn ang="0">
                    <a:pos x="45" y="1"/>
                  </a:cxn>
                  <a:cxn ang="0">
                    <a:pos x="45" y="1"/>
                  </a:cxn>
                  <a:cxn ang="0">
                    <a:pos x="45" y="1"/>
                  </a:cxn>
                </a:cxnLst>
                <a:rect l="0" t="0" r="r" b="b"/>
                <a:pathLst>
                  <a:path w="89" h="132">
                    <a:moveTo>
                      <a:pt x="0" y="86"/>
                    </a:moveTo>
                    <a:lnTo>
                      <a:pt x="0" y="86"/>
                    </a:lnTo>
                    <a:lnTo>
                      <a:pt x="5" y="86"/>
                    </a:lnTo>
                    <a:cubicBezTo>
                      <a:pt x="8" y="100"/>
                      <a:pt x="13" y="110"/>
                      <a:pt x="20" y="116"/>
                    </a:cubicBezTo>
                    <a:cubicBezTo>
                      <a:pt x="26" y="122"/>
                      <a:pt x="34" y="126"/>
                      <a:pt x="43" y="126"/>
                    </a:cubicBezTo>
                    <a:cubicBezTo>
                      <a:pt x="51" y="126"/>
                      <a:pt x="57" y="123"/>
                      <a:pt x="61" y="119"/>
                    </a:cubicBezTo>
                    <a:cubicBezTo>
                      <a:pt x="65" y="115"/>
                      <a:pt x="66" y="110"/>
                      <a:pt x="66" y="105"/>
                    </a:cubicBezTo>
                    <a:cubicBezTo>
                      <a:pt x="66" y="100"/>
                      <a:pt x="64" y="95"/>
                      <a:pt x="61" y="92"/>
                    </a:cubicBezTo>
                    <a:cubicBezTo>
                      <a:pt x="58" y="90"/>
                      <a:pt x="53" y="87"/>
                      <a:pt x="46" y="83"/>
                    </a:cubicBezTo>
                    <a:lnTo>
                      <a:pt x="34" y="77"/>
                    </a:lnTo>
                    <a:cubicBezTo>
                      <a:pt x="22" y="71"/>
                      <a:pt x="13" y="65"/>
                      <a:pt x="8" y="59"/>
                    </a:cubicBezTo>
                    <a:cubicBezTo>
                      <a:pt x="3" y="53"/>
                      <a:pt x="1" y="46"/>
                      <a:pt x="1" y="38"/>
                    </a:cubicBezTo>
                    <a:cubicBezTo>
                      <a:pt x="1" y="29"/>
                      <a:pt x="4" y="20"/>
                      <a:pt x="11" y="12"/>
                    </a:cubicBezTo>
                    <a:cubicBezTo>
                      <a:pt x="17" y="4"/>
                      <a:pt x="27" y="0"/>
                      <a:pt x="41" y="0"/>
                    </a:cubicBezTo>
                    <a:cubicBezTo>
                      <a:pt x="48" y="0"/>
                      <a:pt x="54" y="1"/>
                      <a:pt x="61" y="4"/>
                    </a:cubicBezTo>
                    <a:cubicBezTo>
                      <a:pt x="67" y="6"/>
                      <a:pt x="71" y="7"/>
                      <a:pt x="71" y="7"/>
                    </a:cubicBezTo>
                    <a:cubicBezTo>
                      <a:pt x="74" y="7"/>
                      <a:pt x="75" y="6"/>
                      <a:pt x="76" y="5"/>
                    </a:cubicBezTo>
                    <a:cubicBezTo>
                      <a:pt x="76" y="4"/>
                      <a:pt x="77" y="2"/>
                      <a:pt x="78" y="0"/>
                    </a:cubicBezTo>
                    <a:lnTo>
                      <a:pt x="83" y="0"/>
                    </a:lnTo>
                    <a:lnTo>
                      <a:pt x="83" y="41"/>
                    </a:lnTo>
                    <a:lnTo>
                      <a:pt x="78" y="41"/>
                    </a:lnTo>
                    <a:cubicBezTo>
                      <a:pt x="76" y="31"/>
                      <a:pt x="71" y="23"/>
                      <a:pt x="65" y="16"/>
                    </a:cubicBezTo>
                    <a:cubicBezTo>
                      <a:pt x="59" y="10"/>
                      <a:pt x="51" y="6"/>
                      <a:pt x="42" y="6"/>
                    </a:cubicBezTo>
                    <a:cubicBezTo>
                      <a:pt x="36" y="6"/>
                      <a:pt x="31" y="8"/>
                      <a:pt x="27" y="11"/>
                    </a:cubicBezTo>
                    <a:cubicBezTo>
                      <a:pt x="23" y="15"/>
                      <a:pt x="22" y="19"/>
                      <a:pt x="22" y="24"/>
                    </a:cubicBezTo>
                    <a:cubicBezTo>
                      <a:pt x="22" y="30"/>
                      <a:pt x="23" y="34"/>
                      <a:pt x="27" y="37"/>
                    </a:cubicBezTo>
                    <a:cubicBezTo>
                      <a:pt x="30" y="40"/>
                      <a:pt x="38" y="44"/>
                      <a:pt x="49" y="50"/>
                    </a:cubicBezTo>
                    <a:lnTo>
                      <a:pt x="63" y="57"/>
                    </a:lnTo>
                    <a:cubicBezTo>
                      <a:pt x="70" y="60"/>
                      <a:pt x="75" y="64"/>
                      <a:pt x="78" y="67"/>
                    </a:cubicBezTo>
                    <a:cubicBezTo>
                      <a:pt x="85" y="74"/>
                      <a:pt x="89" y="83"/>
                      <a:pt x="89" y="93"/>
                    </a:cubicBezTo>
                    <a:cubicBezTo>
                      <a:pt x="89" y="102"/>
                      <a:pt x="85" y="111"/>
                      <a:pt x="77" y="119"/>
                    </a:cubicBezTo>
                    <a:cubicBezTo>
                      <a:pt x="70" y="128"/>
                      <a:pt x="58" y="132"/>
                      <a:pt x="42" y="132"/>
                    </a:cubicBezTo>
                    <a:cubicBezTo>
                      <a:pt x="38" y="132"/>
                      <a:pt x="34" y="132"/>
                      <a:pt x="30" y="131"/>
                    </a:cubicBezTo>
                    <a:cubicBezTo>
                      <a:pt x="27" y="130"/>
                      <a:pt x="23" y="129"/>
                      <a:pt x="19" y="128"/>
                    </a:cubicBezTo>
                    <a:lnTo>
                      <a:pt x="15" y="126"/>
                    </a:lnTo>
                    <a:cubicBezTo>
                      <a:pt x="15" y="126"/>
                      <a:pt x="14" y="126"/>
                      <a:pt x="13" y="126"/>
                    </a:cubicBezTo>
                    <a:cubicBezTo>
                      <a:pt x="12" y="126"/>
                      <a:pt x="12" y="126"/>
                      <a:pt x="11" y="126"/>
                    </a:cubicBezTo>
                    <a:cubicBezTo>
                      <a:pt x="9" y="126"/>
                      <a:pt x="8" y="126"/>
                      <a:pt x="7" y="127"/>
                    </a:cubicBezTo>
                    <a:cubicBezTo>
                      <a:pt x="6" y="128"/>
                      <a:pt x="6" y="130"/>
                      <a:pt x="5" y="132"/>
                    </a:cubicBezTo>
                    <a:lnTo>
                      <a:pt x="0" y="132"/>
                    </a:lnTo>
                    <a:lnTo>
                      <a:pt x="0" y="86"/>
                    </a:lnTo>
                    <a:close/>
                    <a:moveTo>
                      <a:pt x="45" y="1"/>
                    </a:moveTo>
                    <a:lnTo>
                      <a:pt x="45" y="1"/>
                    </a:lnTo>
                    <a:lnTo>
                      <a:pt x="45"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84"/>
              <p:cNvSpPr>
                <a:spLocks noEditPoints="1"/>
              </p:cNvSpPr>
              <p:nvPr/>
            </p:nvSpPr>
            <p:spPr bwMode="auto">
              <a:xfrm>
                <a:off x="710" y="79"/>
                <a:ext cx="49" cy="72"/>
              </a:xfrm>
              <a:custGeom>
                <a:avLst/>
                <a:gdLst/>
                <a:ahLst/>
                <a:cxnLst>
                  <a:cxn ang="0">
                    <a:pos x="0" y="85"/>
                  </a:cxn>
                  <a:cxn ang="0">
                    <a:pos x="0" y="85"/>
                  </a:cxn>
                  <a:cxn ang="0">
                    <a:pos x="6" y="85"/>
                  </a:cxn>
                  <a:cxn ang="0">
                    <a:pos x="20" y="116"/>
                  </a:cxn>
                  <a:cxn ang="0">
                    <a:pos x="43" y="125"/>
                  </a:cxn>
                  <a:cxn ang="0">
                    <a:pos x="61" y="118"/>
                  </a:cxn>
                  <a:cxn ang="0">
                    <a:pos x="67" y="105"/>
                  </a:cxn>
                  <a:cxn ang="0">
                    <a:pos x="61" y="91"/>
                  </a:cxn>
                  <a:cxn ang="0">
                    <a:pos x="46" y="82"/>
                  </a:cxn>
                  <a:cxn ang="0">
                    <a:pos x="34" y="76"/>
                  </a:cxn>
                  <a:cxn ang="0">
                    <a:pos x="9" y="59"/>
                  </a:cxn>
                  <a:cxn ang="0">
                    <a:pos x="1" y="37"/>
                  </a:cxn>
                  <a:cxn ang="0">
                    <a:pos x="11" y="12"/>
                  </a:cxn>
                  <a:cxn ang="0">
                    <a:pos x="41" y="0"/>
                  </a:cxn>
                  <a:cxn ang="0">
                    <a:pos x="61" y="3"/>
                  </a:cxn>
                  <a:cxn ang="0">
                    <a:pos x="72" y="6"/>
                  </a:cxn>
                  <a:cxn ang="0">
                    <a:pos x="76" y="4"/>
                  </a:cxn>
                  <a:cxn ang="0">
                    <a:pos x="78" y="0"/>
                  </a:cxn>
                  <a:cxn ang="0">
                    <a:pos x="84" y="0"/>
                  </a:cxn>
                  <a:cxn ang="0">
                    <a:pos x="84" y="40"/>
                  </a:cxn>
                  <a:cxn ang="0">
                    <a:pos x="78" y="40"/>
                  </a:cxn>
                  <a:cxn ang="0">
                    <a:pos x="65" y="16"/>
                  </a:cxn>
                  <a:cxn ang="0">
                    <a:pos x="42" y="6"/>
                  </a:cxn>
                  <a:cxn ang="0">
                    <a:pos x="28" y="11"/>
                  </a:cxn>
                  <a:cxn ang="0">
                    <a:pos x="22" y="23"/>
                  </a:cxn>
                  <a:cxn ang="0">
                    <a:pos x="27" y="36"/>
                  </a:cxn>
                  <a:cxn ang="0">
                    <a:pos x="50" y="50"/>
                  </a:cxn>
                  <a:cxn ang="0">
                    <a:pos x="64" y="56"/>
                  </a:cxn>
                  <a:cxn ang="0">
                    <a:pos x="79" y="67"/>
                  </a:cxn>
                  <a:cxn ang="0">
                    <a:pos x="89" y="92"/>
                  </a:cxn>
                  <a:cxn ang="0">
                    <a:pos x="78" y="119"/>
                  </a:cxn>
                  <a:cxn ang="0">
                    <a:pos x="42" y="131"/>
                  </a:cxn>
                  <a:cxn ang="0">
                    <a:pos x="31" y="130"/>
                  </a:cxn>
                  <a:cxn ang="0">
                    <a:pos x="20" y="127"/>
                  </a:cxn>
                  <a:cxn ang="0">
                    <a:pos x="16" y="126"/>
                  </a:cxn>
                  <a:cxn ang="0">
                    <a:pos x="13" y="125"/>
                  </a:cxn>
                  <a:cxn ang="0">
                    <a:pos x="11" y="125"/>
                  </a:cxn>
                  <a:cxn ang="0">
                    <a:pos x="7" y="127"/>
                  </a:cxn>
                  <a:cxn ang="0">
                    <a:pos x="6" y="131"/>
                  </a:cxn>
                  <a:cxn ang="0">
                    <a:pos x="0" y="131"/>
                  </a:cxn>
                  <a:cxn ang="0">
                    <a:pos x="0" y="85"/>
                  </a:cxn>
                  <a:cxn ang="0">
                    <a:pos x="45" y="0"/>
                  </a:cxn>
                  <a:cxn ang="0">
                    <a:pos x="45" y="0"/>
                  </a:cxn>
                  <a:cxn ang="0">
                    <a:pos x="45" y="0"/>
                  </a:cxn>
                </a:cxnLst>
                <a:rect l="0" t="0" r="r" b="b"/>
                <a:pathLst>
                  <a:path w="89" h="131">
                    <a:moveTo>
                      <a:pt x="0" y="85"/>
                    </a:moveTo>
                    <a:lnTo>
                      <a:pt x="0" y="85"/>
                    </a:lnTo>
                    <a:lnTo>
                      <a:pt x="6" y="85"/>
                    </a:lnTo>
                    <a:cubicBezTo>
                      <a:pt x="9" y="99"/>
                      <a:pt x="13" y="109"/>
                      <a:pt x="20" y="116"/>
                    </a:cubicBezTo>
                    <a:cubicBezTo>
                      <a:pt x="27" y="122"/>
                      <a:pt x="35" y="125"/>
                      <a:pt x="43" y="125"/>
                    </a:cubicBezTo>
                    <a:cubicBezTo>
                      <a:pt x="52" y="125"/>
                      <a:pt x="58" y="123"/>
                      <a:pt x="61" y="118"/>
                    </a:cubicBezTo>
                    <a:cubicBezTo>
                      <a:pt x="65" y="114"/>
                      <a:pt x="67" y="110"/>
                      <a:pt x="67" y="105"/>
                    </a:cubicBezTo>
                    <a:cubicBezTo>
                      <a:pt x="67" y="99"/>
                      <a:pt x="65" y="95"/>
                      <a:pt x="61" y="91"/>
                    </a:cubicBezTo>
                    <a:cubicBezTo>
                      <a:pt x="59" y="89"/>
                      <a:pt x="54" y="86"/>
                      <a:pt x="46" y="82"/>
                    </a:cubicBezTo>
                    <a:lnTo>
                      <a:pt x="34" y="76"/>
                    </a:lnTo>
                    <a:cubicBezTo>
                      <a:pt x="22" y="70"/>
                      <a:pt x="14" y="64"/>
                      <a:pt x="9" y="59"/>
                    </a:cubicBezTo>
                    <a:cubicBezTo>
                      <a:pt x="4" y="53"/>
                      <a:pt x="1" y="46"/>
                      <a:pt x="1" y="37"/>
                    </a:cubicBezTo>
                    <a:cubicBezTo>
                      <a:pt x="1" y="28"/>
                      <a:pt x="5" y="20"/>
                      <a:pt x="11" y="12"/>
                    </a:cubicBezTo>
                    <a:cubicBezTo>
                      <a:pt x="18" y="4"/>
                      <a:pt x="28" y="0"/>
                      <a:pt x="41" y="0"/>
                    </a:cubicBezTo>
                    <a:cubicBezTo>
                      <a:pt x="48" y="0"/>
                      <a:pt x="55" y="1"/>
                      <a:pt x="61" y="3"/>
                    </a:cubicBezTo>
                    <a:cubicBezTo>
                      <a:pt x="67" y="5"/>
                      <a:pt x="71" y="6"/>
                      <a:pt x="72" y="6"/>
                    </a:cubicBezTo>
                    <a:cubicBezTo>
                      <a:pt x="74" y="6"/>
                      <a:pt x="75" y="5"/>
                      <a:pt x="76" y="4"/>
                    </a:cubicBezTo>
                    <a:cubicBezTo>
                      <a:pt x="77" y="3"/>
                      <a:pt x="78" y="2"/>
                      <a:pt x="78" y="0"/>
                    </a:cubicBezTo>
                    <a:lnTo>
                      <a:pt x="84" y="0"/>
                    </a:lnTo>
                    <a:lnTo>
                      <a:pt x="84" y="40"/>
                    </a:lnTo>
                    <a:lnTo>
                      <a:pt x="78" y="40"/>
                    </a:lnTo>
                    <a:cubicBezTo>
                      <a:pt x="76" y="31"/>
                      <a:pt x="72" y="23"/>
                      <a:pt x="65" y="16"/>
                    </a:cubicBezTo>
                    <a:cubicBezTo>
                      <a:pt x="59" y="9"/>
                      <a:pt x="51" y="6"/>
                      <a:pt x="42" y="6"/>
                    </a:cubicBezTo>
                    <a:cubicBezTo>
                      <a:pt x="36" y="6"/>
                      <a:pt x="31" y="7"/>
                      <a:pt x="28" y="11"/>
                    </a:cubicBezTo>
                    <a:cubicBezTo>
                      <a:pt x="24" y="14"/>
                      <a:pt x="22" y="18"/>
                      <a:pt x="22" y="23"/>
                    </a:cubicBezTo>
                    <a:cubicBezTo>
                      <a:pt x="22" y="29"/>
                      <a:pt x="24" y="34"/>
                      <a:pt x="27" y="36"/>
                    </a:cubicBezTo>
                    <a:cubicBezTo>
                      <a:pt x="31" y="39"/>
                      <a:pt x="38" y="44"/>
                      <a:pt x="50" y="50"/>
                    </a:cubicBezTo>
                    <a:lnTo>
                      <a:pt x="64" y="56"/>
                    </a:lnTo>
                    <a:cubicBezTo>
                      <a:pt x="70" y="60"/>
                      <a:pt x="75" y="63"/>
                      <a:pt x="79" y="67"/>
                    </a:cubicBezTo>
                    <a:cubicBezTo>
                      <a:pt x="86" y="74"/>
                      <a:pt x="89" y="82"/>
                      <a:pt x="89" y="92"/>
                    </a:cubicBezTo>
                    <a:cubicBezTo>
                      <a:pt x="89" y="102"/>
                      <a:pt x="85" y="111"/>
                      <a:pt x="78" y="119"/>
                    </a:cubicBezTo>
                    <a:cubicBezTo>
                      <a:pt x="71" y="127"/>
                      <a:pt x="59" y="131"/>
                      <a:pt x="42" y="131"/>
                    </a:cubicBezTo>
                    <a:cubicBezTo>
                      <a:pt x="39" y="131"/>
                      <a:pt x="35" y="131"/>
                      <a:pt x="31" y="130"/>
                    </a:cubicBezTo>
                    <a:cubicBezTo>
                      <a:pt x="27" y="130"/>
                      <a:pt x="23" y="129"/>
                      <a:pt x="20" y="127"/>
                    </a:cubicBezTo>
                    <a:lnTo>
                      <a:pt x="16" y="126"/>
                    </a:lnTo>
                    <a:cubicBezTo>
                      <a:pt x="15" y="125"/>
                      <a:pt x="14" y="125"/>
                      <a:pt x="13" y="125"/>
                    </a:cubicBezTo>
                    <a:cubicBezTo>
                      <a:pt x="13" y="125"/>
                      <a:pt x="12" y="125"/>
                      <a:pt x="11" y="125"/>
                    </a:cubicBezTo>
                    <a:cubicBezTo>
                      <a:pt x="9" y="125"/>
                      <a:pt x="8" y="125"/>
                      <a:pt x="7" y="127"/>
                    </a:cubicBezTo>
                    <a:cubicBezTo>
                      <a:pt x="7" y="128"/>
                      <a:pt x="6" y="129"/>
                      <a:pt x="6" y="131"/>
                    </a:cubicBezTo>
                    <a:lnTo>
                      <a:pt x="0" y="131"/>
                    </a:lnTo>
                    <a:lnTo>
                      <a:pt x="0" y="85"/>
                    </a:lnTo>
                    <a:close/>
                    <a:moveTo>
                      <a:pt x="45" y="0"/>
                    </a:moveTo>
                    <a:lnTo>
                      <a:pt x="45" y="0"/>
                    </a:lnTo>
                    <a:lnTo>
                      <a:pt x="4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85"/>
              <p:cNvSpPr>
                <a:spLocks noEditPoints="1"/>
              </p:cNvSpPr>
              <p:nvPr/>
            </p:nvSpPr>
            <p:spPr bwMode="auto">
              <a:xfrm>
                <a:off x="766" y="102"/>
                <a:ext cx="41" cy="49"/>
              </a:xfrm>
              <a:custGeom>
                <a:avLst/>
                <a:gdLst/>
                <a:ahLst/>
                <a:cxnLst>
                  <a:cxn ang="0">
                    <a:pos x="0" y="45"/>
                  </a:cxn>
                  <a:cxn ang="0">
                    <a:pos x="0" y="45"/>
                  </a:cxn>
                  <a:cxn ang="0">
                    <a:pos x="11" y="12"/>
                  </a:cxn>
                  <a:cxn ang="0">
                    <a:pos x="39" y="0"/>
                  </a:cxn>
                  <a:cxn ang="0">
                    <a:pos x="56" y="5"/>
                  </a:cxn>
                  <a:cxn ang="0">
                    <a:pos x="68" y="18"/>
                  </a:cxn>
                  <a:cxn ang="0">
                    <a:pos x="73" y="35"/>
                  </a:cxn>
                  <a:cxn ang="0">
                    <a:pos x="73" y="42"/>
                  </a:cxn>
                  <a:cxn ang="0">
                    <a:pos x="26" y="42"/>
                  </a:cxn>
                  <a:cxn ang="0">
                    <a:pos x="30" y="61"/>
                  </a:cxn>
                  <a:cxn ang="0">
                    <a:pos x="49" y="77"/>
                  </a:cxn>
                  <a:cxn ang="0">
                    <a:pos x="61" y="73"/>
                  </a:cxn>
                  <a:cxn ang="0">
                    <a:pos x="70" y="64"/>
                  </a:cxn>
                  <a:cxn ang="0">
                    <a:pos x="74" y="67"/>
                  </a:cxn>
                  <a:cxn ang="0">
                    <a:pos x="54" y="87"/>
                  </a:cxn>
                  <a:cxn ang="0">
                    <a:pos x="37" y="90"/>
                  </a:cxn>
                  <a:cxn ang="0">
                    <a:pos x="12" y="80"/>
                  </a:cxn>
                  <a:cxn ang="0">
                    <a:pos x="0" y="45"/>
                  </a:cxn>
                  <a:cxn ang="0">
                    <a:pos x="0" y="45"/>
                  </a:cxn>
                  <a:cxn ang="0">
                    <a:pos x="51" y="35"/>
                  </a:cxn>
                  <a:cxn ang="0">
                    <a:pos x="51" y="35"/>
                  </a:cxn>
                  <a:cxn ang="0">
                    <a:pos x="48" y="12"/>
                  </a:cxn>
                  <a:cxn ang="0">
                    <a:pos x="39" y="6"/>
                  </a:cxn>
                  <a:cxn ang="0">
                    <a:pos x="29" y="13"/>
                  </a:cxn>
                  <a:cxn ang="0">
                    <a:pos x="26" y="35"/>
                  </a:cxn>
                  <a:cxn ang="0">
                    <a:pos x="51" y="35"/>
                  </a:cxn>
                  <a:cxn ang="0">
                    <a:pos x="38" y="0"/>
                  </a:cxn>
                  <a:cxn ang="0">
                    <a:pos x="38" y="0"/>
                  </a:cxn>
                  <a:cxn ang="0">
                    <a:pos x="38" y="0"/>
                  </a:cxn>
                </a:cxnLst>
                <a:rect l="0" t="0" r="r" b="b"/>
                <a:pathLst>
                  <a:path w="74" h="90">
                    <a:moveTo>
                      <a:pt x="0" y="45"/>
                    </a:moveTo>
                    <a:lnTo>
                      <a:pt x="0" y="45"/>
                    </a:lnTo>
                    <a:cubicBezTo>
                      <a:pt x="0" y="31"/>
                      <a:pt x="3" y="20"/>
                      <a:pt x="11" y="12"/>
                    </a:cubicBezTo>
                    <a:cubicBezTo>
                      <a:pt x="19" y="4"/>
                      <a:pt x="28" y="0"/>
                      <a:pt x="39" y="0"/>
                    </a:cubicBezTo>
                    <a:cubicBezTo>
                      <a:pt x="45" y="0"/>
                      <a:pt x="50" y="1"/>
                      <a:pt x="56" y="5"/>
                    </a:cubicBezTo>
                    <a:cubicBezTo>
                      <a:pt x="61" y="8"/>
                      <a:pt x="65" y="12"/>
                      <a:pt x="68" y="18"/>
                    </a:cubicBezTo>
                    <a:cubicBezTo>
                      <a:pt x="70" y="22"/>
                      <a:pt x="72" y="28"/>
                      <a:pt x="73" y="35"/>
                    </a:cubicBezTo>
                    <a:cubicBezTo>
                      <a:pt x="73" y="38"/>
                      <a:pt x="73" y="40"/>
                      <a:pt x="73" y="42"/>
                    </a:cubicBezTo>
                    <a:lnTo>
                      <a:pt x="26" y="42"/>
                    </a:lnTo>
                    <a:cubicBezTo>
                      <a:pt x="26" y="50"/>
                      <a:pt x="28" y="56"/>
                      <a:pt x="30" y="61"/>
                    </a:cubicBezTo>
                    <a:cubicBezTo>
                      <a:pt x="33" y="72"/>
                      <a:pt x="40" y="77"/>
                      <a:pt x="49" y="77"/>
                    </a:cubicBezTo>
                    <a:cubicBezTo>
                      <a:pt x="53" y="77"/>
                      <a:pt x="57" y="75"/>
                      <a:pt x="61" y="73"/>
                    </a:cubicBezTo>
                    <a:cubicBezTo>
                      <a:pt x="64" y="71"/>
                      <a:pt x="66" y="68"/>
                      <a:pt x="70" y="64"/>
                    </a:cubicBezTo>
                    <a:lnTo>
                      <a:pt x="74" y="67"/>
                    </a:lnTo>
                    <a:cubicBezTo>
                      <a:pt x="68" y="77"/>
                      <a:pt x="62" y="83"/>
                      <a:pt x="54" y="87"/>
                    </a:cubicBezTo>
                    <a:cubicBezTo>
                      <a:pt x="49" y="89"/>
                      <a:pt x="44" y="90"/>
                      <a:pt x="37" y="90"/>
                    </a:cubicBezTo>
                    <a:cubicBezTo>
                      <a:pt x="28" y="90"/>
                      <a:pt x="20" y="87"/>
                      <a:pt x="12" y="80"/>
                    </a:cubicBezTo>
                    <a:cubicBezTo>
                      <a:pt x="4" y="72"/>
                      <a:pt x="0" y="61"/>
                      <a:pt x="0" y="45"/>
                    </a:cubicBezTo>
                    <a:lnTo>
                      <a:pt x="0" y="45"/>
                    </a:lnTo>
                    <a:close/>
                    <a:moveTo>
                      <a:pt x="51" y="35"/>
                    </a:moveTo>
                    <a:lnTo>
                      <a:pt x="51" y="35"/>
                    </a:lnTo>
                    <a:cubicBezTo>
                      <a:pt x="50" y="24"/>
                      <a:pt x="50" y="17"/>
                      <a:pt x="48" y="12"/>
                    </a:cubicBezTo>
                    <a:cubicBezTo>
                      <a:pt x="46" y="8"/>
                      <a:pt x="43" y="6"/>
                      <a:pt x="39" y="6"/>
                    </a:cubicBezTo>
                    <a:cubicBezTo>
                      <a:pt x="34" y="6"/>
                      <a:pt x="30" y="8"/>
                      <a:pt x="29" y="13"/>
                    </a:cubicBezTo>
                    <a:cubicBezTo>
                      <a:pt x="27" y="18"/>
                      <a:pt x="26" y="26"/>
                      <a:pt x="26" y="35"/>
                    </a:cubicBezTo>
                    <a:lnTo>
                      <a:pt x="51"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86"/>
              <p:cNvSpPr>
                <a:spLocks noEditPoints="1"/>
              </p:cNvSpPr>
              <p:nvPr/>
            </p:nvSpPr>
            <p:spPr bwMode="auto">
              <a:xfrm>
                <a:off x="811" y="102"/>
                <a:ext cx="47" cy="69"/>
              </a:xfrm>
              <a:custGeom>
                <a:avLst/>
                <a:gdLst/>
                <a:ahLst/>
                <a:cxnLst>
                  <a:cxn ang="0">
                    <a:pos x="27" y="30"/>
                  </a:cxn>
                  <a:cxn ang="0">
                    <a:pos x="39" y="54"/>
                  </a:cxn>
                  <a:cxn ang="0">
                    <a:pos x="51" y="30"/>
                  </a:cxn>
                  <a:cxn ang="0">
                    <a:pos x="39" y="6"/>
                  </a:cxn>
                  <a:cxn ang="0">
                    <a:pos x="27" y="30"/>
                  </a:cxn>
                  <a:cxn ang="0">
                    <a:pos x="16" y="108"/>
                  </a:cxn>
                  <a:cxn ang="0">
                    <a:pos x="22" y="117"/>
                  </a:cxn>
                  <a:cxn ang="0">
                    <a:pos x="57" y="119"/>
                  </a:cxn>
                  <a:cxn ang="0">
                    <a:pos x="66" y="100"/>
                  </a:cxn>
                  <a:cxn ang="0">
                    <a:pos x="22" y="98"/>
                  </a:cxn>
                  <a:cxn ang="0">
                    <a:pos x="16" y="108"/>
                  </a:cxn>
                  <a:cxn ang="0">
                    <a:pos x="0" y="109"/>
                  </a:cxn>
                  <a:cxn ang="0">
                    <a:pos x="3" y="101"/>
                  </a:cxn>
                  <a:cxn ang="0">
                    <a:pos x="14" y="94"/>
                  </a:cxn>
                  <a:cxn ang="0">
                    <a:pos x="2" y="80"/>
                  </a:cxn>
                  <a:cxn ang="0">
                    <a:pos x="22" y="58"/>
                  </a:cxn>
                  <a:cxn ang="0">
                    <a:pos x="7" y="46"/>
                  </a:cxn>
                  <a:cxn ang="0">
                    <a:pos x="12" y="8"/>
                  </a:cxn>
                  <a:cxn ang="0">
                    <a:pos x="51" y="1"/>
                  </a:cxn>
                  <a:cxn ang="0">
                    <a:pos x="84" y="4"/>
                  </a:cxn>
                  <a:cxn ang="0">
                    <a:pos x="69" y="14"/>
                  </a:cxn>
                  <a:cxn ang="0">
                    <a:pos x="76" y="32"/>
                  </a:cxn>
                  <a:cxn ang="0">
                    <a:pos x="38" y="60"/>
                  </a:cxn>
                  <a:cxn ang="0">
                    <a:pos x="32" y="59"/>
                  </a:cxn>
                  <a:cxn ang="0">
                    <a:pos x="23" y="68"/>
                  </a:cxn>
                  <a:cxn ang="0">
                    <a:pos x="29" y="75"/>
                  </a:cxn>
                  <a:cxn ang="0">
                    <a:pos x="42" y="75"/>
                  </a:cxn>
                  <a:cxn ang="0">
                    <a:pos x="71" y="78"/>
                  </a:cxn>
                  <a:cxn ang="0">
                    <a:pos x="64" y="123"/>
                  </a:cxn>
                  <a:cxn ang="0">
                    <a:pos x="15" y="124"/>
                  </a:cxn>
                  <a:cxn ang="0">
                    <a:pos x="0" y="109"/>
                  </a:cxn>
                  <a:cxn ang="0">
                    <a:pos x="42" y="0"/>
                  </a:cxn>
                </a:cxnLst>
                <a:rect l="0" t="0" r="r" b="b"/>
                <a:pathLst>
                  <a:path w="84" h="126">
                    <a:moveTo>
                      <a:pt x="27" y="30"/>
                    </a:moveTo>
                    <a:lnTo>
                      <a:pt x="27" y="30"/>
                    </a:lnTo>
                    <a:cubicBezTo>
                      <a:pt x="27" y="37"/>
                      <a:pt x="27" y="42"/>
                      <a:pt x="29" y="46"/>
                    </a:cubicBezTo>
                    <a:cubicBezTo>
                      <a:pt x="30" y="51"/>
                      <a:pt x="34" y="54"/>
                      <a:pt x="39" y="54"/>
                    </a:cubicBezTo>
                    <a:cubicBezTo>
                      <a:pt x="44" y="54"/>
                      <a:pt x="47" y="52"/>
                      <a:pt x="49" y="48"/>
                    </a:cubicBezTo>
                    <a:cubicBezTo>
                      <a:pt x="50" y="44"/>
                      <a:pt x="51" y="38"/>
                      <a:pt x="51" y="30"/>
                    </a:cubicBezTo>
                    <a:cubicBezTo>
                      <a:pt x="51" y="22"/>
                      <a:pt x="50" y="15"/>
                      <a:pt x="49" y="12"/>
                    </a:cubicBezTo>
                    <a:cubicBezTo>
                      <a:pt x="47" y="8"/>
                      <a:pt x="44" y="6"/>
                      <a:pt x="39" y="6"/>
                    </a:cubicBezTo>
                    <a:cubicBezTo>
                      <a:pt x="34" y="6"/>
                      <a:pt x="31" y="8"/>
                      <a:pt x="29" y="12"/>
                    </a:cubicBezTo>
                    <a:cubicBezTo>
                      <a:pt x="28" y="16"/>
                      <a:pt x="27" y="22"/>
                      <a:pt x="27" y="30"/>
                    </a:cubicBezTo>
                    <a:lnTo>
                      <a:pt x="27" y="30"/>
                    </a:lnTo>
                    <a:close/>
                    <a:moveTo>
                      <a:pt x="16" y="108"/>
                    </a:moveTo>
                    <a:lnTo>
                      <a:pt x="16" y="108"/>
                    </a:lnTo>
                    <a:cubicBezTo>
                      <a:pt x="16" y="112"/>
                      <a:pt x="18" y="115"/>
                      <a:pt x="22" y="117"/>
                    </a:cubicBezTo>
                    <a:cubicBezTo>
                      <a:pt x="26" y="119"/>
                      <a:pt x="32" y="120"/>
                      <a:pt x="40" y="120"/>
                    </a:cubicBezTo>
                    <a:cubicBezTo>
                      <a:pt x="47" y="120"/>
                      <a:pt x="52" y="120"/>
                      <a:pt x="57" y="119"/>
                    </a:cubicBezTo>
                    <a:cubicBezTo>
                      <a:pt x="65" y="117"/>
                      <a:pt x="70" y="113"/>
                      <a:pt x="70" y="107"/>
                    </a:cubicBezTo>
                    <a:cubicBezTo>
                      <a:pt x="70" y="104"/>
                      <a:pt x="68" y="102"/>
                      <a:pt x="66" y="100"/>
                    </a:cubicBezTo>
                    <a:cubicBezTo>
                      <a:pt x="64" y="98"/>
                      <a:pt x="59" y="98"/>
                      <a:pt x="53" y="98"/>
                    </a:cubicBezTo>
                    <a:lnTo>
                      <a:pt x="22" y="98"/>
                    </a:lnTo>
                    <a:cubicBezTo>
                      <a:pt x="21" y="99"/>
                      <a:pt x="19" y="101"/>
                      <a:pt x="18" y="102"/>
                    </a:cubicBezTo>
                    <a:cubicBezTo>
                      <a:pt x="17" y="104"/>
                      <a:pt x="16" y="106"/>
                      <a:pt x="16" y="108"/>
                    </a:cubicBezTo>
                    <a:lnTo>
                      <a:pt x="16" y="108"/>
                    </a:lnTo>
                    <a:close/>
                    <a:moveTo>
                      <a:pt x="0" y="109"/>
                    </a:moveTo>
                    <a:lnTo>
                      <a:pt x="0" y="109"/>
                    </a:lnTo>
                    <a:cubicBezTo>
                      <a:pt x="0" y="107"/>
                      <a:pt x="1" y="104"/>
                      <a:pt x="3" y="101"/>
                    </a:cubicBezTo>
                    <a:cubicBezTo>
                      <a:pt x="5" y="98"/>
                      <a:pt x="9" y="96"/>
                      <a:pt x="14" y="96"/>
                    </a:cubicBezTo>
                    <a:lnTo>
                      <a:pt x="14" y="94"/>
                    </a:lnTo>
                    <a:cubicBezTo>
                      <a:pt x="11" y="93"/>
                      <a:pt x="8" y="91"/>
                      <a:pt x="7" y="90"/>
                    </a:cubicBezTo>
                    <a:cubicBezTo>
                      <a:pt x="4" y="87"/>
                      <a:pt x="2" y="84"/>
                      <a:pt x="2" y="80"/>
                    </a:cubicBezTo>
                    <a:cubicBezTo>
                      <a:pt x="2" y="74"/>
                      <a:pt x="4" y="70"/>
                      <a:pt x="9" y="66"/>
                    </a:cubicBezTo>
                    <a:cubicBezTo>
                      <a:pt x="14" y="63"/>
                      <a:pt x="18" y="60"/>
                      <a:pt x="22" y="58"/>
                    </a:cubicBezTo>
                    <a:lnTo>
                      <a:pt x="22" y="57"/>
                    </a:lnTo>
                    <a:cubicBezTo>
                      <a:pt x="16" y="55"/>
                      <a:pt x="11" y="51"/>
                      <a:pt x="7" y="46"/>
                    </a:cubicBezTo>
                    <a:cubicBezTo>
                      <a:pt x="3" y="42"/>
                      <a:pt x="1" y="36"/>
                      <a:pt x="1" y="29"/>
                    </a:cubicBezTo>
                    <a:cubicBezTo>
                      <a:pt x="1" y="21"/>
                      <a:pt x="5" y="14"/>
                      <a:pt x="12" y="8"/>
                    </a:cubicBezTo>
                    <a:cubicBezTo>
                      <a:pt x="18" y="3"/>
                      <a:pt x="28" y="0"/>
                      <a:pt x="39" y="0"/>
                    </a:cubicBezTo>
                    <a:cubicBezTo>
                      <a:pt x="43" y="0"/>
                      <a:pt x="47" y="0"/>
                      <a:pt x="51" y="1"/>
                    </a:cubicBezTo>
                    <a:cubicBezTo>
                      <a:pt x="55" y="2"/>
                      <a:pt x="58" y="3"/>
                      <a:pt x="60" y="4"/>
                    </a:cubicBezTo>
                    <a:lnTo>
                      <a:pt x="84" y="4"/>
                    </a:lnTo>
                    <a:lnTo>
                      <a:pt x="84" y="14"/>
                    </a:lnTo>
                    <a:lnTo>
                      <a:pt x="69" y="14"/>
                    </a:lnTo>
                    <a:cubicBezTo>
                      <a:pt x="71" y="16"/>
                      <a:pt x="73" y="19"/>
                      <a:pt x="75" y="22"/>
                    </a:cubicBezTo>
                    <a:cubicBezTo>
                      <a:pt x="76" y="25"/>
                      <a:pt x="76" y="29"/>
                      <a:pt x="76" y="32"/>
                    </a:cubicBezTo>
                    <a:cubicBezTo>
                      <a:pt x="76" y="44"/>
                      <a:pt x="71" y="52"/>
                      <a:pt x="60" y="56"/>
                    </a:cubicBezTo>
                    <a:cubicBezTo>
                      <a:pt x="54" y="58"/>
                      <a:pt x="47" y="60"/>
                      <a:pt x="38" y="60"/>
                    </a:cubicBezTo>
                    <a:cubicBezTo>
                      <a:pt x="36" y="60"/>
                      <a:pt x="35" y="60"/>
                      <a:pt x="34" y="59"/>
                    </a:cubicBezTo>
                    <a:cubicBezTo>
                      <a:pt x="34" y="59"/>
                      <a:pt x="33" y="59"/>
                      <a:pt x="32" y="59"/>
                    </a:cubicBezTo>
                    <a:cubicBezTo>
                      <a:pt x="30" y="60"/>
                      <a:pt x="28" y="61"/>
                      <a:pt x="26" y="62"/>
                    </a:cubicBezTo>
                    <a:cubicBezTo>
                      <a:pt x="24" y="64"/>
                      <a:pt x="23" y="66"/>
                      <a:pt x="23" y="68"/>
                    </a:cubicBezTo>
                    <a:cubicBezTo>
                      <a:pt x="23" y="70"/>
                      <a:pt x="24" y="72"/>
                      <a:pt x="25" y="73"/>
                    </a:cubicBezTo>
                    <a:cubicBezTo>
                      <a:pt x="26" y="74"/>
                      <a:pt x="27" y="74"/>
                      <a:pt x="29" y="75"/>
                    </a:cubicBezTo>
                    <a:cubicBezTo>
                      <a:pt x="30" y="75"/>
                      <a:pt x="32" y="75"/>
                      <a:pt x="35" y="75"/>
                    </a:cubicBezTo>
                    <a:cubicBezTo>
                      <a:pt x="38" y="75"/>
                      <a:pt x="40" y="75"/>
                      <a:pt x="42" y="75"/>
                    </a:cubicBezTo>
                    <a:lnTo>
                      <a:pt x="54" y="75"/>
                    </a:lnTo>
                    <a:cubicBezTo>
                      <a:pt x="61" y="75"/>
                      <a:pt x="66" y="76"/>
                      <a:pt x="71" y="78"/>
                    </a:cubicBezTo>
                    <a:cubicBezTo>
                      <a:pt x="80" y="82"/>
                      <a:pt x="84" y="88"/>
                      <a:pt x="84" y="98"/>
                    </a:cubicBezTo>
                    <a:cubicBezTo>
                      <a:pt x="84" y="110"/>
                      <a:pt x="78" y="118"/>
                      <a:pt x="64" y="123"/>
                    </a:cubicBezTo>
                    <a:cubicBezTo>
                      <a:pt x="57" y="125"/>
                      <a:pt x="48" y="126"/>
                      <a:pt x="38" y="126"/>
                    </a:cubicBezTo>
                    <a:cubicBezTo>
                      <a:pt x="29" y="126"/>
                      <a:pt x="22" y="125"/>
                      <a:pt x="15" y="124"/>
                    </a:cubicBezTo>
                    <a:cubicBezTo>
                      <a:pt x="5" y="121"/>
                      <a:pt x="0" y="116"/>
                      <a:pt x="0" y="109"/>
                    </a:cubicBezTo>
                    <a:lnTo>
                      <a:pt x="0" y="109"/>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87"/>
              <p:cNvSpPr>
                <a:spLocks/>
              </p:cNvSpPr>
              <p:nvPr/>
            </p:nvSpPr>
            <p:spPr bwMode="auto">
              <a:xfrm>
                <a:off x="862" y="102"/>
                <a:ext cx="82" cy="48"/>
              </a:xfrm>
              <a:custGeom>
                <a:avLst/>
                <a:gdLst/>
                <a:ahLst/>
                <a:cxnLst>
                  <a:cxn ang="0">
                    <a:pos x="0" y="83"/>
                  </a:cxn>
                  <a:cxn ang="0">
                    <a:pos x="0" y="83"/>
                  </a:cxn>
                  <a:cxn ang="0">
                    <a:pos x="7" y="81"/>
                  </a:cxn>
                  <a:cxn ang="0">
                    <a:pos x="10" y="72"/>
                  </a:cxn>
                  <a:cxn ang="0">
                    <a:pos x="10" y="17"/>
                  </a:cxn>
                  <a:cxn ang="0">
                    <a:pos x="8" y="9"/>
                  </a:cxn>
                  <a:cxn ang="0">
                    <a:pos x="0" y="7"/>
                  </a:cxn>
                  <a:cxn ang="0">
                    <a:pos x="0" y="2"/>
                  </a:cxn>
                  <a:cxn ang="0">
                    <a:pos x="35" y="2"/>
                  </a:cxn>
                  <a:cxn ang="0">
                    <a:pos x="35" y="15"/>
                  </a:cxn>
                  <a:cxn ang="0">
                    <a:pos x="44" y="6"/>
                  </a:cxn>
                  <a:cxn ang="0">
                    <a:pos x="62" y="0"/>
                  </a:cxn>
                  <a:cxn ang="0">
                    <a:pos x="79" y="5"/>
                  </a:cxn>
                  <a:cxn ang="0">
                    <a:pos x="86" y="15"/>
                  </a:cxn>
                  <a:cxn ang="0">
                    <a:pos x="87" y="15"/>
                  </a:cxn>
                  <a:cxn ang="0">
                    <a:pos x="97" y="5"/>
                  </a:cxn>
                  <a:cxn ang="0">
                    <a:pos x="114" y="0"/>
                  </a:cxn>
                  <a:cxn ang="0">
                    <a:pos x="131" y="6"/>
                  </a:cxn>
                  <a:cxn ang="0">
                    <a:pos x="139" y="26"/>
                  </a:cxn>
                  <a:cxn ang="0">
                    <a:pos x="139" y="73"/>
                  </a:cxn>
                  <a:cxn ang="0">
                    <a:pos x="141" y="81"/>
                  </a:cxn>
                  <a:cxn ang="0">
                    <a:pos x="148" y="83"/>
                  </a:cxn>
                  <a:cxn ang="0">
                    <a:pos x="148" y="88"/>
                  </a:cxn>
                  <a:cxn ang="0">
                    <a:pos x="104" y="88"/>
                  </a:cxn>
                  <a:cxn ang="0">
                    <a:pos x="104" y="83"/>
                  </a:cxn>
                  <a:cxn ang="0">
                    <a:pos x="111" y="81"/>
                  </a:cxn>
                  <a:cxn ang="0">
                    <a:pos x="113" y="73"/>
                  </a:cxn>
                  <a:cxn ang="0">
                    <a:pos x="113" y="28"/>
                  </a:cxn>
                  <a:cxn ang="0">
                    <a:pos x="111" y="16"/>
                  </a:cxn>
                  <a:cxn ang="0">
                    <a:pos x="103" y="12"/>
                  </a:cxn>
                  <a:cxn ang="0">
                    <a:pos x="93" y="17"/>
                  </a:cxn>
                  <a:cxn ang="0">
                    <a:pos x="87" y="23"/>
                  </a:cxn>
                  <a:cxn ang="0">
                    <a:pos x="87" y="73"/>
                  </a:cxn>
                  <a:cxn ang="0">
                    <a:pos x="89" y="81"/>
                  </a:cxn>
                  <a:cxn ang="0">
                    <a:pos x="96" y="83"/>
                  </a:cxn>
                  <a:cxn ang="0">
                    <a:pos x="96" y="88"/>
                  </a:cxn>
                  <a:cxn ang="0">
                    <a:pos x="52" y="88"/>
                  </a:cxn>
                  <a:cxn ang="0">
                    <a:pos x="52" y="83"/>
                  </a:cxn>
                  <a:cxn ang="0">
                    <a:pos x="59" y="81"/>
                  </a:cxn>
                  <a:cxn ang="0">
                    <a:pos x="61" y="73"/>
                  </a:cxn>
                  <a:cxn ang="0">
                    <a:pos x="61" y="28"/>
                  </a:cxn>
                  <a:cxn ang="0">
                    <a:pos x="59" y="17"/>
                  </a:cxn>
                  <a:cxn ang="0">
                    <a:pos x="51" y="12"/>
                  </a:cxn>
                  <a:cxn ang="0">
                    <a:pos x="41" y="17"/>
                  </a:cxn>
                  <a:cxn ang="0">
                    <a:pos x="36" y="23"/>
                  </a:cxn>
                  <a:cxn ang="0">
                    <a:pos x="36" y="73"/>
                  </a:cxn>
                  <a:cxn ang="0">
                    <a:pos x="37" y="81"/>
                  </a:cxn>
                  <a:cxn ang="0">
                    <a:pos x="44" y="83"/>
                  </a:cxn>
                  <a:cxn ang="0">
                    <a:pos x="44" y="88"/>
                  </a:cxn>
                  <a:cxn ang="0">
                    <a:pos x="0" y="88"/>
                  </a:cxn>
                  <a:cxn ang="0">
                    <a:pos x="0" y="83"/>
                  </a:cxn>
                </a:cxnLst>
                <a:rect l="0" t="0" r="r" b="b"/>
                <a:pathLst>
                  <a:path w="148" h="88">
                    <a:moveTo>
                      <a:pt x="0" y="83"/>
                    </a:moveTo>
                    <a:lnTo>
                      <a:pt x="0" y="83"/>
                    </a:lnTo>
                    <a:cubicBezTo>
                      <a:pt x="3" y="83"/>
                      <a:pt x="5" y="82"/>
                      <a:pt x="7" y="81"/>
                    </a:cubicBezTo>
                    <a:cubicBezTo>
                      <a:pt x="9" y="79"/>
                      <a:pt x="10" y="76"/>
                      <a:pt x="10" y="72"/>
                    </a:cubicBezTo>
                    <a:lnTo>
                      <a:pt x="10" y="17"/>
                    </a:lnTo>
                    <a:cubicBezTo>
                      <a:pt x="10" y="13"/>
                      <a:pt x="9" y="11"/>
                      <a:pt x="8" y="9"/>
                    </a:cubicBezTo>
                    <a:cubicBezTo>
                      <a:pt x="6" y="8"/>
                      <a:pt x="4" y="7"/>
                      <a:pt x="0" y="7"/>
                    </a:cubicBezTo>
                    <a:lnTo>
                      <a:pt x="0" y="2"/>
                    </a:lnTo>
                    <a:lnTo>
                      <a:pt x="35" y="2"/>
                    </a:lnTo>
                    <a:lnTo>
                      <a:pt x="35" y="15"/>
                    </a:lnTo>
                    <a:cubicBezTo>
                      <a:pt x="38" y="11"/>
                      <a:pt x="41" y="8"/>
                      <a:pt x="44" y="6"/>
                    </a:cubicBezTo>
                    <a:cubicBezTo>
                      <a:pt x="49" y="2"/>
                      <a:pt x="55" y="0"/>
                      <a:pt x="62" y="0"/>
                    </a:cubicBezTo>
                    <a:cubicBezTo>
                      <a:pt x="69" y="0"/>
                      <a:pt x="75" y="2"/>
                      <a:pt x="79" y="5"/>
                    </a:cubicBezTo>
                    <a:cubicBezTo>
                      <a:pt x="82" y="7"/>
                      <a:pt x="84" y="10"/>
                      <a:pt x="86" y="15"/>
                    </a:cubicBezTo>
                    <a:lnTo>
                      <a:pt x="87" y="15"/>
                    </a:lnTo>
                    <a:cubicBezTo>
                      <a:pt x="91" y="11"/>
                      <a:pt x="94" y="7"/>
                      <a:pt x="97" y="5"/>
                    </a:cubicBezTo>
                    <a:cubicBezTo>
                      <a:pt x="102" y="2"/>
                      <a:pt x="108" y="0"/>
                      <a:pt x="114" y="0"/>
                    </a:cubicBezTo>
                    <a:cubicBezTo>
                      <a:pt x="120" y="0"/>
                      <a:pt x="126" y="2"/>
                      <a:pt x="131" y="6"/>
                    </a:cubicBezTo>
                    <a:cubicBezTo>
                      <a:pt x="136" y="10"/>
                      <a:pt x="139" y="17"/>
                      <a:pt x="139" y="26"/>
                    </a:cubicBezTo>
                    <a:lnTo>
                      <a:pt x="139" y="73"/>
                    </a:lnTo>
                    <a:cubicBezTo>
                      <a:pt x="139" y="77"/>
                      <a:pt x="139" y="80"/>
                      <a:pt x="141" y="81"/>
                    </a:cubicBezTo>
                    <a:cubicBezTo>
                      <a:pt x="142" y="82"/>
                      <a:pt x="145" y="83"/>
                      <a:pt x="148" y="83"/>
                    </a:cubicBezTo>
                    <a:lnTo>
                      <a:pt x="148" y="88"/>
                    </a:lnTo>
                    <a:lnTo>
                      <a:pt x="104" y="88"/>
                    </a:lnTo>
                    <a:lnTo>
                      <a:pt x="104" y="83"/>
                    </a:lnTo>
                    <a:cubicBezTo>
                      <a:pt x="107" y="83"/>
                      <a:pt x="110" y="82"/>
                      <a:pt x="111" y="81"/>
                    </a:cubicBezTo>
                    <a:cubicBezTo>
                      <a:pt x="112" y="80"/>
                      <a:pt x="113" y="77"/>
                      <a:pt x="113" y="73"/>
                    </a:cubicBezTo>
                    <a:lnTo>
                      <a:pt x="113" y="28"/>
                    </a:lnTo>
                    <a:cubicBezTo>
                      <a:pt x="113" y="23"/>
                      <a:pt x="112" y="19"/>
                      <a:pt x="111" y="16"/>
                    </a:cubicBezTo>
                    <a:cubicBezTo>
                      <a:pt x="109" y="14"/>
                      <a:pt x="107" y="12"/>
                      <a:pt x="103" y="12"/>
                    </a:cubicBezTo>
                    <a:cubicBezTo>
                      <a:pt x="99" y="12"/>
                      <a:pt x="96" y="14"/>
                      <a:pt x="93" y="17"/>
                    </a:cubicBezTo>
                    <a:cubicBezTo>
                      <a:pt x="89" y="20"/>
                      <a:pt x="87" y="22"/>
                      <a:pt x="87" y="23"/>
                    </a:cubicBezTo>
                    <a:lnTo>
                      <a:pt x="87" y="73"/>
                    </a:lnTo>
                    <a:cubicBezTo>
                      <a:pt x="87" y="77"/>
                      <a:pt x="88" y="79"/>
                      <a:pt x="89" y="81"/>
                    </a:cubicBezTo>
                    <a:cubicBezTo>
                      <a:pt x="90" y="82"/>
                      <a:pt x="93" y="83"/>
                      <a:pt x="96" y="83"/>
                    </a:cubicBezTo>
                    <a:lnTo>
                      <a:pt x="96" y="88"/>
                    </a:lnTo>
                    <a:lnTo>
                      <a:pt x="52" y="88"/>
                    </a:lnTo>
                    <a:lnTo>
                      <a:pt x="52" y="83"/>
                    </a:lnTo>
                    <a:cubicBezTo>
                      <a:pt x="56" y="83"/>
                      <a:pt x="58" y="82"/>
                      <a:pt x="59" y="81"/>
                    </a:cubicBezTo>
                    <a:cubicBezTo>
                      <a:pt x="61" y="80"/>
                      <a:pt x="61" y="77"/>
                      <a:pt x="61" y="73"/>
                    </a:cubicBezTo>
                    <a:lnTo>
                      <a:pt x="61" y="28"/>
                    </a:lnTo>
                    <a:cubicBezTo>
                      <a:pt x="61" y="23"/>
                      <a:pt x="61" y="19"/>
                      <a:pt x="59" y="17"/>
                    </a:cubicBezTo>
                    <a:cubicBezTo>
                      <a:pt x="58" y="14"/>
                      <a:pt x="55" y="12"/>
                      <a:pt x="51" y="12"/>
                    </a:cubicBezTo>
                    <a:cubicBezTo>
                      <a:pt x="47" y="12"/>
                      <a:pt x="44" y="14"/>
                      <a:pt x="41" y="17"/>
                    </a:cubicBezTo>
                    <a:cubicBezTo>
                      <a:pt x="37" y="20"/>
                      <a:pt x="36" y="22"/>
                      <a:pt x="36" y="23"/>
                    </a:cubicBezTo>
                    <a:lnTo>
                      <a:pt x="36" y="73"/>
                    </a:lnTo>
                    <a:cubicBezTo>
                      <a:pt x="36" y="77"/>
                      <a:pt x="36" y="79"/>
                      <a:pt x="37" y="81"/>
                    </a:cubicBezTo>
                    <a:cubicBezTo>
                      <a:pt x="39" y="82"/>
                      <a:pt x="41" y="83"/>
                      <a:pt x="44" y="83"/>
                    </a:cubicBezTo>
                    <a:lnTo>
                      <a:pt x="44"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2" name="Freeform 88"/>
              <p:cNvSpPr>
                <a:spLocks noEditPoints="1"/>
              </p:cNvSpPr>
              <p:nvPr/>
            </p:nvSpPr>
            <p:spPr bwMode="auto">
              <a:xfrm>
                <a:off x="948" y="102"/>
                <a:ext cx="41" cy="49"/>
              </a:xfrm>
              <a:custGeom>
                <a:avLst/>
                <a:gdLst/>
                <a:ahLst/>
                <a:cxnLst>
                  <a:cxn ang="0">
                    <a:pos x="0" y="45"/>
                  </a:cxn>
                  <a:cxn ang="0">
                    <a:pos x="0" y="45"/>
                  </a:cxn>
                  <a:cxn ang="0">
                    <a:pos x="12" y="12"/>
                  </a:cxn>
                  <a:cxn ang="0">
                    <a:pos x="39" y="0"/>
                  </a:cxn>
                  <a:cxn ang="0">
                    <a:pos x="57" y="5"/>
                  </a:cxn>
                  <a:cxn ang="0">
                    <a:pos x="69" y="18"/>
                  </a:cxn>
                  <a:cxn ang="0">
                    <a:pos x="73" y="35"/>
                  </a:cxn>
                  <a:cxn ang="0">
                    <a:pos x="74" y="42"/>
                  </a:cxn>
                  <a:cxn ang="0">
                    <a:pos x="27" y="42"/>
                  </a:cxn>
                  <a:cxn ang="0">
                    <a:pos x="30" y="61"/>
                  </a:cxn>
                  <a:cxn ang="0">
                    <a:pos x="50" y="77"/>
                  </a:cxn>
                  <a:cxn ang="0">
                    <a:pos x="62" y="73"/>
                  </a:cxn>
                  <a:cxn ang="0">
                    <a:pos x="71" y="64"/>
                  </a:cxn>
                  <a:cxn ang="0">
                    <a:pos x="75" y="67"/>
                  </a:cxn>
                  <a:cxn ang="0">
                    <a:pos x="55" y="87"/>
                  </a:cxn>
                  <a:cxn ang="0">
                    <a:pos x="38" y="90"/>
                  </a:cxn>
                  <a:cxn ang="0">
                    <a:pos x="12" y="80"/>
                  </a:cxn>
                  <a:cxn ang="0">
                    <a:pos x="0" y="45"/>
                  </a:cxn>
                  <a:cxn ang="0">
                    <a:pos x="0" y="45"/>
                  </a:cxn>
                  <a:cxn ang="0">
                    <a:pos x="51" y="35"/>
                  </a:cxn>
                  <a:cxn ang="0">
                    <a:pos x="51" y="35"/>
                  </a:cxn>
                  <a:cxn ang="0">
                    <a:pos x="49" y="12"/>
                  </a:cxn>
                  <a:cxn ang="0">
                    <a:pos x="39" y="6"/>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20"/>
                      <a:pt x="12" y="12"/>
                    </a:cubicBezTo>
                    <a:cubicBezTo>
                      <a:pt x="19" y="4"/>
                      <a:pt x="29" y="0"/>
                      <a:pt x="39" y="0"/>
                    </a:cubicBezTo>
                    <a:cubicBezTo>
                      <a:pt x="45" y="0"/>
                      <a:pt x="51" y="1"/>
                      <a:pt x="57" y="5"/>
                    </a:cubicBezTo>
                    <a:cubicBezTo>
                      <a:pt x="62" y="8"/>
                      <a:pt x="66" y="12"/>
                      <a:pt x="69" y="18"/>
                    </a:cubicBezTo>
                    <a:cubicBezTo>
                      <a:pt x="71" y="22"/>
                      <a:pt x="73" y="28"/>
                      <a:pt x="73" y="35"/>
                    </a:cubicBezTo>
                    <a:cubicBezTo>
                      <a:pt x="74" y="38"/>
                      <a:pt x="74" y="40"/>
                      <a:pt x="74" y="42"/>
                    </a:cubicBezTo>
                    <a:lnTo>
                      <a:pt x="27" y="42"/>
                    </a:lnTo>
                    <a:cubicBezTo>
                      <a:pt x="27" y="50"/>
                      <a:pt x="28" y="56"/>
                      <a:pt x="30" y="61"/>
                    </a:cubicBezTo>
                    <a:cubicBezTo>
                      <a:pt x="34" y="72"/>
                      <a:pt x="40" y="77"/>
                      <a:pt x="50" y="77"/>
                    </a:cubicBezTo>
                    <a:cubicBezTo>
                      <a:pt x="54" y="77"/>
                      <a:pt x="58" y="75"/>
                      <a:pt x="62" y="73"/>
                    </a:cubicBezTo>
                    <a:cubicBezTo>
                      <a:pt x="64" y="71"/>
                      <a:pt x="67" y="68"/>
                      <a:pt x="71" y="64"/>
                    </a:cubicBezTo>
                    <a:lnTo>
                      <a:pt x="75" y="67"/>
                    </a:lnTo>
                    <a:cubicBezTo>
                      <a:pt x="69" y="77"/>
                      <a:pt x="63" y="83"/>
                      <a:pt x="55" y="87"/>
                    </a:cubicBezTo>
                    <a:cubicBezTo>
                      <a:pt x="50" y="89"/>
                      <a:pt x="44" y="90"/>
                      <a:pt x="38" y="90"/>
                    </a:cubicBezTo>
                    <a:cubicBezTo>
                      <a:pt x="29" y="90"/>
                      <a:pt x="20" y="87"/>
                      <a:pt x="12" y="80"/>
                    </a:cubicBezTo>
                    <a:cubicBezTo>
                      <a:pt x="4" y="72"/>
                      <a:pt x="0" y="61"/>
                      <a:pt x="0" y="45"/>
                    </a:cubicBezTo>
                    <a:lnTo>
                      <a:pt x="0" y="45"/>
                    </a:lnTo>
                    <a:close/>
                    <a:moveTo>
                      <a:pt x="51" y="35"/>
                    </a:moveTo>
                    <a:lnTo>
                      <a:pt x="51" y="35"/>
                    </a:lnTo>
                    <a:cubicBezTo>
                      <a:pt x="51" y="24"/>
                      <a:pt x="50" y="17"/>
                      <a:pt x="49" y="12"/>
                    </a:cubicBezTo>
                    <a:cubicBezTo>
                      <a:pt x="47" y="8"/>
                      <a:pt x="44" y="6"/>
                      <a:pt x="39" y="6"/>
                    </a:cubicBezTo>
                    <a:cubicBezTo>
                      <a:pt x="34" y="6"/>
                      <a:pt x="31" y="8"/>
                      <a:pt x="29" y="13"/>
                    </a:cubicBezTo>
                    <a:cubicBezTo>
                      <a:pt x="28" y="18"/>
                      <a:pt x="27" y="26"/>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89"/>
              <p:cNvSpPr>
                <a:spLocks noEditPoints="1"/>
              </p:cNvSpPr>
              <p:nvPr/>
            </p:nvSpPr>
            <p:spPr bwMode="auto">
              <a:xfrm>
                <a:off x="993" y="102"/>
                <a:ext cx="53" cy="48"/>
              </a:xfrm>
              <a:custGeom>
                <a:avLst/>
                <a:gdLst/>
                <a:ahLst/>
                <a:cxnLst>
                  <a:cxn ang="0">
                    <a:pos x="0" y="83"/>
                  </a:cxn>
                  <a:cxn ang="0">
                    <a:pos x="0" y="83"/>
                  </a:cxn>
                  <a:cxn ang="0">
                    <a:pos x="8" y="80"/>
                  </a:cxn>
                  <a:cxn ang="0">
                    <a:pos x="10" y="72"/>
                  </a:cxn>
                  <a:cxn ang="0">
                    <a:pos x="10" y="17"/>
                  </a:cxn>
                  <a:cxn ang="0">
                    <a:pos x="8" y="10"/>
                  </a:cxn>
                  <a:cxn ang="0">
                    <a:pos x="0" y="7"/>
                  </a:cxn>
                  <a:cxn ang="0">
                    <a:pos x="0" y="2"/>
                  </a:cxn>
                  <a:cxn ang="0">
                    <a:pos x="35" y="2"/>
                  </a:cxn>
                  <a:cxn ang="0">
                    <a:pos x="35" y="15"/>
                  </a:cxn>
                  <a:cxn ang="0">
                    <a:pos x="47" y="4"/>
                  </a:cxn>
                  <a:cxn ang="0">
                    <a:pos x="62" y="0"/>
                  </a:cxn>
                  <a:cxn ang="0">
                    <a:pos x="80" y="6"/>
                  </a:cxn>
                  <a:cxn ang="0">
                    <a:pos x="87" y="28"/>
                  </a:cxn>
                  <a:cxn ang="0">
                    <a:pos x="87" y="73"/>
                  </a:cxn>
                  <a:cxn ang="0">
                    <a:pos x="89" y="81"/>
                  </a:cxn>
                  <a:cxn ang="0">
                    <a:pos x="96" y="83"/>
                  </a:cxn>
                  <a:cxn ang="0">
                    <a:pos x="96" y="88"/>
                  </a:cxn>
                  <a:cxn ang="0">
                    <a:pos x="53" y="88"/>
                  </a:cxn>
                  <a:cxn ang="0">
                    <a:pos x="53" y="83"/>
                  </a:cxn>
                  <a:cxn ang="0">
                    <a:pos x="59" y="81"/>
                  </a:cxn>
                  <a:cxn ang="0">
                    <a:pos x="61" y="73"/>
                  </a:cxn>
                  <a:cxn ang="0">
                    <a:pos x="61" y="28"/>
                  </a:cxn>
                  <a:cxn ang="0">
                    <a:pos x="60" y="18"/>
                  </a:cxn>
                  <a:cxn ang="0">
                    <a:pos x="51" y="12"/>
                  </a:cxn>
                  <a:cxn ang="0">
                    <a:pos x="42" y="16"/>
                  </a:cxn>
                  <a:cxn ang="0">
                    <a:pos x="36" y="23"/>
                  </a:cxn>
                  <a:cxn ang="0">
                    <a:pos x="36" y="73"/>
                  </a:cxn>
                  <a:cxn ang="0">
                    <a:pos x="38" y="81"/>
                  </a:cxn>
                  <a:cxn ang="0">
                    <a:pos x="45" y="83"/>
                  </a:cxn>
                  <a:cxn ang="0">
                    <a:pos x="45" y="88"/>
                  </a:cxn>
                  <a:cxn ang="0">
                    <a:pos x="0" y="88"/>
                  </a:cxn>
                  <a:cxn ang="0">
                    <a:pos x="0" y="83"/>
                  </a:cxn>
                  <a:cxn ang="0">
                    <a:pos x="49" y="0"/>
                  </a:cxn>
                  <a:cxn ang="0">
                    <a:pos x="49" y="0"/>
                  </a:cxn>
                  <a:cxn ang="0">
                    <a:pos x="49" y="0"/>
                  </a:cxn>
                </a:cxnLst>
                <a:rect l="0" t="0" r="r" b="b"/>
                <a:pathLst>
                  <a:path w="96" h="88">
                    <a:moveTo>
                      <a:pt x="0" y="83"/>
                    </a:moveTo>
                    <a:lnTo>
                      <a:pt x="0" y="83"/>
                    </a:lnTo>
                    <a:cubicBezTo>
                      <a:pt x="3" y="83"/>
                      <a:pt x="6" y="82"/>
                      <a:pt x="8" y="80"/>
                    </a:cubicBezTo>
                    <a:cubicBezTo>
                      <a:pt x="9" y="79"/>
                      <a:pt x="10" y="76"/>
                      <a:pt x="10" y="72"/>
                    </a:cubicBezTo>
                    <a:lnTo>
                      <a:pt x="10" y="17"/>
                    </a:lnTo>
                    <a:cubicBezTo>
                      <a:pt x="10" y="14"/>
                      <a:pt x="9" y="11"/>
                      <a:pt x="8" y="10"/>
                    </a:cubicBezTo>
                    <a:cubicBezTo>
                      <a:pt x="7" y="8"/>
                      <a:pt x="4" y="7"/>
                      <a:pt x="0" y="7"/>
                    </a:cubicBezTo>
                    <a:lnTo>
                      <a:pt x="0" y="2"/>
                    </a:lnTo>
                    <a:lnTo>
                      <a:pt x="35" y="2"/>
                    </a:lnTo>
                    <a:lnTo>
                      <a:pt x="35" y="15"/>
                    </a:lnTo>
                    <a:cubicBezTo>
                      <a:pt x="38" y="11"/>
                      <a:pt x="42" y="7"/>
                      <a:pt x="47" y="4"/>
                    </a:cubicBezTo>
                    <a:cubicBezTo>
                      <a:pt x="51" y="1"/>
                      <a:pt x="56" y="0"/>
                      <a:pt x="62" y="0"/>
                    </a:cubicBezTo>
                    <a:cubicBezTo>
                      <a:pt x="70" y="0"/>
                      <a:pt x="76" y="2"/>
                      <a:pt x="80" y="6"/>
                    </a:cubicBezTo>
                    <a:cubicBezTo>
                      <a:pt x="85" y="10"/>
                      <a:pt x="87" y="17"/>
                      <a:pt x="87" y="28"/>
                    </a:cubicBezTo>
                    <a:lnTo>
                      <a:pt x="87" y="73"/>
                    </a:lnTo>
                    <a:cubicBezTo>
                      <a:pt x="87" y="77"/>
                      <a:pt x="88" y="80"/>
                      <a:pt x="89" y="81"/>
                    </a:cubicBezTo>
                    <a:cubicBezTo>
                      <a:pt x="91" y="82"/>
                      <a:pt x="93" y="83"/>
                      <a:pt x="96" y="83"/>
                    </a:cubicBezTo>
                    <a:lnTo>
                      <a:pt x="96" y="88"/>
                    </a:lnTo>
                    <a:lnTo>
                      <a:pt x="53" y="88"/>
                    </a:lnTo>
                    <a:lnTo>
                      <a:pt x="53" y="83"/>
                    </a:lnTo>
                    <a:cubicBezTo>
                      <a:pt x="56" y="83"/>
                      <a:pt x="58" y="82"/>
                      <a:pt x="59" y="81"/>
                    </a:cubicBezTo>
                    <a:cubicBezTo>
                      <a:pt x="61" y="79"/>
                      <a:pt x="61" y="77"/>
                      <a:pt x="61" y="73"/>
                    </a:cubicBezTo>
                    <a:lnTo>
                      <a:pt x="61" y="28"/>
                    </a:lnTo>
                    <a:cubicBezTo>
                      <a:pt x="61" y="23"/>
                      <a:pt x="61" y="20"/>
                      <a:pt x="60" y="18"/>
                    </a:cubicBezTo>
                    <a:cubicBezTo>
                      <a:pt x="58" y="14"/>
                      <a:pt x="56" y="12"/>
                      <a:pt x="51" y="12"/>
                    </a:cubicBezTo>
                    <a:cubicBezTo>
                      <a:pt x="48" y="12"/>
                      <a:pt x="45" y="14"/>
                      <a:pt x="42" y="16"/>
                    </a:cubicBezTo>
                    <a:cubicBezTo>
                      <a:pt x="40" y="18"/>
                      <a:pt x="38" y="21"/>
                      <a:pt x="36" y="23"/>
                    </a:cubicBezTo>
                    <a:lnTo>
                      <a:pt x="36" y="73"/>
                    </a:lnTo>
                    <a:cubicBezTo>
                      <a:pt x="36" y="77"/>
                      <a:pt x="37" y="79"/>
                      <a:pt x="38" y="81"/>
                    </a:cubicBezTo>
                    <a:cubicBezTo>
                      <a:pt x="39" y="82"/>
                      <a:pt x="42" y="83"/>
                      <a:pt x="45" y="83"/>
                    </a:cubicBezTo>
                    <a:lnTo>
                      <a:pt x="45" y="88"/>
                    </a:lnTo>
                    <a:lnTo>
                      <a:pt x="0" y="88"/>
                    </a:lnTo>
                    <a:lnTo>
                      <a:pt x="0" y="83"/>
                    </a:lnTo>
                    <a:close/>
                    <a:moveTo>
                      <a:pt x="49" y="0"/>
                    </a:moveTo>
                    <a:lnTo>
                      <a:pt x="49" y="0"/>
                    </a:lnTo>
                    <a:lnTo>
                      <a:pt x="4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90"/>
              <p:cNvSpPr>
                <a:spLocks/>
              </p:cNvSpPr>
              <p:nvPr/>
            </p:nvSpPr>
            <p:spPr bwMode="auto">
              <a:xfrm>
                <a:off x="1050" y="86"/>
                <a:ext cx="32" cy="65"/>
              </a:xfrm>
              <a:custGeom>
                <a:avLst/>
                <a:gdLst/>
                <a:ahLst/>
                <a:cxnLst>
                  <a:cxn ang="0">
                    <a:pos x="0" y="39"/>
                  </a:cxn>
                  <a:cxn ang="0">
                    <a:pos x="0" y="39"/>
                  </a:cxn>
                  <a:cxn ang="0">
                    <a:pos x="0" y="34"/>
                  </a:cxn>
                  <a:cxn ang="0">
                    <a:pos x="6" y="29"/>
                  </a:cxn>
                  <a:cxn ang="0">
                    <a:pos x="15" y="20"/>
                  </a:cxn>
                  <a:cxn ang="0">
                    <a:pos x="30" y="0"/>
                  </a:cxn>
                  <a:cxn ang="0">
                    <a:pos x="35" y="0"/>
                  </a:cxn>
                  <a:cxn ang="0">
                    <a:pos x="35" y="31"/>
                  </a:cxn>
                  <a:cxn ang="0">
                    <a:pos x="53" y="31"/>
                  </a:cxn>
                  <a:cxn ang="0">
                    <a:pos x="53" y="39"/>
                  </a:cxn>
                  <a:cxn ang="0">
                    <a:pos x="35" y="39"/>
                  </a:cxn>
                  <a:cxn ang="0">
                    <a:pos x="35" y="95"/>
                  </a:cxn>
                  <a:cxn ang="0">
                    <a:pos x="36" y="102"/>
                  </a:cxn>
                  <a:cxn ang="0">
                    <a:pos x="42" y="106"/>
                  </a:cxn>
                  <a:cxn ang="0">
                    <a:pos x="48" y="103"/>
                  </a:cxn>
                  <a:cxn ang="0">
                    <a:pos x="53" y="96"/>
                  </a:cxn>
                  <a:cxn ang="0">
                    <a:pos x="58" y="98"/>
                  </a:cxn>
                  <a:cxn ang="0">
                    <a:pos x="50" y="111"/>
                  </a:cxn>
                  <a:cxn ang="0">
                    <a:pos x="30" y="119"/>
                  </a:cxn>
                  <a:cxn ang="0">
                    <a:pos x="19" y="117"/>
                  </a:cxn>
                  <a:cxn ang="0">
                    <a:pos x="10" y="100"/>
                  </a:cxn>
                  <a:cxn ang="0">
                    <a:pos x="10" y="39"/>
                  </a:cxn>
                  <a:cxn ang="0">
                    <a:pos x="0" y="39"/>
                  </a:cxn>
                </a:cxnLst>
                <a:rect l="0" t="0" r="r" b="b"/>
                <a:pathLst>
                  <a:path w="58" h="119">
                    <a:moveTo>
                      <a:pt x="0" y="39"/>
                    </a:moveTo>
                    <a:lnTo>
                      <a:pt x="0" y="39"/>
                    </a:lnTo>
                    <a:lnTo>
                      <a:pt x="0" y="34"/>
                    </a:lnTo>
                    <a:cubicBezTo>
                      <a:pt x="2" y="33"/>
                      <a:pt x="4" y="31"/>
                      <a:pt x="6" y="29"/>
                    </a:cubicBezTo>
                    <a:cubicBezTo>
                      <a:pt x="9" y="26"/>
                      <a:pt x="12" y="23"/>
                      <a:pt x="15" y="20"/>
                    </a:cubicBezTo>
                    <a:cubicBezTo>
                      <a:pt x="21" y="13"/>
                      <a:pt x="26" y="7"/>
                      <a:pt x="30" y="0"/>
                    </a:cubicBezTo>
                    <a:lnTo>
                      <a:pt x="35" y="0"/>
                    </a:lnTo>
                    <a:lnTo>
                      <a:pt x="35" y="31"/>
                    </a:lnTo>
                    <a:lnTo>
                      <a:pt x="53" y="31"/>
                    </a:lnTo>
                    <a:lnTo>
                      <a:pt x="53" y="39"/>
                    </a:lnTo>
                    <a:lnTo>
                      <a:pt x="35" y="39"/>
                    </a:lnTo>
                    <a:lnTo>
                      <a:pt x="35" y="95"/>
                    </a:lnTo>
                    <a:cubicBezTo>
                      <a:pt x="35" y="98"/>
                      <a:pt x="36" y="100"/>
                      <a:pt x="36" y="102"/>
                    </a:cubicBezTo>
                    <a:cubicBezTo>
                      <a:pt x="38" y="104"/>
                      <a:pt x="40" y="106"/>
                      <a:pt x="42" y="106"/>
                    </a:cubicBezTo>
                    <a:cubicBezTo>
                      <a:pt x="45" y="106"/>
                      <a:pt x="47" y="105"/>
                      <a:pt x="48" y="103"/>
                    </a:cubicBezTo>
                    <a:cubicBezTo>
                      <a:pt x="50" y="102"/>
                      <a:pt x="52" y="99"/>
                      <a:pt x="53" y="96"/>
                    </a:cubicBezTo>
                    <a:lnTo>
                      <a:pt x="58" y="98"/>
                    </a:lnTo>
                    <a:cubicBezTo>
                      <a:pt x="56" y="103"/>
                      <a:pt x="53" y="108"/>
                      <a:pt x="50" y="111"/>
                    </a:cubicBezTo>
                    <a:cubicBezTo>
                      <a:pt x="45" y="116"/>
                      <a:pt x="38" y="119"/>
                      <a:pt x="30" y="119"/>
                    </a:cubicBezTo>
                    <a:cubicBezTo>
                      <a:pt x="26" y="119"/>
                      <a:pt x="22" y="118"/>
                      <a:pt x="19" y="117"/>
                    </a:cubicBezTo>
                    <a:cubicBezTo>
                      <a:pt x="13" y="114"/>
                      <a:pt x="10" y="108"/>
                      <a:pt x="10" y="100"/>
                    </a:cubicBezTo>
                    <a:lnTo>
                      <a:pt x="10" y="39"/>
                    </a:lnTo>
                    <a:lnTo>
                      <a:pt x="0" y="3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91"/>
              <p:cNvSpPr>
                <a:spLocks noEditPoints="1"/>
              </p:cNvSpPr>
              <p:nvPr/>
            </p:nvSpPr>
            <p:spPr bwMode="auto">
              <a:xfrm>
                <a:off x="1110" y="81"/>
                <a:ext cx="71" cy="69"/>
              </a:xfrm>
              <a:custGeom>
                <a:avLst/>
                <a:gdLst/>
                <a:ahLst/>
                <a:cxnLst>
                  <a:cxn ang="0">
                    <a:pos x="0" y="121"/>
                  </a:cxn>
                  <a:cxn ang="0">
                    <a:pos x="0" y="121"/>
                  </a:cxn>
                  <a:cxn ang="0">
                    <a:pos x="13" y="117"/>
                  </a:cxn>
                  <a:cxn ang="0">
                    <a:pos x="16" y="104"/>
                  </a:cxn>
                  <a:cxn ang="0">
                    <a:pos x="16" y="22"/>
                  </a:cxn>
                  <a:cxn ang="0">
                    <a:pos x="12" y="8"/>
                  </a:cxn>
                  <a:cxn ang="0">
                    <a:pos x="0" y="5"/>
                  </a:cxn>
                  <a:cxn ang="0">
                    <a:pos x="0" y="0"/>
                  </a:cxn>
                  <a:cxn ang="0">
                    <a:pos x="60" y="0"/>
                  </a:cxn>
                  <a:cxn ang="0">
                    <a:pos x="90" y="4"/>
                  </a:cxn>
                  <a:cxn ang="0">
                    <a:pos x="112" y="32"/>
                  </a:cxn>
                  <a:cxn ang="0">
                    <a:pos x="101" y="56"/>
                  </a:cxn>
                  <a:cxn ang="0">
                    <a:pos x="83" y="65"/>
                  </a:cxn>
                  <a:cxn ang="0">
                    <a:pos x="120" y="118"/>
                  </a:cxn>
                  <a:cxn ang="0">
                    <a:pos x="123" y="120"/>
                  </a:cxn>
                  <a:cxn ang="0">
                    <a:pos x="128" y="121"/>
                  </a:cxn>
                  <a:cxn ang="0">
                    <a:pos x="128" y="126"/>
                  </a:cxn>
                  <a:cxn ang="0">
                    <a:pos x="90" y="126"/>
                  </a:cxn>
                  <a:cxn ang="0">
                    <a:pos x="51" y="68"/>
                  </a:cxn>
                  <a:cxn ang="0">
                    <a:pos x="46" y="68"/>
                  </a:cxn>
                  <a:cxn ang="0">
                    <a:pos x="46" y="104"/>
                  </a:cxn>
                  <a:cxn ang="0">
                    <a:pos x="49" y="117"/>
                  </a:cxn>
                  <a:cxn ang="0">
                    <a:pos x="63" y="121"/>
                  </a:cxn>
                  <a:cxn ang="0">
                    <a:pos x="63" y="126"/>
                  </a:cxn>
                  <a:cxn ang="0">
                    <a:pos x="0" y="126"/>
                  </a:cxn>
                  <a:cxn ang="0">
                    <a:pos x="0" y="121"/>
                  </a:cxn>
                  <a:cxn ang="0">
                    <a:pos x="46" y="62"/>
                  </a:cxn>
                  <a:cxn ang="0">
                    <a:pos x="46" y="62"/>
                  </a:cxn>
                  <a:cxn ang="0">
                    <a:pos x="72" y="56"/>
                  </a:cxn>
                  <a:cxn ang="0">
                    <a:pos x="80" y="34"/>
                  </a:cxn>
                  <a:cxn ang="0">
                    <a:pos x="77" y="17"/>
                  </a:cxn>
                  <a:cxn ang="0">
                    <a:pos x="58" y="6"/>
                  </a:cxn>
                  <a:cxn ang="0">
                    <a:pos x="49" y="8"/>
                  </a:cxn>
                  <a:cxn ang="0">
                    <a:pos x="46" y="14"/>
                  </a:cxn>
                  <a:cxn ang="0">
                    <a:pos x="46" y="62"/>
                  </a:cxn>
                </a:cxnLst>
                <a:rect l="0" t="0" r="r" b="b"/>
                <a:pathLst>
                  <a:path w="128" h="126">
                    <a:moveTo>
                      <a:pt x="0" y="121"/>
                    </a:moveTo>
                    <a:lnTo>
                      <a:pt x="0" y="121"/>
                    </a:lnTo>
                    <a:cubicBezTo>
                      <a:pt x="6" y="121"/>
                      <a:pt x="10" y="120"/>
                      <a:pt x="13" y="117"/>
                    </a:cubicBezTo>
                    <a:cubicBezTo>
                      <a:pt x="15" y="115"/>
                      <a:pt x="16" y="111"/>
                      <a:pt x="16" y="104"/>
                    </a:cubicBezTo>
                    <a:lnTo>
                      <a:pt x="16" y="22"/>
                    </a:lnTo>
                    <a:cubicBezTo>
                      <a:pt x="16" y="15"/>
                      <a:pt x="15" y="10"/>
                      <a:pt x="12" y="8"/>
                    </a:cubicBezTo>
                    <a:cubicBezTo>
                      <a:pt x="10" y="6"/>
                      <a:pt x="6" y="5"/>
                      <a:pt x="0" y="5"/>
                    </a:cubicBezTo>
                    <a:lnTo>
                      <a:pt x="0" y="0"/>
                    </a:lnTo>
                    <a:lnTo>
                      <a:pt x="60" y="0"/>
                    </a:lnTo>
                    <a:cubicBezTo>
                      <a:pt x="72" y="0"/>
                      <a:pt x="82" y="1"/>
                      <a:pt x="90" y="4"/>
                    </a:cubicBezTo>
                    <a:cubicBezTo>
                      <a:pt x="105" y="9"/>
                      <a:pt x="112" y="19"/>
                      <a:pt x="112" y="32"/>
                    </a:cubicBezTo>
                    <a:cubicBezTo>
                      <a:pt x="112" y="42"/>
                      <a:pt x="108" y="50"/>
                      <a:pt x="101" y="56"/>
                    </a:cubicBezTo>
                    <a:cubicBezTo>
                      <a:pt x="95" y="61"/>
                      <a:pt x="89" y="63"/>
                      <a:pt x="83" y="65"/>
                    </a:cubicBezTo>
                    <a:lnTo>
                      <a:pt x="120" y="118"/>
                    </a:lnTo>
                    <a:cubicBezTo>
                      <a:pt x="121" y="119"/>
                      <a:pt x="122" y="120"/>
                      <a:pt x="123" y="120"/>
                    </a:cubicBezTo>
                    <a:cubicBezTo>
                      <a:pt x="125" y="121"/>
                      <a:pt x="126" y="121"/>
                      <a:pt x="128" y="121"/>
                    </a:cubicBezTo>
                    <a:lnTo>
                      <a:pt x="128" y="126"/>
                    </a:lnTo>
                    <a:lnTo>
                      <a:pt x="90" y="126"/>
                    </a:lnTo>
                    <a:lnTo>
                      <a:pt x="51" y="68"/>
                    </a:lnTo>
                    <a:lnTo>
                      <a:pt x="46" y="68"/>
                    </a:lnTo>
                    <a:lnTo>
                      <a:pt x="46" y="104"/>
                    </a:lnTo>
                    <a:cubicBezTo>
                      <a:pt x="46" y="111"/>
                      <a:pt x="47" y="115"/>
                      <a:pt x="49" y="117"/>
                    </a:cubicBezTo>
                    <a:cubicBezTo>
                      <a:pt x="52" y="119"/>
                      <a:pt x="56" y="121"/>
                      <a:pt x="63" y="121"/>
                    </a:cubicBezTo>
                    <a:lnTo>
                      <a:pt x="63" y="126"/>
                    </a:lnTo>
                    <a:lnTo>
                      <a:pt x="0" y="126"/>
                    </a:lnTo>
                    <a:lnTo>
                      <a:pt x="0" y="121"/>
                    </a:lnTo>
                    <a:close/>
                    <a:moveTo>
                      <a:pt x="46" y="62"/>
                    </a:moveTo>
                    <a:lnTo>
                      <a:pt x="46" y="62"/>
                    </a:lnTo>
                    <a:cubicBezTo>
                      <a:pt x="58" y="61"/>
                      <a:pt x="67" y="60"/>
                      <a:pt x="72" y="56"/>
                    </a:cubicBezTo>
                    <a:cubicBezTo>
                      <a:pt x="78" y="53"/>
                      <a:pt x="80" y="46"/>
                      <a:pt x="80" y="34"/>
                    </a:cubicBezTo>
                    <a:cubicBezTo>
                      <a:pt x="80" y="27"/>
                      <a:pt x="79" y="21"/>
                      <a:pt x="77" y="17"/>
                    </a:cubicBezTo>
                    <a:cubicBezTo>
                      <a:pt x="74" y="10"/>
                      <a:pt x="67" y="6"/>
                      <a:pt x="58" y="6"/>
                    </a:cubicBezTo>
                    <a:cubicBezTo>
                      <a:pt x="53" y="6"/>
                      <a:pt x="50" y="7"/>
                      <a:pt x="49" y="8"/>
                    </a:cubicBezTo>
                    <a:cubicBezTo>
                      <a:pt x="47" y="9"/>
                      <a:pt x="46" y="11"/>
                      <a:pt x="46" y="14"/>
                    </a:cubicBezTo>
                    <a:lnTo>
                      <a:pt x="46" y="6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92"/>
              <p:cNvSpPr>
                <a:spLocks noEditPoints="1"/>
              </p:cNvSpPr>
              <p:nvPr/>
            </p:nvSpPr>
            <p:spPr bwMode="auto">
              <a:xfrm>
                <a:off x="1185" y="102"/>
                <a:ext cx="41" cy="49"/>
              </a:xfrm>
              <a:custGeom>
                <a:avLst/>
                <a:gdLst/>
                <a:ahLst/>
                <a:cxnLst>
                  <a:cxn ang="0">
                    <a:pos x="0" y="45"/>
                  </a:cxn>
                  <a:cxn ang="0">
                    <a:pos x="0" y="45"/>
                  </a:cxn>
                  <a:cxn ang="0">
                    <a:pos x="11" y="12"/>
                  </a:cxn>
                  <a:cxn ang="0">
                    <a:pos x="39" y="0"/>
                  </a:cxn>
                  <a:cxn ang="0">
                    <a:pos x="56" y="5"/>
                  </a:cxn>
                  <a:cxn ang="0">
                    <a:pos x="68" y="18"/>
                  </a:cxn>
                  <a:cxn ang="0">
                    <a:pos x="73" y="35"/>
                  </a:cxn>
                  <a:cxn ang="0">
                    <a:pos x="73" y="42"/>
                  </a:cxn>
                  <a:cxn ang="0">
                    <a:pos x="26" y="42"/>
                  </a:cxn>
                  <a:cxn ang="0">
                    <a:pos x="30" y="61"/>
                  </a:cxn>
                  <a:cxn ang="0">
                    <a:pos x="49" y="77"/>
                  </a:cxn>
                  <a:cxn ang="0">
                    <a:pos x="61" y="73"/>
                  </a:cxn>
                  <a:cxn ang="0">
                    <a:pos x="70" y="64"/>
                  </a:cxn>
                  <a:cxn ang="0">
                    <a:pos x="74" y="67"/>
                  </a:cxn>
                  <a:cxn ang="0">
                    <a:pos x="54" y="87"/>
                  </a:cxn>
                  <a:cxn ang="0">
                    <a:pos x="37" y="90"/>
                  </a:cxn>
                  <a:cxn ang="0">
                    <a:pos x="12" y="80"/>
                  </a:cxn>
                  <a:cxn ang="0">
                    <a:pos x="0" y="45"/>
                  </a:cxn>
                  <a:cxn ang="0">
                    <a:pos x="0" y="45"/>
                  </a:cxn>
                  <a:cxn ang="0">
                    <a:pos x="51" y="35"/>
                  </a:cxn>
                  <a:cxn ang="0">
                    <a:pos x="51" y="35"/>
                  </a:cxn>
                  <a:cxn ang="0">
                    <a:pos x="48" y="12"/>
                  </a:cxn>
                  <a:cxn ang="0">
                    <a:pos x="39" y="6"/>
                  </a:cxn>
                  <a:cxn ang="0">
                    <a:pos x="29" y="13"/>
                  </a:cxn>
                  <a:cxn ang="0">
                    <a:pos x="26" y="35"/>
                  </a:cxn>
                  <a:cxn ang="0">
                    <a:pos x="51" y="35"/>
                  </a:cxn>
                  <a:cxn ang="0">
                    <a:pos x="38" y="0"/>
                  </a:cxn>
                  <a:cxn ang="0">
                    <a:pos x="38" y="0"/>
                  </a:cxn>
                  <a:cxn ang="0">
                    <a:pos x="38" y="0"/>
                  </a:cxn>
                </a:cxnLst>
                <a:rect l="0" t="0" r="r" b="b"/>
                <a:pathLst>
                  <a:path w="74" h="90">
                    <a:moveTo>
                      <a:pt x="0" y="45"/>
                    </a:moveTo>
                    <a:lnTo>
                      <a:pt x="0" y="45"/>
                    </a:lnTo>
                    <a:cubicBezTo>
                      <a:pt x="0" y="31"/>
                      <a:pt x="3" y="20"/>
                      <a:pt x="11" y="12"/>
                    </a:cubicBezTo>
                    <a:cubicBezTo>
                      <a:pt x="19" y="4"/>
                      <a:pt x="28" y="0"/>
                      <a:pt x="39" y="0"/>
                    </a:cubicBezTo>
                    <a:cubicBezTo>
                      <a:pt x="45" y="0"/>
                      <a:pt x="50" y="1"/>
                      <a:pt x="56" y="5"/>
                    </a:cubicBezTo>
                    <a:cubicBezTo>
                      <a:pt x="61" y="8"/>
                      <a:pt x="65" y="12"/>
                      <a:pt x="68" y="18"/>
                    </a:cubicBezTo>
                    <a:cubicBezTo>
                      <a:pt x="70" y="22"/>
                      <a:pt x="72" y="28"/>
                      <a:pt x="73" y="35"/>
                    </a:cubicBezTo>
                    <a:cubicBezTo>
                      <a:pt x="73" y="38"/>
                      <a:pt x="73" y="40"/>
                      <a:pt x="73" y="42"/>
                    </a:cubicBezTo>
                    <a:lnTo>
                      <a:pt x="26" y="42"/>
                    </a:lnTo>
                    <a:cubicBezTo>
                      <a:pt x="26" y="50"/>
                      <a:pt x="28" y="56"/>
                      <a:pt x="30" y="61"/>
                    </a:cubicBezTo>
                    <a:cubicBezTo>
                      <a:pt x="33" y="72"/>
                      <a:pt x="40" y="77"/>
                      <a:pt x="49" y="77"/>
                    </a:cubicBezTo>
                    <a:cubicBezTo>
                      <a:pt x="53" y="77"/>
                      <a:pt x="57" y="75"/>
                      <a:pt x="61" y="73"/>
                    </a:cubicBezTo>
                    <a:cubicBezTo>
                      <a:pt x="63" y="71"/>
                      <a:pt x="66" y="68"/>
                      <a:pt x="70" y="64"/>
                    </a:cubicBezTo>
                    <a:lnTo>
                      <a:pt x="74" y="67"/>
                    </a:lnTo>
                    <a:cubicBezTo>
                      <a:pt x="68" y="77"/>
                      <a:pt x="62" y="83"/>
                      <a:pt x="54" y="87"/>
                    </a:cubicBezTo>
                    <a:cubicBezTo>
                      <a:pt x="49" y="89"/>
                      <a:pt x="44" y="90"/>
                      <a:pt x="37" y="90"/>
                    </a:cubicBezTo>
                    <a:cubicBezTo>
                      <a:pt x="28" y="90"/>
                      <a:pt x="20" y="87"/>
                      <a:pt x="12" y="80"/>
                    </a:cubicBezTo>
                    <a:cubicBezTo>
                      <a:pt x="4" y="72"/>
                      <a:pt x="0" y="61"/>
                      <a:pt x="0" y="45"/>
                    </a:cubicBezTo>
                    <a:lnTo>
                      <a:pt x="0" y="45"/>
                    </a:lnTo>
                    <a:close/>
                    <a:moveTo>
                      <a:pt x="51" y="35"/>
                    </a:moveTo>
                    <a:lnTo>
                      <a:pt x="51" y="35"/>
                    </a:lnTo>
                    <a:cubicBezTo>
                      <a:pt x="50" y="24"/>
                      <a:pt x="50" y="17"/>
                      <a:pt x="48" y="12"/>
                    </a:cubicBezTo>
                    <a:cubicBezTo>
                      <a:pt x="46" y="8"/>
                      <a:pt x="43" y="6"/>
                      <a:pt x="39" y="6"/>
                    </a:cubicBezTo>
                    <a:cubicBezTo>
                      <a:pt x="34" y="6"/>
                      <a:pt x="30" y="8"/>
                      <a:pt x="29" y="13"/>
                    </a:cubicBezTo>
                    <a:cubicBezTo>
                      <a:pt x="27" y="18"/>
                      <a:pt x="26" y="26"/>
                      <a:pt x="26" y="35"/>
                    </a:cubicBezTo>
                    <a:lnTo>
                      <a:pt x="51"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93"/>
              <p:cNvSpPr>
                <a:spLocks noEditPoints="1"/>
              </p:cNvSpPr>
              <p:nvPr/>
            </p:nvSpPr>
            <p:spPr bwMode="auto">
              <a:xfrm>
                <a:off x="1231" y="102"/>
                <a:ext cx="46" cy="69"/>
              </a:xfrm>
              <a:custGeom>
                <a:avLst/>
                <a:gdLst/>
                <a:ahLst/>
                <a:cxnLst>
                  <a:cxn ang="0">
                    <a:pos x="27" y="30"/>
                  </a:cxn>
                  <a:cxn ang="0">
                    <a:pos x="39" y="54"/>
                  </a:cxn>
                  <a:cxn ang="0">
                    <a:pos x="51" y="30"/>
                  </a:cxn>
                  <a:cxn ang="0">
                    <a:pos x="39" y="6"/>
                  </a:cxn>
                  <a:cxn ang="0">
                    <a:pos x="27" y="30"/>
                  </a:cxn>
                  <a:cxn ang="0">
                    <a:pos x="16" y="108"/>
                  </a:cxn>
                  <a:cxn ang="0">
                    <a:pos x="22" y="117"/>
                  </a:cxn>
                  <a:cxn ang="0">
                    <a:pos x="57" y="119"/>
                  </a:cxn>
                  <a:cxn ang="0">
                    <a:pos x="66" y="100"/>
                  </a:cxn>
                  <a:cxn ang="0">
                    <a:pos x="22" y="98"/>
                  </a:cxn>
                  <a:cxn ang="0">
                    <a:pos x="16" y="108"/>
                  </a:cxn>
                  <a:cxn ang="0">
                    <a:pos x="0" y="109"/>
                  </a:cxn>
                  <a:cxn ang="0">
                    <a:pos x="3" y="101"/>
                  </a:cxn>
                  <a:cxn ang="0">
                    <a:pos x="14" y="94"/>
                  </a:cxn>
                  <a:cxn ang="0">
                    <a:pos x="2" y="80"/>
                  </a:cxn>
                  <a:cxn ang="0">
                    <a:pos x="22" y="58"/>
                  </a:cxn>
                  <a:cxn ang="0">
                    <a:pos x="7" y="46"/>
                  </a:cxn>
                  <a:cxn ang="0">
                    <a:pos x="12" y="8"/>
                  </a:cxn>
                  <a:cxn ang="0">
                    <a:pos x="51" y="1"/>
                  </a:cxn>
                  <a:cxn ang="0">
                    <a:pos x="84" y="4"/>
                  </a:cxn>
                  <a:cxn ang="0">
                    <a:pos x="69" y="14"/>
                  </a:cxn>
                  <a:cxn ang="0">
                    <a:pos x="76" y="32"/>
                  </a:cxn>
                  <a:cxn ang="0">
                    <a:pos x="38" y="60"/>
                  </a:cxn>
                  <a:cxn ang="0">
                    <a:pos x="32" y="59"/>
                  </a:cxn>
                  <a:cxn ang="0">
                    <a:pos x="23" y="68"/>
                  </a:cxn>
                  <a:cxn ang="0">
                    <a:pos x="29" y="75"/>
                  </a:cxn>
                  <a:cxn ang="0">
                    <a:pos x="42" y="75"/>
                  </a:cxn>
                  <a:cxn ang="0">
                    <a:pos x="71" y="78"/>
                  </a:cxn>
                  <a:cxn ang="0">
                    <a:pos x="64" y="123"/>
                  </a:cxn>
                  <a:cxn ang="0">
                    <a:pos x="15" y="124"/>
                  </a:cxn>
                  <a:cxn ang="0">
                    <a:pos x="0" y="109"/>
                  </a:cxn>
                  <a:cxn ang="0">
                    <a:pos x="42" y="0"/>
                  </a:cxn>
                </a:cxnLst>
                <a:rect l="0" t="0" r="r" b="b"/>
                <a:pathLst>
                  <a:path w="84" h="126">
                    <a:moveTo>
                      <a:pt x="27" y="30"/>
                    </a:moveTo>
                    <a:lnTo>
                      <a:pt x="27" y="30"/>
                    </a:lnTo>
                    <a:cubicBezTo>
                      <a:pt x="27" y="37"/>
                      <a:pt x="27" y="42"/>
                      <a:pt x="29" y="46"/>
                    </a:cubicBezTo>
                    <a:cubicBezTo>
                      <a:pt x="30" y="51"/>
                      <a:pt x="34" y="54"/>
                      <a:pt x="39" y="54"/>
                    </a:cubicBezTo>
                    <a:cubicBezTo>
                      <a:pt x="44" y="54"/>
                      <a:pt x="47" y="52"/>
                      <a:pt x="49" y="48"/>
                    </a:cubicBezTo>
                    <a:cubicBezTo>
                      <a:pt x="50" y="44"/>
                      <a:pt x="51" y="38"/>
                      <a:pt x="51" y="30"/>
                    </a:cubicBezTo>
                    <a:cubicBezTo>
                      <a:pt x="51" y="22"/>
                      <a:pt x="50" y="15"/>
                      <a:pt x="49" y="12"/>
                    </a:cubicBezTo>
                    <a:cubicBezTo>
                      <a:pt x="47" y="8"/>
                      <a:pt x="44" y="6"/>
                      <a:pt x="39" y="6"/>
                    </a:cubicBezTo>
                    <a:cubicBezTo>
                      <a:pt x="34" y="6"/>
                      <a:pt x="31" y="8"/>
                      <a:pt x="29" y="12"/>
                    </a:cubicBezTo>
                    <a:cubicBezTo>
                      <a:pt x="28" y="16"/>
                      <a:pt x="27" y="22"/>
                      <a:pt x="27" y="30"/>
                    </a:cubicBezTo>
                    <a:lnTo>
                      <a:pt x="27" y="30"/>
                    </a:lnTo>
                    <a:close/>
                    <a:moveTo>
                      <a:pt x="16" y="108"/>
                    </a:moveTo>
                    <a:lnTo>
                      <a:pt x="16" y="108"/>
                    </a:lnTo>
                    <a:cubicBezTo>
                      <a:pt x="16" y="112"/>
                      <a:pt x="18" y="115"/>
                      <a:pt x="22" y="117"/>
                    </a:cubicBezTo>
                    <a:cubicBezTo>
                      <a:pt x="26" y="119"/>
                      <a:pt x="32" y="120"/>
                      <a:pt x="40" y="120"/>
                    </a:cubicBezTo>
                    <a:cubicBezTo>
                      <a:pt x="47" y="120"/>
                      <a:pt x="52" y="120"/>
                      <a:pt x="57" y="119"/>
                    </a:cubicBezTo>
                    <a:cubicBezTo>
                      <a:pt x="65" y="117"/>
                      <a:pt x="70" y="113"/>
                      <a:pt x="70" y="107"/>
                    </a:cubicBezTo>
                    <a:cubicBezTo>
                      <a:pt x="70" y="104"/>
                      <a:pt x="68" y="102"/>
                      <a:pt x="66" y="100"/>
                    </a:cubicBezTo>
                    <a:cubicBezTo>
                      <a:pt x="64" y="98"/>
                      <a:pt x="59" y="98"/>
                      <a:pt x="53" y="98"/>
                    </a:cubicBezTo>
                    <a:lnTo>
                      <a:pt x="22" y="98"/>
                    </a:lnTo>
                    <a:cubicBezTo>
                      <a:pt x="20" y="99"/>
                      <a:pt x="19" y="101"/>
                      <a:pt x="18" y="102"/>
                    </a:cubicBezTo>
                    <a:cubicBezTo>
                      <a:pt x="17" y="104"/>
                      <a:pt x="16" y="106"/>
                      <a:pt x="16" y="108"/>
                    </a:cubicBezTo>
                    <a:lnTo>
                      <a:pt x="16" y="108"/>
                    </a:lnTo>
                    <a:close/>
                    <a:moveTo>
                      <a:pt x="0" y="109"/>
                    </a:moveTo>
                    <a:lnTo>
                      <a:pt x="0" y="109"/>
                    </a:lnTo>
                    <a:cubicBezTo>
                      <a:pt x="0" y="107"/>
                      <a:pt x="1" y="104"/>
                      <a:pt x="3" y="101"/>
                    </a:cubicBezTo>
                    <a:cubicBezTo>
                      <a:pt x="5" y="98"/>
                      <a:pt x="9" y="96"/>
                      <a:pt x="14" y="96"/>
                    </a:cubicBezTo>
                    <a:lnTo>
                      <a:pt x="14" y="94"/>
                    </a:lnTo>
                    <a:cubicBezTo>
                      <a:pt x="11" y="93"/>
                      <a:pt x="8" y="91"/>
                      <a:pt x="7" y="90"/>
                    </a:cubicBezTo>
                    <a:cubicBezTo>
                      <a:pt x="4" y="87"/>
                      <a:pt x="2" y="84"/>
                      <a:pt x="2" y="80"/>
                    </a:cubicBezTo>
                    <a:cubicBezTo>
                      <a:pt x="2" y="74"/>
                      <a:pt x="4" y="70"/>
                      <a:pt x="9" y="66"/>
                    </a:cubicBezTo>
                    <a:cubicBezTo>
                      <a:pt x="14" y="63"/>
                      <a:pt x="18" y="60"/>
                      <a:pt x="22" y="58"/>
                    </a:cubicBezTo>
                    <a:lnTo>
                      <a:pt x="22" y="57"/>
                    </a:lnTo>
                    <a:cubicBezTo>
                      <a:pt x="16" y="55"/>
                      <a:pt x="11" y="51"/>
                      <a:pt x="7" y="46"/>
                    </a:cubicBezTo>
                    <a:cubicBezTo>
                      <a:pt x="3" y="42"/>
                      <a:pt x="1" y="36"/>
                      <a:pt x="1" y="29"/>
                    </a:cubicBezTo>
                    <a:cubicBezTo>
                      <a:pt x="1" y="21"/>
                      <a:pt x="5" y="14"/>
                      <a:pt x="12" y="8"/>
                    </a:cubicBezTo>
                    <a:cubicBezTo>
                      <a:pt x="18" y="3"/>
                      <a:pt x="27" y="0"/>
                      <a:pt x="39" y="0"/>
                    </a:cubicBezTo>
                    <a:cubicBezTo>
                      <a:pt x="43" y="0"/>
                      <a:pt x="47" y="0"/>
                      <a:pt x="51" y="1"/>
                    </a:cubicBezTo>
                    <a:cubicBezTo>
                      <a:pt x="55" y="2"/>
                      <a:pt x="57" y="3"/>
                      <a:pt x="59" y="4"/>
                    </a:cubicBezTo>
                    <a:lnTo>
                      <a:pt x="84" y="4"/>
                    </a:lnTo>
                    <a:lnTo>
                      <a:pt x="84" y="14"/>
                    </a:lnTo>
                    <a:lnTo>
                      <a:pt x="69" y="14"/>
                    </a:lnTo>
                    <a:cubicBezTo>
                      <a:pt x="71" y="16"/>
                      <a:pt x="73" y="19"/>
                      <a:pt x="75" y="22"/>
                    </a:cubicBezTo>
                    <a:cubicBezTo>
                      <a:pt x="76" y="25"/>
                      <a:pt x="76" y="29"/>
                      <a:pt x="76" y="32"/>
                    </a:cubicBezTo>
                    <a:cubicBezTo>
                      <a:pt x="76" y="44"/>
                      <a:pt x="71" y="52"/>
                      <a:pt x="60" y="56"/>
                    </a:cubicBezTo>
                    <a:cubicBezTo>
                      <a:pt x="54" y="58"/>
                      <a:pt x="47" y="60"/>
                      <a:pt x="38" y="60"/>
                    </a:cubicBezTo>
                    <a:cubicBezTo>
                      <a:pt x="36" y="60"/>
                      <a:pt x="35" y="60"/>
                      <a:pt x="34" y="59"/>
                    </a:cubicBezTo>
                    <a:cubicBezTo>
                      <a:pt x="34" y="59"/>
                      <a:pt x="33" y="59"/>
                      <a:pt x="32" y="59"/>
                    </a:cubicBezTo>
                    <a:cubicBezTo>
                      <a:pt x="30" y="60"/>
                      <a:pt x="28" y="61"/>
                      <a:pt x="26" y="62"/>
                    </a:cubicBezTo>
                    <a:cubicBezTo>
                      <a:pt x="24" y="64"/>
                      <a:pt x="23" y="66"/>
                      <a:pt x="23" y="68"/>
                    </a:cubicBezTo>
                    <a:cubicBezTo>
                      <a:pt x="23" y="70"/>
                      <a:pt x="24" y="72"/>
                      <a:pt x="25" y="73"/>
                    </a:cubicBezTo>
                    <a:cubicBezTo>
                      <a:pt x="26" y="74"/>
                      <a:pt x="27" y="74"/>
                      <a:pt x="29" y="75"/>
                    </a:cubicBezTo>
                    <a:cubicBezTo>
                      <a:pt x="30" y="75"/>
                      <a:pt x="32" y="75"/>
                      <a:pt x="35" y="75"/>
                    </a:cubicBezTo>
                    <a:cubicBezTo>
                      <a:pt x="38" y="75"/>
                      <a:pt x="40" y="75"/>
                      <a:pt x="42" y="75"/>
                    </a:cubicBezTo>
                    <a:lnTo>
                      <a:pt x="54" y="75"/>
                    </a:lnTo>
                    <a:cubicBezTo>
                      <a:pt x="60" y="75"/>
                      <a:pt x="66" y="76"/>
                      <a:pt x="71" y="78"/>
                    </a:cubicBezTo>
                    <a:cubicBezTo>
                      <a:pt x="80" y="82"/>
                      <a:pt x="84" y="88"/>
                      <a:pt x="84" y="98"/>
                    </a:cubicBezTo>
                    <a:cubicBezTo>
                      <a:pt x="84" y="110"/>
                      <a:pt x="78" y="118"/>
                      <a:pt x="64" y="123"/>
                    </a:cubicBezTo>
                    <a:cubicBezTo>
                      <a:pt x="57" y="125"/>
                      <a:pt x="48" y="126"/>
                      <a:pt x="38" y="126"/>
                    </a:cubicBezTo>
                    <a:cubicBezTo>
                      <a:pt x="29" y="126"/>
                      <a:pt x="22" y="125"/>
                      <a:pt x="15" y="124"/>
                    </a:cubicBezTo>
                    <a:cubicBezTo>
                      <a:pt x="5" y="121"/>
                      <a:pt x="0" y="116"/>
                      <a:pt x="0" y="109"/>
                    </a:cubicBezTo>
                    <a:lnTo>
                      <a:pt x="0" y="109"/>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Freeform 94"/>
              <p:cNvSpPr>
                <a:spLocks noEditPoints="1"/>
              </p:cNvSpPr>
              <p:nvPr/>
            </p:nvSpPr>
            <p:spPr bwMode="auto">
              <a:xfrm>
                <a:off x="1282" y="79"/>
                <a:ext cx="24" cy="71"/>
              </a:xfrm>
              <a:custGeom>
                <a:avLst/>
                <a:gdLst/>
                <a:ahLst/>
                <a:cxnLst>
                  <a:cxn ang="0">
                    <a:pos x="8" y="15"/>
                  </a:cxn>
                  <a:cxn ang="0">
                    <a:pos x="8" y="15"/>
                  </a:cxn>
                  <a:cxn ang="0">
                    <a:pos x="12" y="4"/>
                  </a:cxn>
                  <a:cxn ang="0">
                    <a:pos x="22" y="0"/>
                  </a:cxn>
                  <a:cxn ang="0">
                    <a:pos x="32" y="4"/>
                  </a:cxn>
                  <a:cxn ang="0">
                    <a:pos x="37" y="15"/>
                  </a:cxn>
                  <a:cxn ang="0">
                    <a:pos x="32" y="25"/>
                  </a:cxn>
                  <a:cxn ang="0">
                    <a:pos x="22" y="29"/>
                  </a:cxn>
                  <a:cxn ang="0">
                    <a:pos x="12" y="25"/>
                  </a:cxn>
                  <a:cxn ang="0">
                    <a:pos x="8" y="15"/>
                  </a:cxn>
                  <a:cxn ang="0">
                    <a:pos x="8" y="15"/>
                  </a:cxn>
                  <a:cxn ang="0">
                    <a:pos x="0" y="124"/>
                  </a:cxn>
                  <a:cxn ang="0">
                    <a:pos x="0" y="124"/>
                  </a:cxn>
                  <a:cxn ang="0">
                    <a:pos x="6" y="122"/>
                  </a:cxn>
                  <a:cxn ang="0">
                    <a:pos x="9" y="113"/>
                  </a:cxn>
                  <a:cxn ang="0">
                    <a:pos x="9" y="58"/>
                  </a:cxn>
                  <a:cxn ang="0">
                    <a:pos x="7" y="51"/>
                  </a:cxn>
                  <a:cxn ang="0">
                    <a:pos x="0" y="48"/>
                  </a:cxn>
                  <a:cxn ang="0">
                    <a:pos x="0" y="43"/>
                  </a:cxn>
                  <a:cxn ang="0">
                    <a:pos x="35" y="43"/>
                  </a:cxn>
                  <a:cxn ang="0">
                    <a:pos x="35" y="114"/>
                  </a:cxn>
                  <a:cxn ang="0">
                    <a:pos x="37" y="122"/>
                  </a:cxn>
                  <a:cxn ang="0">
                    <a:pos x="44" y="124"/>
                  </a:cxn>
                  <a:cxn ang="0">
                    <a:pos x="44" y="129"/>
                  </a:cxn>
                  <a:cxn ang="0">
                    <a:pos x="0" y="129"/>
                  </a:cxn>
                  <a:cxn ang="0">
                    <a:pos x="0" y="124"/>
                  </a:cxn>
                </a:cxnLst>
                <a:rect l="0" t="0" r="r" b="b"/>
                <a:pathLst>
                  <a:path w="44" h="129">
                    <a:moveTo>
                      <a:pt x="8" y="15"/>
                    </a:moveTo>
                    <a:lnTo>
                      <a:pt x="8" y="15"/>
                    </a:lnTo>
                    <a:cubicBezTo>
                      <a:pt x="8" y="11"/>
                      <a:pt x="9" y="7"/>
                      <a:pt x="12" y="4"/>
                    </a:cubicBezTo>
                    <a:cubicBezTo>
                      <a:pt x="15" y="2"/>
                      <a:pt x="18" y="0"/>
                      <a:pt x="22" y="0"/>
                    </a:cubicBezTo>
                    <a:cubicBezTo>
                      <a:pt x="26" y="0"/>
                      <a:pt x="30" y="2"/>
                      <a:pt x="32" y="4"/>
                    </a:cubicBezTo>
                    <a:cubicBezTo>
                      <a:pt x="35" y="7"/>
                      <a:pt x="37" y="11"/>
                      <a:pt x="37" y="15"/>
                    </a:cubicBezTo>
                    <a:cubicBezTo>
                      <a:pt x="37" y="19"/>
                      <a:pt x="35" y="22"/>
                      <a:pt x="32" y="25"/>
                    </a:cubicBezTo>
                    <a:cubicBezTo>
                      <a:pt x="30" y="28"/>
                      <a:pt x="26" y="29"/>
                      <a:pt x="22" y="29"/>
                    </a:cubicBezTo>
                    <a:cubicBezTo>
                      <a:pt x="18" y="29"/>
                      <a:pt x="15" y="28"/>
                      <a:pt x="12" y="25"/>
                    </a:cubicBezTo>
                    <a:cubicBezTo>
                      <a:pt x="9" y="22"/>
                      <a:pt x="8" y="19"/>
                      <a:pt x="8" y="15"/>
                    </a:cubicBezTo>
                    <a:lnTo>
                      <a:pt x="8" y="15"/>
                    </a:lnTo>
                    <a:close/>
                    <a:moveTo>
                      <a:pt x="0" y="124"/>
                    </a:moveTo>
                    <a:lnTo>
                      <a:pt x="0" y="124"/>
                    </a:lnTo>
                    <a:cubicBezTo>
                      <a:pt x="3" y="124"/>
                      <a:pt x="5" y="123"/>
                      <a:pt x="6" y="122"/>
                    </a:cubicBezTo>
                    <a:cubicBezTo>
                      <a:pt x="8" y="120"/>
                      <a:pt x="9" y="117"/>
                      <a:pt x="9" y="113"/>
                    </a:cubicBezTo>
                    <a:lnTo>
                      <a:pt x="9" y="58"/>
                    </a:lnTo>
                    <a:cubicBezTo>
                      <a:pt x="9" y="55"/>
                      <a:pt x="8" y="52"/>
                      <a:pt x="7" y="51"/>
                    </a:cubicBezTo>
                    <a:cubicBezTo>
                      <a:pt x="6" y="49"/>
                      <a:pt x="3" y="48"/>
                      <a:pt x="0" y="48"/>
                    </a:cubicBezTo>
                    <a:lnTo>
                      <a:pt x="0" y="43"/>
                    </a:lnTo>
                    <a:lnTo>
                      <a:pt x="35" y="43"/>
                    </a:lnTo>
                    <a:lnTo>
                      <a:pt x="35" y="114"/>
                    </a:lnTo>
                    <a:cubicBezTo>
                      <a:pt x="35" y="118"/>
                      <a:pt x="36" y="120"/>
                      <a:pt x="37" y="122"/>
                    </a:cubicBezTo>
                    <a:cubicBezTo>
                      <a:pt x="38" y="123"/>
                      <a:pt x="41" y="124"/>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95"/>
              <p:cNvSpPr>
                <a:spLocks noEditPoints="1"/>
              </p:cNvSpPr>
              <p:nvPr/>
            </p:nvSpPr>
            <p:spPr bwMode="auto">
              <a:xfrm>
                <a:off x="1311" y="102"/>
                <a:ext cx="34" cy="49"/>
              </a:xfrm>
              <a:custGeom>
                <a:avLst/>
                <a:gdLst/>
                <a:ahLst/>
                <a:cxnLst>
                  <a:cxn ang="0">
                    <a:pos x="0" y="60"/>
                  </a:cxn>
                  <a:cxn ang="0">
                    <a:pos x="0" y="60"/>
                  </a:cxn>
                  <a:cxn ang="0">
                    <a:pos x="5" y="60"/>
                  </a:cxn>
                  <a:cxn ang="0">
                    <a:pos x="16" y="78"/>
                  </a:cxn>
                  <a:cxn ang="0">
                    <a:pos x="31" y="84"/>
                  </a:cxn>
                  <a:cxn ang="0">
                    <a:pos x="41" y="81"/>
                  </a:cxn>
                  <a:cxn ang="0">
                    <a:pos x="45" y="72"/>
                  </a:cxn>
                  <a:cxn ang="0">
                    <a:pos x="41" y="64"/>
                  </a:cxn>
                  <a:cxn ang="0">
                    <a:pos x="35" y="60"/>
                  </a:cxn>
                  <a:cxn ang="0">
                    <a:pos x="21" y="53"/>
                  </a:cxn>
                  <a:cxn ang="0">
                    <a:pos x="5" y="41"/>
                  </a:cxn>
                  <a:cxn ang="0">
                    <a:pos x="0" y="26"/>
                  </a:cxn>
                  <a:cxn ang="0">
                    <a:pos x="8" y="8"/>
                  </a:cxn>
                  <a:cxn ang="0">
                    <a:pos x="29" y="0"/>
                  </a:cxn>
                  <a:cxn ang="0">
                    <a:pos x="42" y="2"/>
                  </a:cxn>
                  <a:cxn ang="0">
                    <a:pos x="50" y="4"/>
                  </a:cxn>
                  <a:cxn ang="0">
                    <a:pos x="53" y="3"/>
                  </a:cxn>
                  <a:cxn ang="0">
                    <a:pos x="55" y="0"/>
                  </a:cxn>
                  <a:cxn ang="0">
                    <a:pos x="59" y="0"/>
                  </a:cxn>
                  <a:cxn ang="0">
                    <a:pos x="59" y="27"/>
                  </a:cxn>
                  <a:cxn ang="0">
                    <a:pos x="54" y="27"/>
                  </a:cxn>
                  <a:cxn ang="0">
                    <a:pos x="45" y="12"/>
                  </a:cxn>
                  <a:cxn ang="0">
                    <a:pos x="31" y="6"/>
                  </a:cxn>
                  <a:cxn ang="0">
                    <a:pos x="22" y="10"/>
                  </a:cxn>
                  <a:cxn ang="0">
                    <a:pos x="19" y="17"/>
                  </a:cxn>
                  <a:cxn ang="0">
                    <a:pos x="22" y="24"/>
                  </a:cxn>
                  <a:cxn ang="0">
                    <a:pos x="32" y="30"/>
                  </a:cxn>
                  <a:cxn ang="0">
                    <a:pos x="42" y="35"/>
                  </a:cxn>
                  <a:cxn ang="0">
                    <a:pos x="56" y="44"/>
                  </a:cxn>
                  <a:cxn ang="0">
                    <a:pos x="63" y="62"/>
                  </a:cxn>
                  <a:cxn ang="0">
                    <a:pos x="56" y="81"/>
                  </a:cxn>
                  <a:cxn ang="0">
                    <a:pos x="33" y="90"/>
                  </a:cxn>
                  <a:cxn ang="0">
                    <a:pos x="26" y="90"/>
                  </a:cxn>
                  <a:cxn ang="0">
                    <a:pos x="16" y="87"/>
                  </a:cxn>
                  <a:cxn ang="0">
                    <a:pos x="13" y="86"/>
                  </a:cxn>
                  <a:cxn ang="0">
                    <a:pos x="11" y="85"/>
                  </a:cxn>
                  <a:cxn ang="0">
                    <a:pos x="10" y="85"/>
                  </a:cxn>
                  <a:cxn ang="0">
                    <a:pos x="7" y="86"/>
                  </a:cxn>
                  <a:cxn ang="0">
                    <a:pos x="5" y="90"/>
                  </a:cxn>
                  <a:cxn ang="0">
                    <a:pos x="0" y="90"/>
                  </a:cxn>
                  <a:cxn ang="0">
                    <a:pos x="0" y="60"/>
                  </a:cxn>
                  <a:cxn ang="0">
                    <a:pos x="32" y="0"/>
                  </a:cxn>
                  <a:cxn ang="0">
                    <a:pos x="32" y="0"/>
                  </a:cxn>
                  <a:cxn ang="0">
                    <a:pos x="32" y="0"/>
                  </a:cxn>
                </a:cxnLst>
                <a:rect l="0" t="0" r="r" b="b"/>
                <a:pathLst>
                  <a:path w="63" h="90">
                    <a:moveTo>
                      <a:pt x="0" y="60"/>
                    </a:moveTo>
                    <a:lnTo>
                      <a:pt x="0" y="60"/>
                    </a:lnTo>
                    <a:lnTo>
                      <a:pt x="5" y="60"/>
                    </a:lnTo>
                    <a:cubicBezTo>
                      <a:pt x="7" y="68"/>
                      <a:pt x="11" y="75"/>
                      <a:pt x="16" y="78"/>
                    </a:cubicBezTo>
                    <a:cubicBezTo>
                      <a:pt x="21" y="82"/>
                      <a:pt x="26" y="84"/>
                      <a:pt x="31" y="84"/>
                    </a:cubicBezTo>
                    <a:cubicBezTo>
                      <a:pt x="36" y="84"/>
                      <a:pt x="39" y="83"/>
                      <a:pt x="41" y="81"/>
                    </a:cubicBezTo>
                    <a:cubicBezTo>
                      <a:pt x="44" y="79"/>
                      <a:pt x="45" y="76"/>
                      <a:pt x="45" y="72"/>
                    </a:cubicBezTo>
                    <a:cubicBezTo>
                      <a:pt x="45" y="69"/>
                      <a:pt x="44" y="66"/>
                      <a:pt x="41" y="64"/>
                    </a:cubicBezTo>
                    <a:cubicBezTo>
                      <a:pt x="40" y="62"/>
                      <a:pt x="38" y="61"/>
                      <a:pt x="35" y="60"/>
                    </a:cubicBezTo>
                    <a:lnTo>
                      <a:pt x="21" y="53"/>
                    </a:lnTo>
                    <a:cubicBezTo>
                      <a:pt x="14" y="49"/>
                      <a:pt x="8" y="45"/>
                      <a:pt x="5" y="41"/>
                    </a:cubicBezTo>
                    <a:cubicBezTo>
                      <a:pt x="2" y="37"/>
                      <a:pt x="0" y="32"/>
                      <a:pt x="0" y="26"/>
                    </a:cubicBezTo>
                    <a:cubicBezTo>
                      <a:pt x="0" y="19"/>
                      <a:pt x="3" y="13"/>
                      <a:pt x="8" y="8"/>
                    </a:cubicBezTo>
                    <a:cubicBezTo>
                      <a:pt x="13" y="3"/>
                      <a:pt x="20" y="0"/>
                      <a:pt x="29" y="0"/>
                    </a:cubicBezTo>
                    <a:cubicBezTo>
                      <a:pt x="33" y="0"/>
                      <a:pt x="37" y="1"/>
                      <a:pt x="42" y="2"/>
                    </a:cubicBezTo>
                    <a:cubicBezTo>
                      <a:pt x="46" y="3"/>
                      <a:pt x="49" y="4"/>
                      <a:pt x="50" y="4"/>
                    </a:cubicBezTo>
                    <a:cubicBezTo>
                      <a:pt x="51" y="4"/>
                      <a:pt x="52" y="3"/>
                      <a:pt x="53" y="3"/>
                    </a:cubicBezTo>
                    <a:cubicBezTo>
                      <a:pt x="54" y="2"/>
                      <a:pt x="54" y="1"/>
                      <a:pt x="55" y="0"/>
                    </a:cubicBezTo>
                    <a:lnTo>
                      <a:pt x="59" y="0"/>
                    </a:lnTo>
                    <a:lnTo>
                      <a:pt x="59" y="27"/>
                    </a:lnTo>
                    <a:lnTo>
                      <a:pt x="54" y="27"/>
                    </a:lnTo>
                    <a:cubicBezTo>
                      <a:pt x="52" y="21"/>
                      <a:pt x="49" y="16"/>
                      <a:pt x="45" y="12"/>
                    </a:cubicBezTo>
                    <a:cubicBezTo>
                      <a:pt x="41" y="8"/>
                      <a:pt x="37" y="6"/>
                      <a:pt x="31" y="6"/>
                    </a:cubicBezTo>
                    <a:cubicBezTo>
                      <a:pt x="27" y="6"/>
                      <a:pt x="24" y="7"/>
                      <a:pt x="22" y="10"/>
                    </a:cubicBezTo>
                    <a:cubicBezTo>
                      <a:pt x="20" y="12"/>
                      <a:pt x="19" y="14"/>
                      <a:pt x="19" y="17"/>
                    </a:cubicBezTo>
                    <a:cubicBezTo>
                      <a:pt x="19" y="19"/>
                      <a:pt x="20" y="21"/>
                      <a:pt x="22" y="24"/>
                    </a:cubicBezTo>
                    <a:cubicBezTo>
                      <a:pt x="24" y="26"/>
                      <a:pt x="27" y="28"/>
                      <a:pt x="32" y="30"/>
                    </a:cubicBezTo>
                    <a:lnTo>
                      <a:pt x="42" y="35"/>
                    </a:lnTo>
                    <a:cubicBezTo>
                      <a:pt x="48" y="38"/>
                      <a:pt x="53" y="41"/>
                      <a:pt x="56" y="44"/>
                    </a:cubicBezTo>
                    <a:cubicBezTo>
                      <a:pt x="61" y="49"/>
                      <a:pt x="63" y="55"/>
                      <a:pt x="63" y="62"/>
                    </a:cubicBezTo>
                    <a:cubicBezTo>
                      <a:pt x="63" y="69"/>
                      <a:pt x="61" y="75"/>
                      <a:pt x="56" y="81"/>
                    </a:cubicBezTo>
                    <a:cubicBezTo>
                      <a:pt x="51" y="87"/>
                      <a:pt x="43" y="90"/>
                      <a:pt x="33" y="90"/>
                    </a:cubicBezTo>
                    <a:cubicBezTo>
                      <a:pt x="31" y="90"/>
                      <a:pt x="28" y="90"/>
                      <a:pt x="26" y="90"/>
                    </a:cubicBezTo>
                    <a:cubicBezTo>
                      <a:pt x="23" y="89"/>
                      <a:pt x="20" y="88"/>
                      <a:pt x="16" y="87"/>
                    </a:cubicBezTo>
                    <a:lnTo>
                      <a:pt x="13" y="86"/>
                    </a:lnTo>
                    <a:cubicBezTo>
                      <a:pt x="12" y="85"/>
                      <a:pt x="11" y="85"/>
                      <a:pt x="11" y="85"/>
                    </a:cubicBezTo>
                    <a:cubicBezTo>
                      <a:pt x="11" y="85"/>
                      <a:pt x="10" y="85"/>
                      <a:pt x="10" y="85"/>
                    </a:cubicBezTo>
                    <a:cubicBezTo>
                      <a:pt x="9" y="85"/>
                      <a:pt x="8" y="85"/>
                      <a:pt x="7" y="86"/>
                    </a:cubicBezTo>
                    <a:cubicBezTo>
                      <a:pt x="7" y="87"/>
                      <a:pt x="6" y="88"/>
                      <a:pt x="5" y="90"/>
                    </a:cubicBezTo>
                    <a:lnTo>
                      <a:pt x="0" y="90"/>
                    </a:lnTo>
                    <a:lnTo>
                      <a:pt x="0" y="60"/>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96"/>
              <p:cNvSpPr>
                <a:spLocks/>
              </p:cNvSpPr>
              <p:nvPr/>
            </p:nvSpPr>
            <p:spPr bwMode="auto">
              <a:xfrm>
                <a:off x="1350" y="86"/>
                <a:ext cx="32" cy="65"/>
              </a:xfrm>
              <a:custGeom>
                <a:avLst/>
                <a:gdLst/>
                <a:ahLst/>
                <a:cxnLst>
                  <a:cxn ang="0">
                    <a:pos x="0" y="39"/>
                  </a:cxn>
                  <a:cxn ang="0">
                    <a:pos x="0" y="39"/>
                  </a:cxn>
                  <a:cxn ang="0">
                    <a:pos x="0" y="34"/>
                  </a:cxn>
                  <a:cxn ang="0">
                    <a:pos x="6" y="29"/>
                  </a:cxn>
                  <a:cxn ang="0">
                    <a:pos x="15" y="20"/>
                  </a:cxn>
                  <a:cxn ang="0">
                    <a:pos x="31" y="0"/>
                  </a:cxn>
                  <a:cxn ang="0">
                    <a:pos x="35" y="0"/>
                  </a:cxn>
                  <a:cxn ang="0">
                    <a:pos x="35" y="31"/>
                  </a:cxn>
                  <a:cxn ang="0">
                    <a:pos x="53" y="31"/>
                  </a:cxn>
                  <a:cxn ang="0">
                    <a:pos x="53" y="39"/>
                  </a:cxn>
                  <a:cxn ang="0">
                    <a:pos x="35" y="39"/>
                  </a:cxn>
                  <a:cxn ang="0">
                    <a:pos x="35" y="95"/>
                  </a:cxn>
                  <a:cxn ang="0">
                    <a:pos x="37" y="102"/>
                  </a:cxn>
                  <a:cxn ang="0">
                    <a:pos x="43" y="106"/>
                  </a:cxn>
                  <a:cxn ang="0">
                    <a:pos x="49" y="103"/>
                  </a:cxn>
                  <a:cxn ang="0">
                    <a:pos x="54" y="96"/>
                  </a:cxn>
                  <a:cxn ang="0">
                    <a:pos x="58" y="98"/>
                  </a:cxn>
                  <a:cxn ang="0">
                    <a:pos x="50" y="111"/>
                  </a:cxn>
                  <a:cxn ang="0">
                    <a:pos x="31" y="119"/>
                  </a:cxn>
                  <a:cxn ang="0">
                    <a:pos x="19" y="117"/>
                  </a:cxn>
                  <a:cxn ang="0">
                    <a:pos x="10" y="100"/>
                  </a:cxn>
                  <a:cxn ang="0">
                    <a:pos x="10" y="39"/>
                  </a:cxn>
                  <a:cxn ang="0">
                    <a:pos x="0" y="39"/>
                  </a:cxn>
                </a:cxnLst>
                <a:rect l="0" t="0" r="r" b="b"/>
                <a:pathLst>
                  <a:path w="58" h="119">
                    <a:moveTo>
                      <a:pt x="0" y="39"/>
                    </a:moveTo>
                    <a:lnTo>
                      <a:pt x="0" y="39"/>
                    </a:lnTo>
                    <a:lnTo>
                      <a:pt x="0" y="34"/>
                    </a:lnTo>
                    <a:cubicBezTo>
                      <a:pt x="2" y="33"/>
                      <a:pt x="4" y="31"/>
                      <a:pt x="6" y="29"/>
                    </a:cubicBezTo>
                    <a:cubicBezTo>
                      <a:pt x="9" y="26"/>
                      <a:pt x="13" y="23"/>
                      <a:pt x="15" y="20"/>
                    </a:cubicBezTo>
                    <a:cubicBezTo>
                      <a:pt x="21" y="13"/>
                      <a:pt x="26" y="7"/>
                      <a:pt x="31" y="0"/>
                    </a:cubicBezTo>
                    <a:lnTo>
                      <a:pt x="35" y="0"/>
                    </a:lnTo>
                    <a:lnTo>
                      <a:pt x="35" y="31"/>
                    </a:lnTo>
                    <a:lnTo>
                      <a:pt x="53" y="31"/>
                    </a:lnTo>
                    <a:lnTo>
                      <a:pt x="53" y="39"/>
                    </a:lnTo>
                    <a:lnTo>
                      <a:pt x="35" y="39"/>
                    </a:lnTo>
                    <a:lnTo>
                      <a:pt x="35" y="95"/>
                    </a:lnTo>
                    <a:cubicBezTo>
                      <a:pt x="35" y="98"/>
                      <a:pt x="36" y="100"/>
                      <a:pt x="37" y="102"/>
                    </a:cubicBezTo>
                    <a:cubicBezTo>
                      <a:pt x="38" y="104"/>
                      <a:pt x="40" y="106"/>
                      <a:pt x="43" y="106"/>
                    </a:cubicBezTo>
                    <a:cubicBezTo>
                      <a:pt x="45" y="106"/>
                      <a:pt x="47" y="105"/>
                      <a:pt x="49" y="103"/>
                    </a:cubicBezTo>
                    <a:cubicBezTo>
                      <a:pt x="50" y="102"/>
                      <a:pt x="52" y="99"/>
                      <a:pt x="54" y="96"/>
                    </a:cubicBezTo>
                    <a:lnTo>
                      <a:pt x="58" y="98"/>
                    </a:lnTo>
                    <a:cubicBezTo>
                      <a:pt x="56" y="103"/>
                      <a:pt x="53" y="108"/>
                      <a:pt x="50" y="111"/>
                    </a:cubicBezTo>
                    <a:cubicBezTo>
                      <a:pt x="45" y="116"/>
                      <a:pt x="38" y="119"/>
                      <a:pt x="31" y="119"/>
                    </a:cubicBezTo>
                    <a:cubicBezTo>
                      <a:pt x="26" y="119"/>
                      <a:pt x="23" y="118"/>
                      <a:pt x="19" y="117"/>
                    </a:cubicBezTo>
                    <a:cubicBezTo>
                      <a:pt x="13" y="114"/>
                      <a:pt x="10" y="108"/>
                      <a:pt x="10" y="100"/>
                    </a:cubicBezTo>
                    <a:lnTo>
                      <a:pt x="10" y="39"/>
                    </a:lnTo>
                    <a:lnTo>
                      <a:pt x="0" y="3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Freeform 97"/>
              <p:cNvSpPr>
                <a:spLocks noEditPoints="1"/>
              </p:cNvSpPr>
              <p:nvPr/>
            </p:nvSpPr>
            <p:spPr bwMode="auto">
              <a:xfrm>
                <a:off x="1385" y="102"/>
                <a:ext cx="41" cy="49"/>
              </a:xfrm>
              <a:custGeom>
                <a:avLst/>
                <a:gdLst/>
                <a:ahLst/>
                <a:cxnLst>
                  <a:cxn ang="0">
                    <a:pos x="0" y="45"/>
                  </a:cxn>
                  <a:cxn ang="0">
                    <a:pos x="0" y="45"/>
                  </a:cxn>
                  <a:cxn ang="0">
                    <a:pos x="11" y="12"/>
                  </a:cxn>
                  <a:cxn ang="0">
                    <a:pos x="38" y="0"/>
                  </a:cxn>
                  <a:cxn ang="0">
                    <a:pos x="56" y="5"/>
                  </a:cxn>
                  <a:cxn ang="0">
                    <a:pos x="68" y="18"/>
                  </a:cxn>
                  <a:cxn ang="0">
                    <a:pos x="73" y="35"/>
                  </a:cxn>
                  <a:cxn ang="0">
                    <a:pos x="73" y="42"/>
                  </a:cxn>
                  <a:cxn ang="0">
                    <a:pos x="26" y="42"/>
                  </a:cxn>
                  <a:cxn ang="0">
                    <a:pos x="30" y="61"/>
                  </a:cxn>
                  <a:cxn ang="0">
                    <a:pos x="49" y="77"/>
                  </a:cxn>
                  <a:cxn ang="0">
                    <a:pos x="61" y="73"/>
                  </a:cxn>
                  <a:cxn ang="0">
                    <a:pos x="70" y="64"/>
                  </a:cxn>
                  <a:cxn ang="0">
                    <a:pos x="74" y="67"/>
                  </a:cxn>
                  <a:cxn ang="0">
                    <a:pos x="54" y="87"/>
                  </a:cxn>
                  <a:cxn ang="0">
                    <a:pos x="37" y="90"/>
                  </a:cxn>
                  <a:cxn ang="0">
                    <a:pos x="12" y="80"/>
                  </a:cxn>
                  <a:cxn ang="0">
                    <a:pos x="0" y="45"/>
                  </a:cxn>
                  <a:cxn ang="0">
                    <a:pos x="0" y="45"/>
                  </a:cxn>
                  <a:cxn ang="0">
                    <a:pos x="50" y="35"/>
                  </a:cxn>
                  <a:cxn ang="0">
                    <a:pos x="50" y="35"/>
                  </a:cxn>
                  <a:cxn ang="0">
                    <a:pos x="48" y="12"/>
                  </a:cxn>
                  <a:cxn ang="0">
                    <a:pos x="38" y="6"/>
                  </a:cxn>
                  <a:cxn ang="0">
                    <a:pos x="28" y="13"/>
                  </a:cxn>
                  <a:cxn ang="0">
                    <a:pos x="25" y="35"/>
                  </a:cxn>
                  <a:cxn ang="0">
                    <a:pos x="50" y="35"/>
                  </a:cxn>
                  <a:cxn ang="0">
                    <a:pos x="38" y="0"/>
                  </a:cxn>
                  <a:cxn ang="0">
                    <a:pos x="38" y="0"/>
                  </a:cxn>
                  <a:cxn ang="0">
                    <a:pos x="38" y="0"/>
                  </a:cxn>
                </a:cxnLst>
                <a:rect l="0" t="0" r="r" b="b"/>
                <a:pathLst>
                  <a:path w="74" h="90">
                    <a:moveTo>
                      <a:pt x="0" y="45"/>
                    </a:moveTo>
                    <a:lnTo>
                      <a:pt x="0" y="45"/>
                    </a:lnTo>
                    <a:cubicBezTo>
                      <a:pt x="0" y="31"/>
                      <a:pt x="3" y="20"/>
                      <a:pt x="11" y="12"/>
                    </a:cubicBezTo>
                    <a:cubicBezTo>
                      <a:pt x="19" y="4"/>
                      <a:pt x="28" y="0"/>
                      <a:pt x="38" y="0"/>
                    </a:cubicBezTo>
                    <a:cubicBezTo>
                      <a:pt x="45" y="0"/>
                      <a:pt x="50" y="1"/>
                      <a:pt x="56" y="5"/>
                    </a:cubicBezTo>
                    <a:cubicBezTo>
                      <a:pt x="61" y="8"/>
                      <a:pt x="65" y="12"/>
                      <a:pt x="68" y="18"/>
                    </a:cubicBezTo>
                    <a:cubicBezTo>
                      <a:pt x="70" y="22"/>
                      <a:pt x="72" y="28"/>
                      <a:pt x="73" y="35"/>
                    </a:cubicBezTo>
                    <a:cubicBezTo>
                      <a:pt x="73" y="38"/>
                      <a:pt x="73" y="40"/>
                      <a:pt x="73" y="42"/>
                    </a:cubicBezTo>
                    <a:lnTo>
                      <a:pt x="26" y="42"/>
                    </a:lnTo>
                    <a:cubicBezTo>
                      <a:pt x="26" y="50"/>
                      <a:pt x="28" y="56"/>
                      <a:pt x="30" y="61"/>
                    </a:cubicBezTo>
                    <a:cubicBezTo>
                      <a:pt x="33" y="72"/>
                      <a:pt x="40" y="77"/>
                      <a:pt x="49" y="77"/>
                    </a:cubicBezTo>
                    <a:cubicBezTo>
                      <a:pt x="53" y="77"/>
                      <a:pt x="57" y="75"/>
                      <a:pt x="61" y="73"/>
                    </a:cubicBezTo>
                    <a:cubicBezTo>
                      <a:pt x="63" y="71"/>
                      <a:pt x="66" y="68"/>
                      <a:pt x="70" y="64"/>
                    </a:cubicBezTo>
                    <a:lnTo>
                      <a:pt x="74" y="67"/>
                    </a:lnTo>
                    <a:cubicBezTo>
                      <a:pt x="68" y="77"/>
                      <a:pt x="62" y="83"/>
                      <a:pt x="54" y="87"/>
                    </a:cubicBezTo>
                    <a:cubicBezTo>
                      <a:pt x="49" y="89"/>
                      <a:pt x="44" y="90"/>
                      <a:pt x="37" y="90"/>
                    </a:cubicBezTo>
                    <a:cubicBezTo>
                      <a:pt x="28" y="90"/>
                      <a:pt x="20" y="87"/>
                      <a:pt x="12" y="80"/>
                    </a:cubicBezTo>
                    <a:cubicBezTo>
                      <a:pt x="4" y="72"/>
                      <a:pt x="0" y="61"/>
                      <a:pt x="0" y="45"/>
                    </a:cubicBezTo>
                    <a:lnTo>
                      <a:pt x="0" y="45"/>
                    </a:lnTo>
                    <a:close/>
                    <a:moveTo>
                      <a:pt x="50" y="35"/>
                    </a:moveTo>
                    <a:lnTo>
                      <a:pt x="50" y="35"/>
                    </a:lnTo>
                    <a:cubicBezTo>
                      <a:pt x="50" y="24"/>
                      <a:pt x="49" y="17"/>
                      <a:pt x="48" y="12"/>
                    </a:cubicBezTo>
                    <a:cubicBezTo>
                      <a:pt x="46" y="8"/>
                      <a:pt x="43" y="6"/>
                      <a:pt x="38" y="6"/>
                    </a:cubicBezTo>
                    <a:cubicBezTo>
                      <a:pt x="34" y="6"/>
                      <a:pt x="30" y="8"/>
                      <a:pt x="28" y="13"/>
                    </a:cubicBezTo>
                    <a:cubicBezTo>
                      <a:pt x="27" y="18"/>
                      <a:pt x="26" y="26"/>
                      <a:pt x="25" y="35"/>
                    </a:cubicBezTo>
                    <a:lnTo>
                      <a:pt x="50"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Freeform 98"/>
              <p:cNvSpPr>
                <a:spLocks/>
              </p:cNvSpPr>
              <p:nvPr/>
            </p:nvSpPr>
            <p:spPr bwMode="auto">
              <a:xfrm>
                <a:off x="1430" y="102"/>
                <a:ext cx="41" cy="48"/>
              </a:xfrm>
              <a:custGeom>
                <a:avLst/>
                <a:gdLst/>
                <a:ahLst/>
                <a:cxnLst>
                  <a:cxn ang="0">
                    <a:pos x="0" y="83"/>
                  </a:cxn>
                  <a:cxn ang="0">
                    <a:pos x="0" y="83"/>
                  </a:cxn>
                  <a:cxn ang="0">
                    <a:pos x="7" y="81"/>
                  </a:cxn>
                  <a:cxn ang="0">
                    <a:pos x="9" y="73"/>
                  </a:cxn>
                  <a:cxn ang="0">
                    <a:pos x="10" y="68"/>
                  </a:cxn>
                  <a:cxn ang="0">
                    <a:pos x="10" y="17"/>
                  </a:cxn>
                  <a:cxn ang="0">
                    <a:pos x="8" y="9"/>
                  </a:cxn>
                  <a:cxn ang="0">
                    <a:pos x="0" y="7"/>
                  </a:cxn>
                  <a:cxn ang="0">
                    <a:pos x="0" y="2"/>
                  </a:cxn>
                  <a:cxn ang="0">
                    <a:pos x="35" y="2"/>
                  </a:cxn>
                  <a:cxn ang="0">
                    <a:pos x="35" y="17"/>
                  </a:cxn>
                  <a:cxn ang="0">
                    <a:pos x="47" y="4"/>
                  </a:cxn>
                  <a:cxn ang="0">
                    <a:pos x="60" y="0"/>
                  </a:cxn>
                  <a:cxn ang="0">
                    <a:pos x="70" y="4"/>
                  </a:cxn>
                  <a:cxn ang="0">
                    <a:pos x="75" y="14"/>
                  </a:cxn>
                  <a:cxn ang="0">
                    <a:pos x="72" y="23"/>
                  </a:cxn>
                  <a:cxn ang="0">
                    <a:pos x="63" y="27"/>
                  </a:cxn>
                  <a:cxn ang="0">
                    <a:pos x="53" y="21"/>
                  </a:cxn>
                  <a:cxn ang="0">
                    <a:pos x="47" y="16"/>
                  </a:cxn>
                  <a:cxn ang="0">
                    <a:pos x="40" y="20"/>
                  </a:cxn>
                  <a:cxn ang="0">
                    <a:pos x="36" y="33"/>
                  </a:cxn>
                  <a:cxn ang="0">
                    <a:pos x="36" y="69"/>
                  </a:cxn>
                  <a:cxn ang="0">
                    <a:pos x="39" y="80"/>
                  </a:cxn>
                  <a:cxn ang="0">
                    <a:pos x="49" y="83"/>
                  </a:cxn>
                  <a:cxn ang="0">
                    <a:pos x="49" y="88"/>
                  </a:cxn>
                  <a:cxn ang="0">
                    <a:pos x="0" y="88"/>
                  </a:cxn>
                  <a:cxn ang="0">
                    <a:pos x="0" y="83"/>
                  </a:cxn>
                </a:cxnLst>
                <a:rect l="0" t="0" r="r" b="b"/>
                <a:pathLst>
                  <a:path w="75" h="88">
                    <a:moveTo>
                      <a:pt x="0" y="83"/>
                    </a:moveTo>
                    <a:lnTo>
                      <a:pt x="0" y="83"/>
                    </a:lnTo>
                    <a:cubicBezTo>
                      <a:pt x="3" y="83"/>
                      <a:pt x="6" y="82"/>
                      <a:pt x="7" y="81"/>
                    </a:cubicBezTo>
                    <a:cubicBezTo>
                      <a:pt x="8" y="79"/>
                      <a:pt x="9" y="77"/>
                      <a:pt x="9" y="73"/>
                    </a:cubicBezTo>
                    <a:lnTo>
                      <a:pt x="10" y="68"/>
                    </a:lnTo>
                    <a:lnTo>
                      <a:pt x="10" y="17"/>
                    </a:lnTo>
                    <a:cubicBezTo>
                      <a:pt x="10" y="13"/>
                      <a:pt x="9" y="11"/>
                      <a:pt x="8" y="9"/>
                    </a:cubicBezTo>
                    <a:cubicBezTo>
                      <a:pt x="6" y="8"/>
                      <a:pt x="4" y="7"/>
                      <a:pt x="0" y="7"/>
                    </a:cubicBezTo>
                    <a:lnTo>
                      <a:pt x="0" y="2"/>
                    </a:lnTo>
                    <a:lnTo>
                      <a:pt x="35" y="2"/>
                    </a:lnTo>
                    <a:lnTo>
                      <a:pt x="35" y="17"/>
                    </a:lnTo>
                    <a:cubicBezTo>
                      <a:pt x="39" y="12"/>
                      <a:pt x="43" y="7"/>
                      <a:pt x="47" y="4"/>
                    </a:cubicBezTo>
                    <a:cubicBezTo>
                      <a:pt x="51" y="1"/>
                      <a:pt x="55" y="0"/>
                      <a:pt x="60" y="0"/>
                    </a:cubicBezTo>
                    <a:cubicBezTo>
                      <a:pt x="64" y="0"/>
                      <a:pt x="67" y="1"/>
                      <a:pt x="70" y="4"/>
                    </a:cubicBezTo>
                    <a:cubicBezTo>
                      <a:pt x="73" y="6"/>
                      <a:pt x="75" y="10"/>
                      <a:pt x="75" y="14"/>
                    </a:cubicBezTo>
                    <a:cubicBezTo>
                      <a:pt x="75" y="18"/>
                      <a:pt x="74" y="21"/>
                      <a:pt x="72" y="23"/>
                    </a:cubicBezTo>
                    <a:cubicBezTo>
                      <a:pt x="70" y="26"/>
                      <a:pt x="67" y="27"/>
                      <a:pt x="63" y="27"/>
                    </a:cubicBezTo>
                    <a:cubicBezTo>
                      <a:pt x="59" y="27"/>
                      <a:pt x="56" y="25"/>
                      <a:pt x="53" y="21"/>
                    </a:cubicBezTo>
                    <a:cubicBezTo>
                      <a:pt x="50" y="18"/>
                      <a:pt x="48" y="16"/>
                      <a:pt x="47" y="16"/>
                    </a:cubicBezTo>
                    <a:cubicBezTo>
                      <a:pt x="45" y="16"/>
                      <a:pt x="42" y="17"/>
                      <a:pt x="40" y="20"/>
                    </a:cubicBezTo>
                    <a:cubicBezTo>
                      <a:pt x="37" y="23"/>
                      <a:pt x="36" y="28"/>
                      <a:pt x="36" y="33"/>
                    </a:cubicBezTo>
                    <a:lnTo>
                      <a:pt x="36" y="69"/>
                    </a:lnTo>
                    <a:cubicBezTo>
                      <a:pt x="36" y="75"/>
                      <a:pt x="37" y="79"/>
                      <a:pt x="39" y="80"/>
                    </a:cubicBezTo>
                    <a:cubicBezTo>
                      <a:pt x="40" y="82"/>
                      <a:pt x="44" y="83"/>
                      <a:pt x="49" y="83"/>
                    </a:cubicBezTo>
                    <a:lnTo>
                      <a:pt x="49"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99"/>
              <p:cNvSpPr>
                <a:spLocks noEditPoints="1"/>
              </p:cNvSpPr>
              <p:nvPr/>
            </p:nvSpPr>
            <p:spPr bwMode="auto">
              <a:xfrm>
                <a:off x="1476" y="102"/>
                <a:ext cx="35" cy="49"/>
              </a:xfrm>
              <a:custGeom>
                <a:avLst/>
                <a:gdLst/>
                <a:ahLst/>
                <a:cxnLst>
                  <a:cxn ang="0">
                    <a:pos x="0" y="60"/>
                  </a:cxn>
                  <a:cxn ang="0">
                    <a:pos x="0" y="60"/>
                  </a:cxn>
                  <a:cxn ang="0">
                    <a:pos x="5" y="60"/>
                  </a:cxn>
                  <a:cxn ang="0">
                    <a:pos x="15" y="78"/>
                  </a:cxn>
                  <a:cxn ang="0">
                    <a:pos x="30" y="84"/>
                  </a:cxn>
                  <a:cxn ang="0">
                    <a:pos x="41" y="81"/>
                  </a:cxn>
                  <a:cxn ang="0">
                    <a:pos x="44" y="72"/>
                  </a:cxn>
                  <a:cxn ang="0">
                    <a:pos x="41" y="64"/>
                  </a:cxn>
                  <a:cxn ang="0">
                    <a:pos x="34" y="60"/>
                  </a:cxn>
                  <a:cxn ang="0">
                    <a:pos x="20" y="53"/>
                  </a:cxn>
                  <a:cxn ang="0">
                    <a:pos x="5" y="41"/>
                  </a:cxn>
                  <a:cxn ang="0">
                    <a:pos x="0" y="26"/>
                  </a:cxn>
                  <a:cxn ang="0">
                    <a:pos x="8" y="8"/>
                  </a:cxn>
                  <a:cxn ang="0">
                    <a:pos x="29" y="0"/>
                  </a:cxn>
                  <a:cxn ang="0">
                    <a:pos x="41" y="2"/>
                  </a:cxn>
                  <a:cxn ang="0">
                    <a:pos x="49" y="4"/>
                  </a:cxn>
                  <a:cxn ang="0">
                    <a:pos x="53" y="3"/>
                  </a:cxn>
                  <a:cxn ang="0">
                    <a:pos x="54" y="0"/>
                  </a:cxn>
                  <a:cxn ang="0">
                    <a:pos x="58" y="0"/>
                  </a:cxn>
                  <a:cxn ang="0">
                    <a:pos x="58" y="27"/>
                  </a:cxn>
                  <a:cxn ang="0">
                    <a:pos x="54" y="27"/>
                  </a:cxn>
                  <a:cxn ang="0">
                    <a:pos x="45" y="12"/>
                  </a:cxn>
                  <a:cxn ang="0">
                    <a:pos x="31" y="6"/>
                  </a:cxn>
                  <a:cxn ang="0">
                    <a:pos x="22" y="10"/>
                  </a:cxn>
                  <a:cxn ang="0">
                    <a:pos x="19" y="17"/>
                  </a:cxn>
                  <a:cxn ang="0">
                    <a:pos x="21" y="24"/>
                  </a:cxn>
                  <a:cxn ang="0">
                    <a:pos x="31" y="30"/>
                  </a:cxn>
                  <a:cxn ang="0">
                    <a:pos x="42" y="35"/>
                  </a:cxn>
                  <a:cxn ang="0">
                    <a:pos x="55" y="44"/>
                  </a:cxn>
                  <a:cxn ang="0">
                    <a:pos x="63" y="62"/>
                  </a:cxn>
                  <a:cxn ang="0">
                    <a:pos x="55" y="81"/>
                  </a:cxn>
                  <a:cxn ang="0">
                    <a:pos x="33" y="90"/>
                  </a:cxn>
                  <a:cxn ang="0">
                    <a:pos x="25" y="90"/>
                  </a:cxn>
                  <a:cxn ang="0">
                    <a:pos x="16" y="87"/>
                  </a:cxn>
                  <a:cxn ang="0">
                    <a:pos x="13" y="86"/>
                  </a:cxn>
                  <a:cxn ang="0">
                    <a:pos x="11" y="85"/>
                  </a:cxn>
                  <a:cxn ang="0">
                    <a:pos x="10" y="85"/>
                  </a:cxn>
                  <a:cxn ang="0">
                    <a:pos x="7" y="86"/>
                  </a:cxn>
                  <a:cxn ang="0">
                    <a:pos x="4" y="90"/>
                  </a:cxn>
                  <a:cxn ang="0">
                    <a:pos x="0" y="90"/>
                  </a:cxn>
                  <a:cxn ang="0">
                    <a:pos x="0" y="60"/>
                  </a:cxn>
                  <a:cxn ang="0">
                    <a:pos x="31" y="0"/>
                  </a:cxn>
                  <a:cxn ang="0">
                    <a:pos x="31" y="0"/>
                  </a:cxn>
                  <a:cxn ang="0">
                    <a:pos x="31" y="0"/>
                  </a:cxn>
                </a:cxnLst>
                <a:rect l="0" t="0" r="r" b="b"/>
                <a:pathLst>
                  <a:path w="63" h="90">
                    <a:moveTo>
                      <a:pt x="0" y="60"/>
                    </a:moveTo>
                    <a:lnTo>
                      <a:pt x="0" y="60"/>
                    </a:lnTo>
                    <a:lnTo>
                      <a:pt x="5" y="60"/>
                    </a:lnTo>
                    <a:cubicBezTo>
                      <a:pt x="7" y="68"/>
                      <a:pt x="10" y="75"/>
                      <a:pt x="15" y="78"/>
                    </a:cubicBezTo>
                    <a:cubicBezTo>
                      <a:pt x="20" y="82"/>
                      <a:pt x="25" y="84"/>
                      <a:pt x="30" y="84"/>
                    </a:cubicBezTo>
                    <a:cubicBezTo>
                      <a:pt x="35" y="84"/>
                      <a:pt x="39" y="83"/>
                      <a:pt x="41" y="81"/>
                    </a:cubicBezTo>
                    <a:cubicBezTo>
                      <a:pt x="43" y="79"/>
                      <a:pt x="44" y="76"/>
                      <a:pt x="44" y="72"/>
                    </a:cubicBezTo>
                    <a:cubicBezTo>
                      <a:pt x="44" y="69"/>
                      <a:pt x="43" y="66"/>
                      <a:pt x="41" y="64"/>
                    </a:cubicBezTo>
                    <a:cubicBezTo>
                      <a:pt x="39" y="62"/>
                      <a:pt x="37" y="61"/>
                      <a:pt x="34" y="60"/>
                    </a:cubicBezTo>
                    <a:lnTo>
                      <a:pt x="20" y="53"/>
                    </a:lnTo>
                    <a:cubicBezTo>
                      <a:pt x="13" y="49"/>
                      <a:pt x="8" y="45"/>
                      <a:pt x="5" y="41"/>
                    </a:cubicBezTo>
                    <a:cubicBezTo>
                      <a:pt x="2" y="37"/>
                      <a:pt x="0" y="32"/>
                      <a:pt x="0" y="26"/>
                    </a:cubicBezTo>
                    <a:cubicBezTo>
                      <a:pt x="0" y="19"/>
                      <a:pt x="3" y="13"/>
                      <a:pt x="8" y="8"/>
                    </a:cubicBezTo>
                    <a:cubicBezTo>
                      <a:pt x="13" y="3"/>
                      <a:pt x="20" y="0"/>
                      <a:pt x="29" y="0"/>
                    </a:cubicBezTo>
                    <a:cubicBezTo>
                      <a:pt x="33" y="0"/>
                      <a:pt x="37" y="1"/>
                      <a:pt x="41" y="2"/>
                    </a:cubicBezTo>
                    <a:cubicBezTo>
                      <a:pt x="46" y="3"/>
                      <a:pt x="48" y="4"/>
                      <a:pt x="49" y="4"/>
                    </a:cubicBezTo>
                    <a:cubicBezTo>
                      <a:pt x="51" y="4"/>
                      <a:pt x="52" y="3"/>
                      <a:pt x="53" y="3"/>
                    </a:cubicBezTo>
                    <a:cubicBezTo>
                      <a:pt x="53" y="2"/>
                      <a:pt x="54" y="1"/>
                      <a:pt x="54" y="0"/>
                    </a:cubicBezTo>
                    <a:lnTo>
                      <a:pt x="58" y="0"/>
                    </a:lnTo>
                    <a:lnTo>
                      <a:pt x="58" y="27"/>
                    </a:lnTo>
                    <a:lnTo>
                      <a:pt x="54" y="27"/>
                    </a:lnTo>
                    <a:cubicBezTo>
                      <a:pt x="52" y="21"/>
                      <a:pt x="49" y="16"/>
                      <a:pt x="45" y="12"/>
                    </a:cubicBezTo>
                    <a:cubicBezTo>
                      <a:pt x="41" y="8"/>
                      <a:pt x="36" y="6"/>
                      <a:pt x="31" y="6"/>
                    </a:cubicBezTo>
                    <a:cubicBezTo>
                      <a:pt x="27" y="6"/>
                      <a:pt x="24" y="7"/>
                      <a:pt x="22" y="10"/>
                    </a:cubicBezTo>
                    <a:cubicBezTo>
                      <a:pt x="20" y="12"/>
                      <a:pt x="19" y="14"/>
                      <a:pt x="19" y="17"/>
                    </a:cubicBezTo>
                    <a:cubicBezTo>
                      <a:pt x="19" y="19"/>
                      <a:pt x="20" y="21"/>
                      <a:pt x="21" y="24"/>
                    </a:cubicBezTo>
                    <a:cubicBezTo>
                      <a:pt x="23" y="26"/>
                      <a:pt x="27" y="28"/>
                      <a:pt x="31" y="30"/>
                    </a:cubicBezTo>
                    <a:lnTo>
                      <a:pt x="42" y="35"/>
                    </a:lnTo>
                    <a:cubicBezTo>
                      <a:pt x="48" y="38"/>
                      <a:pt x="53" y="41"/>
                      <a:pt x="55" y="44"/>
                    </a:cubicBezTo>
                    <a:cubicBezTo>
                      <a:pt x="60" y="49"/>
                      <a:pt x="63" y="55"/>
                      <a:pt x="63" y="62"/>
                    </a:cubicBezTo>
                    <a:cubicBezTo>
                      <a:pt x="63" y="69"/>
                      <a:pt x="60" y="75"/>
                      <a:pt x="55" y="81"/>
                    </a:cubicBezTo>
                    <a:cubicBezTo>
                      <a:pt x="50" y="87"/>
                      <a:pt x="43" y="90"/>
                      <a:pt x="33" y="90"/>
                    </a:cubicBezTo>
                    <a:cubicBezTo>
                      <a:pt x="30" y="90"/>
                      <a:pt x="28" y="90"/>
                      <a:pt x="25" y="90"/>
                    </a:cubicBezTo>
                    <a:cubicBezTo>
                      <a:pt x="23" y="89"/>
                      <a:pt x="20" y="88"/>
                      <a:pt x="16" y="87"/>
                    </a:cubicBezTo>
                    <a:lnTo>
                      <a:pt x="13" y="86"/>
                    </a:lnTo>
                    <a:cubicBezTo>
                      <a:pt x="12" y="85"/>
                      <a:pt x="11" y="85"/>
                      <a:pt x="11" y="85"/>
                    </a:cubicBezTo>
                    <a:cubicBezTo>
                      <a:pt x="10" y="85"/>
                      <a:pt x="10" y="85"/>
                      <a:pt x="10" y="85"/>
                    </a:cubicBezTo>
                    <a:cubicBezTo>
                      <a:pt x="9" y="85"/>
                      <a:pt x="8" y="85"/>
                      <a:pt x="7" y="86"/>
                    </a:cubicBezTo>
                    <a:cubicBezTo>
                      <a:pt x="6" y="87"/>
                      <a:pt x="5" y="88"/>
                      <a:pt x="4" y="90"/>
                    </a:cubicBezTo>
                    <a:lnTo>
                      <a:pt x="0" y="90"/>
                    </a:lnTo>
                    <a:lnTo>
                      <a:pt x="0" y="60"/>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100"/>
              <p:cNvSpPr>
                <a:spLocks/>
              </p:cNvSpPr>
              <p:nvPr/>
            </p:nvSpPr>
            <p:spPr bwMode="auto">
              <a:xfrm>
                <a:off x="767" y="2207"/>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Freeform 101"/>
              <p:cNvSpPr>
                <a:spLocks/>
              </p:cNvSpPr>
              <p:nvPr/>
            </p:nvSpPr>
            <p:spPr bwMode="auto">
              <a:xfrm>
                <a:off x="767" y="2207"/>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Freeform 102"/>
              <p:cNvSpPr>
                <a:spLocks noEditPoints="1"/>
              </p:cNvSpPr>
              <p:nvPr/>
            </p:nvSpPr>
            <p:spPr bwMode="auto">
              <a:xfrm>
                <a:off x="769" y="2276"/>
                <a:ext cx="60" cy="60"/>
              </a:xfrm>
              <a:custGeom>
                <a:avLst/>
                <a:gdLst/>
                <a:ahLst/>
                <a:cxnLst>
                  <a:cxn ang="0">
                    <a:pos x="60" y="72"/>
                  </a:cxn>
                  <a:cxn ang="0">
                    <a:pos x="60" y="72"/>
                  </a:cxn>
                  <a:cxn ang="0">
                    <a:pos x="45" y="35"/>
                  </a:cxn>
                  <a:cxn ang="0">
                    <a:pos x="43" y="35"/>
                  </a:cxn>
                  <a:cxn ang="0">
                    <a:pos x="29" y="72"/>
                  </a:cxn>
                  <a:cxn ang="0">
                    <a:pos x="60" y="72"/>
                  </a:cxn>
                  <a:cxn ang="0">
                    <a:pos x="0" y="105"/>
                  </a:cxn>
                  <a:cxn ang="0">
                    <a:pos x="0" y="105"/>
                  </a:cxn>
                  <a:cxn ang="0">
                    <a:pos x="10" y="100"/>
                  </a:cxn>
                  <a:cxn ang="0">
                    <a:pos x="16" y="87"/>
                  </a:cxn>
                  <a:cxn ang="0">
                    <a:pos x="51" y="0"/>
                  </a:cxn>
                  <a:cxn ang="0">
                    <a:pos x="56" y="0"/>
                  </a:cxn>
                  <a:cxn ang="0">
                    <a:pos x="91" y="83"/>
                  </a:cxn>
                  <a:cxn ang="0">
                    <a:pos x="100" y="102"/>
                  </a:cxn>
                  <a:cxn ang="0">
                    <a:pos x="109" y="105"/>
                  </a:cxn>
                  <a:cxn ang="0">
                    <a:pos x="109" y="110"/>
                  </a:cxn>
                  <a:cxn ang="0">
                    <a:pos x="57" y="110"/>
                  </a:cxn>
                  <a:cxn ang="0">
                    <a:pos x="57" y="105"/>
                  </a:cxn>
                  <a:cxn ang="0">
                    <a:pos x="67" y="104"/>
                  </a:cxn>
                  <a:cxn ang="0">
                    <a:pos x="70" y="99"/>
                  </a:cxn>
                  <a:cxn ang="0">
                    <a:pos x="69" y="93"/>
                  </a:cxn>
                  <a:cxn ang="0">
                    <a:pos x="66" y="88"/>
                  </a:cxn>
                  <a:cxn ang="0">
                    <a:pos x="62" y="78"/>
                  </a:cxn>
                  <a:cxn ang="0">
                    <a:pos x="27" y="78"/>
                  </a:cxn>
                  <a:cxn ang="0">
                    <a:pos x="22" y="91"/>
                  </a:cxn>
                  <a:cxn ang="0">
                    <a:pos x="20" y="100"/>
                  </a:cxn>
                  <a:cxn ang="0">
                    <a:pos x="25" y="105"/>
                  </a:cxn>
                  <a:cxn ang="0">
                    <a:pos x="33" y="105"/>
                  </a:cxn>
                  <a:cxn ang="0">
                    <a:pos x="33" y="110"/>
                  </a:cxn>
                  <a:cxn ang="0">
                    <a:pos x="0" y="110"/>
                  </a:cxn>
                  <a:cxn ang="0">
                    <a:pos x="0" y="105"/>
                  </a:cxn>
                  <a:cxn ang="0">
                    <a:pos x="56" y="0"/>
                  </a:cxn>
                  <a:cxn ang="0">
                    <a:pos x="56" y="0"/>
                  </a:cxn>
                  <a:cxn ang="0">
                    <a:pos x="56" y="0"/>
                  </a:cxn>
                </a:cxnLst>
                <a:rect l="0" t="0" r="r" b="b"/>
                <a:pathLst>
                  <a:path w="109" h="110">
                    <a:moveTo>
                      <a:pt x="60" y="72"/>
                    </a:moveTo>
                    <a:lnTo>
                      <a:pt x="60" y="72"/>
                    </a:lnTo>
                    <a:lnTo>
                      <a:pt x="45" y="35"/>
                    </a:lnTo>
                    <a:lnTo>
                      <a:pt x="43" y="35"/>
                    </a:lnTo>
                    <a:lnTo>
                      <a:pt x="29" y="72"/>
                    </a:lnTo>
                    <a:lnTo>
                      <a:pt x="60" y="72"/>
                    </a:lnTo>
                    <a:close/>
                    <a:moveTo>
                      <a:pt x="0" y="105"/>
                    </a:moveTo>
                    <a:lnTo>
                      <a:pt x="0" y="105"/>
                    </a:lnTo>
                    <a:cubicBezTo>
                      <a:pt x="4" y="105"/>
                      <a:pt x="7" y="103"/>
                      <a:pt x="10" y="100"/>
                    </a:cubicBezTo>
                    <a:cubicBezTo>
                      <a:pt x="11" y="98"/>
                      <a:pt x="13" y="94"/>
                      <a:pt x="16" y="87"/>
                    </a:cubicBezTo>
                    <a:lnTo>
                      <a:pt x="51" y="0"/>
                    </a:lnTo>
                    <a:lnTo>
                      <a:pt x="56" y="0"/>
                    </a:lnTo>
                    <a:lnTo>
                      <a:pt x="91" y="83"/>
                    </a:lnTo>
                    <a:cubicBezTo>
                      <a:pt x="95" y="93"/>
                      <a:pt x="98" y="99"/>
                      <a:pt x="100" y="102"/>
                    </a:cubicBezTo>
                    <a:cubicBezTo>
                      <a:pt x="102" y="104"/>
                      <a:pt x="105" y="106"/>
                      <a:pt x="109" y="105"/>
                    </a:cubicBezTo>
                    <a:lnTo>
                      <a:pt x="109" y="110"/>
                    </a:lnTo>
                    <a:lnTo>
                      <a:pt x="57" y="110"/>
                    </a:lnTo>
                    <a:lnTo>
                      <a:pt x="57" y="105"/>
                    </a:lnTo>
                    <a:cubicBezTo>
                      <a:pt x="62" y="105"/>
                      <a:pt x="66" y="105"/>
                      <a:pt x="67" y="104"/>
                    </a:cubicBezTo>
                    <a:cubicBezTo>
                      <a:pt x="69" y="103"/>
                      <a:pt x="70" y="102"/>
                      <a:pt x="70" y="99"/>
                    </a:cubicBezTo>
                    <a:cubicBezTo>
                      <a:pt x="70" y="98"/>
                      <a:pt x="69" y="96"/>
                      <a:pt x="69" y="93"/>
                    </a:cubicBezTo>
                    <a:cubicBezTo>
                      <a:pt x="68" y="92"/>
                      <a:pt x="67" y="90"/>
                      <a:pt x="66" y="88"/>
                    </a:cubicBezTo>
                    <a:lnTo>
                      <a:pt x="62" y="78"/>
                    </a:lnTo>
                    <a:lnTo>
                      <a:pt x="27" y="78"/>
                    </a:lnTo>
                    <a:cubicBezTo>
                      <a:pt x="24" y="85"/>
                      <a:pt x="23" y="89"/>
                      <a:pt x="22" y="91"/>
                    </a:cubicBezTo>
                    <a:cubicBezTo>
                      <a:pt x="21" y="95"/>
                      <a:pt x="20" y="98"/>
                      <a:pt x="20" y="100"/>
                    </a:cubicBezTo>
                    <a:cubicBezTo>
                      <a:pt x="20" y="102"/>
                      <a:pt x="22" y="104"/>
                      <a:pt x="25" y="105"/>
                    </a:cubicBezTo>
                    <a:cubicBezTo>
                      <a:pt x="26" y="105"/>
                      <a:pt x="29" y="105"/>
                      <a:pt x="33" y="105"/>
                    </a:cubicBezTo>
                    <a:lnTo>
                      <a:pt x="33" y="110"/>
                    </a:lnTo>
                    <a:lnTo>
                      <a:pt x="0" y="110"/>
                    </a:lnTo>
                    <a:lnTo>
                      <a:pt x="0" y="105"/>
                    </a:lnTo>
                    <a:close/>
                    <a:moveTo>
                      <a:pt x="56" y="0"/>
                    </a:moveTo>
                    <a:lnTo>
                      <a:pt x="56" y="0"/>
                    </a:lnTo>
                    <a:lnTo>
                      <a:pt x="5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Freeform 103"/>
              <p:cNvSpPr>
                <a:spLocks noEditPoints="1"/>
              </p:cNvSpPr>
              <p:nvPr/>
            </p:nvSpPr>
            <p:spPr bwMode="auto">
              <a:xfrm>
                <a:off x="833" y="2294"/>
                <a:ext cx="36" cy="43"/>
              </a:xfrm>
              <a:custGeom>
                <a:avLst/>
                <a:gdLst/>
                <a:ahLst/>
                <a:cxnLst>
                  <a:cxn ang="0">
                    <a:pos x="38" y="0"/>
                  </a:cxn>
                  <a:cxn ang="0">
                    <a:pos x="38" y="0"/>
                  </a:cxn>
                  <a:cxn ang="0">
                    <a:pos x="55" y="5"/>
                  </a:cxn>
                  <a:cxn ang="0">
                    <a:pos x="63" y="18"/>
                  </a:cxn>
                  <a:cxn ang="0">
                    <a:pos x="60" y="25"/>
                  </a:cxn>
                  <a:cxn ang="0">
                    <a:pos x="52" y="28"/>
                  </a:cxn>
                  <a:cxn ang="0">
                    <a:pos x="47" y="27"/>
                  </a:cxn>
                  <a:cxn ang="0">
                    <a:pos x="43" y="18"/>
                  </a:cxn>
                  <a:cxn ang="0">
                    <a:pos x="43" y="15"/>
                  </a:cxn>
                  <a:cxn ang="0">
                    <a:pos x="43" y="13"/>
                  </a:cxn>
                  <a:cxn ang="0">
                    <a:pos x="41" y="7"/>
                  </a:cxn>
                  <a:cxn ang="0">
                    <a:pos x="36" y="5"/>
                  </a:cxn>
                  <a:cxn ang="0">
                    <a:pos x="26" y="13"/>
                  </a:cxn>
                  <a:cxn ang="0">
                    <a:pos x="23" y="32"/>
                  </a:cxn>
                  <a:cxn ang="0">
                    <a:pos x="29" y="57"/>
                  </a:cxn>
                  <a:cxn ang="0">
                    <a:pos x="45" y="67"/>
                  </a:cxn>
                  <a:cxn ang="0">
                    <a:pos x="55" y="64"/>
                  </a:cxn>
                  <a:cxn ang="0">
                    <a:pos x="62" y="58"/>
                  </a:cxn>
                  <a:cxn ang="0">
                    <a:pos x="65" y="61"/>
                  </a:cxn>
                  <a:cxn ang="0">
                    <a:pos x="47" y="76"/>
                  </a:cxn>
                  <a:cxn ang="0">
                    <a:pos x="35" y="78"/>
                  </a:cxn>
                  <a:cxn ang="0">
                    <a:pos x="10" y="67"/>
                  </a:cxn>
                  <a:cxn ang="0">
                    <a:pos x="0" y="40"/>
                  </a:cxn>
                  <a:cxn ang="0">
                    <a:pos x="11" y="12"/>
                  </a:cxn>
                  <a:cxn ang="0">
                    <a:pos x="38" y="0"/>
                  </a:cxn>
                  <a:cxn ang="0">
                    <a:pos x="38" y="0"/>
                  </a:cxn>
                  <a:cxn ang="0">
                    <a:pos x="34" y="0"/>
                  </a:cxn>
                  <a:cxn ang="0">
                    <a:pos x="34" y="0"/>
                  </a:cxn>
                  <a:cxn ang="0">
                    <a:pos x="34" y="0"/>
                  </a:cxn>
                </a:cxnLst>
                <a:rect l="0" t="0" r="r" b="b"/>
                <a:pathLst>
                  <a:path w="65" h="78">
                    <a:moveTo>
                      <a:pt x="38" y="0"/>
                    </a:moveTo>
                    <a:lnTo>
                      <a:pt x="38" y="0"/>
                    </a:lnTo>
                    <a:cubicBezTo>
                      <a:pt x="45" y="0"/>
                      <a:pt x="50" y="2"/>
                      <a:pt x="55" y="5"/>
                    </a:cubicBezTo>
                    <a:cubicBezTo>
                      <a:pt x="60" y="8"/>
                      <a:pt x="63" y="13"/>
                      <a:pt x="63" y="18"/>
                    </a:cubicBezTo>
                    <a:cubicBezTo>
                      <a:pt x="63" y="20"/>
                      <a:pt x="62" y="23"/>
                      <a:pt x="60" y="25"/>
                    </a:cubicBezTo>
                    <a:cubicBezTo>
                      <a:pt x="58" y="27"/>
                      <a:pt x="55" y="28"/>
                      <a:pt x="52" y="28"/>
                    </a:cubicBezTo>
                    <a:cubicBezTo>
                      <a:pt x="50" y="28"/>
                      <a:pt x="49" y="27"/>
                      <a:pt x="47" y="27"/>
                    </a:cubicBezTo>
                    <a:cubicBezTo>
                      <a:pt x="44" y="25"/>
                      <a:pt x="43" y="22"/>
                      <a:pt x="43" y="18"/>
                    </a:cubicBezTo>
                    <a:cubicBezTo>
                      <a:pt x="43" y="17"/>
                      <a:pt x="43" y="16"/>
                      <a:pt x="43" y="15"/>
                    </a:cubicBezTo>
                    <a:cubicBezTo>
                      <a:pt x="43" y="15"/>
                      <a:pt x="43" y="14"/>
                      <a:pt x="43" y="13"/>
                    </a:cubicBezTo>
                    <a:cubicBezTo>
                      <a:pt x="43" y="10"/>
                      <a:pt x="42" y="8"/>
                      <a:pt x="41" y="7"/>
                    </a:cubicBezTo>
                    <a:cubicBezTo>
                      <a:pt x="40" y="6"/>
                      <a:pt x="38" y="5"/>
                      <a:pt x="36" y="5"/>
                    </a:cubicBezTo>
                    <a:cubicBezTo>
                      <a:pt x="32" y="5"/>
                      <a:pt x="28" y="8"/>
                      <a:pt x="26" y="13"/>
                    </a:cubicBezTo>
                    <a:cubicBezTo>
                      <a:pt x="24" y="19"/>
                      <a:pt x="23" y="25"/>
                      <a:pt x="23" y="32"/>
                    </a:cubicBezTo>
                    <a:cubicBezTo>
                      <a:pt x="23" y="42"/>
                      <a:pt x="25" y="50"/>
                      <a:pt x="29" y="57"/>
                    </a:cubicBezTo>
                    <a:cubicBezTo>
                      <a:pt x="33" y="64"/>
                      <a:pt x="38" y="67"/>
                      <a:pt x="45" y="67"/>
                    </a:cubicBezTo>
                    <a:cubicBezTo>
                      <a:pt x="49" y="67"/>
                      <a:pt x="52" y="66"/>
                      <a:pt x="55" y="64"/>
                    </a:cubicBezTo>
                    <a:cubicBezTo>
                      <a:pt x="57" y="63"/>
                      <a:pt x="59" y="61"/>
                      <a:pt x="62" y="58"/>
                    </a:cubicBezTo>
                    <a:lnTo>
                      <a:pt x="65" y="61"/>
                    </a:lnTo>
                    <a:cubicBezTo>
                      <a:pt x="60" y="68"/>
                      <a:pt x="54" y="73"/>
                      <a:pt x="47" y="76"/>
                    </a:cubicBezTo>
                    <a:cubicBezTo>
                      <a:pt x="43" y="77"/>
                      <a:pt x="39" y="78"/>
                      <a:pt x="35" y="78"/>
                    </a:cubicBezTo>
                    <a:cubicBezTo>
                      <a:pt x="25" y="78"/>
                      <a:pt x="16" y="74"/>
                      <a:pt x="10" y="67"/>
                    </a:cubicBezTo>
                    <a:cubicBezTo>
                      <a:pt x="4" y="60"/>
                      <a:pt x="0" y="51"/>
                      <a:pt x="0" y="40"/>
                    </a:cubicBezTo>
                    <a:cubicBezTo>
                      <a:pt x="0" y="29"/>
                      <a:pt x="4" y="20"/>
                      <a:pt x="11" y="12"/>
                    </a:cubicBezTo>
                    <a:cubicBezTo>
                      <a:pt x="17" y="4"/>
                      <a:pt x="27"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Freeform 104"/>
              <p:cNvSpPr>
                <a:spLocks noEditPoints="1"/>
              </p:cNvSpPr>
              <p:nvPr/>
            </p:nvSpPr>
            <p:spPr bwMode="auto">
              <a:xfrm>
                <a:off x="872" y="2294"/>
                <a:ext cx="36" cy="43"/>
              </a:xfrm>
              <a:custGeom>
                <a:avLst/>
                <a:gdLst/>
                <a:ahLst/>
                <a:cxnLst>
                  <a:cxn ang="0">
                    <a:pos x="38" y="0"/>
                  </a:cxn>
                  <a:cxn ang="0">
                    <a:pos x="38" y="0"/>
                  </a:cxn>
                  <a:cxn ang="0">
                    <a:pos x="55" y="5"/>
                  </a:cxn>
                  <a:cxn ang="0">
                    <a:pos x="63" y="18"/>
                  </a:cxn>
                  <a:cxn ang="0">
                    <a:pos x="60" y="25"/>
                  </a:cxn>
                  <a:cxn ang="0">
                    <a:pos x="52" y="28"/>
                  </a:cxn>
                  <a:cxn ang="0">
                    <a:pos x="47" y="27"/>
                  </a:cxn>
                  <a:cxn ang="0">
                    <a:pos x="43" y="18"/>
                  </a:cxn>
                  <a:cxn ang="0">
                    <a:pos x="43" y="15"/>
                  </a:cxn>
                  <a:cxn ang="0">
                    <a:pos x="43" y="13"/>
                  </a:cxn>
                  <a:cxn ang="0">
                    <a:pos x="41" y="7"/>
                  </a:cxn>
                  <a:cxn ang="0">
                    <a:pos x="36" y="5"/>
                  </a:cxn>
                  <a:cxn ang="0">
                    <a:pos x="26" y="13"/>
                  </a:cxn>
                  <a:cxn ang="0">
                    <a:pos x="23" y="32"/>
                  </a:cxn>
                  <a:cxn ang="0">
                    <a:pos x="29" y="57"/>
                  </a:cxn>
                  <a:cxn ang="0">
                    <a:pos x="45" y="67"/>
                  </a:cxn>
                  <a:cxn ang="0">
                    <a:pos x="55" y="64"/>
                  </a:cxn>
                  <a:cxn ang="0">
                    <a:pos x="62" y="58"/>
                  </a:cxn>
                  <a:cxn ang="0">
                    <a:pos x="65" y="61"/>
                  </a:cxn>
                  <a:cxn ang="0">
                    <a:pos x="47" y="76"/>
                  </a:cxn>
                  <a:cxn ang="0">
                    <a:pos x="35" y="78"/>
                  </a:cxn>
                  <a:cxn ang="0">
                    <a:pos x="10" y="67"/>
                  </a:cxn>
                  <a:cxn ang="0">
                    <a:pos x="0" y="40"/>
                  </a:cxn>
                  <a:cxn ang="0">
                    <a:pos x="11" y="12"/>
                  </a:cxn>
                  <a:cxn ang="0">
                    <a:pos x="38" y="0"/>
                  </a:cxn>
                  <a:cxn ang="0">
                    <a:pos x="38" y="0"/>
                  </a:cxn>
                  <a:cxn ang="0">
                    <a:pos x="34" y="0"/>
                  </a:cxn>
                  <a:cxn ang="0">
                    <a:pos x="34" y="0"/>
                  </a:cxn>
                  <a:cxn ang="0">
                    <a:pos x="34" y="0"/>
                  </a:cxn>
                </a:cxnLst>
                <a:rect l="0" t="0" r="r" b="b"/>
                <a:pathLst>
                  <a:path w="65" h="78">
                    <a:moveTo>
                      <a:pt x="38" y="0"/>
                    </a:moveTo>
                    <a:lnTo>
                      <a:pt x="38" y="0"/>
                    </a:lnTo>
                    <a:cubicBezTo>
                      <a:pt x="45" y="0"/>
                      <a:pt x="50" y="2"/>
                      <a:pt x="55" y="5"/>
                    </a:cubicBezTo>
                    <a:cubicBezTo>
                      <a:pt x="60" y="8"/>
                      <a:pt x="63" y="13"/>
                      <a:pt x="63" y="18"/>
                    </a:cubicBezTo>
                    <a:cubicBezTo>
                      <a:pt x="63" y="20"/>
                      <a:pt x="62" y="23"/>
                      <a:pt x="60" y="25"/>
                    </a:cubicBezTo>
                    <a:cubicBezTo>
                      <a:pt x="58" y="27"/>
                      <a:pt x="55" y="28"/>
                      <a:pt x="52" y="28"/>
                    </a:cubicBezTo>
                    <a:cubicBezTo>
                      <a:pt x="50" y="28"/>
                      <a:pt x="49" y="27"/>
                      <a:pt x="47" y="27"/>
                    </a:cubicBezTo>
                    <a:cubicBezTo>
                      <a:pt x="44" y="25"/>
                      <a:pt x="43" y="22"/>
                      <a:pt x="43" y="18"/>
                    </a:cubicBezTo>
                    <a:cubicBezTo>
                      <a:pt x="43" y="17"/>
                      <a:pt x="43" y="16"/>
                      <a:pt x="43" y="15"/>
                    </a:cubicBezTo>
                    <a:cubicBezTo>
                      <a:pt x="43" y="15"/>
                      <a:pt x="43" y="14"/>
                      <a:pt x="43" y="13"/>
                    </a:cubicBezTo>
                    <a:cubicBezTo>
                      <a:pt x="43" y="10"/>
                      <a:pt x="42" y="8"/>
                      <a:pt x="41" y="7"/>
                    </a:cubicBezTo>
                    <a:cubicBezTo>
                      <a:pt x="40" y="6"/>
                      <a:pt x="38" y="5"/>
                      <a:pt x="36" y="5"/>
                    </a:cubicBezTo>
                    <a:cubicBezTo>
                      <a:pt x="32" y="5"/>
                      <a:pt x="28" y="8"/>
                      <a:pt x="26" y="13"/>
                    </a:cubicBezTo>
                    <a:cubicBezTo>
                      <a:pt x="24" y="19"/>
                      <a:pt x="23" y="25"/>
                      <a:pt x="23" y="32"/>
                    </a:cubicBezTo>
                    <a:cubicBezTo>
                      <a:pt x="23" y="42"/>
                      <a:pt x="25" y="50"/>
                      <a:pt x="29" y="57"/>
                    </a:cubicBezTo>
                    <a:cubicBezTo>
                      <a:pt x="33" y="64"/>
                      <a:pt x="38" y="67"/>
                      <a:pt x="45" y="67"/>
                    </a:cubicBezTo>
                    <a:cubicBezTo>
                      <a:pt x="49" y="67"/>
                      <a:pt x="52" y="66"/>
                      <a:pt x="55" y="64"/>
                    </a:cubicBezTo>
                    <a:cubicBezTo>
                      <a:pt x="57" y="63"/>
                      <a:pt x="59" y="61"/>
                      <a:pt x="62" y="58"/>
                    </a:cubicBezTo>
                    <a:lnTo>
                      <a:pt x="65" y="61"/>
                    </a:lnTo>
                    <a:cubicBezTo>
                      <a:pt x="60" y="68"/>
                      <a:pt x="54" y="73"/>
                      <a:pt x="47" y="76"/>
                    </a:cubicBezTo>
                    <a:cubicBezTo>
                      <a:pt x="43" y="77"/>
                      <a:pt x="39" y="78"/>
                      <a:pt x="35" y="78"/>
                    </a:cubicBezTo>
                    <a:cubicBezTo>
                      <a:pt x="25" y="78"/>
                      <a:pt x="16" y="74"/>
                      <a:pt x="10" y="67"/>
                    </a:cubicBezTo>
                    <a:cubicBezTo>
                      <a:pt x="4" y="60"/>
                      <a:pt x="0" y="51"/>
                      <a:pt x="0" y="40"/>
                    </a:cubicBezTo>
                    <a:cubicBezTo>
                      <a:pt x="0" y="29"/>
                      <a:pt x="4" y="20"/>
                      <a:pt x="11" y="12"/>
                    </a:cubicBezTo>
                    <a:cubicBezTo>
                      <a:pt x="17" y="4"/>
                      <a:pt x="27"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Freeform 105"/>
              <p:cNvSpPr>
                <a:spLocks noEditPoints="1"/>
              </p:cNvSpPr>
              <p:nvPr/>
            </p:nvSpPr>
            <p:spPr bwMode="auto">
              <a:xfrm>
                <a:off x="912" y="2294"/>
                <a:ext cx="34" cy="43"/>
              </a:xfrm>
              <a:custGeom>
                <a:avLst/>
                <a:gdLst/>
                <a:ahLst/>
                <a:cxnLst>
                  <a:cxn ang="0">
                    <a:pos x="0" y="39"/>
                  </a:cxn>
                  <a:cxn ang="0">
                    <a:pos x="0" y="39"/>
                  </a:cxn>
                  <a:cxn ang="0">
                    <a:pos x="9" y="11"/>
                  </a:cxn>
                  <a:cxn ang="0">
                    <a:pos x="33" y="0"/>
                  </a:cxn>
                  <a:cxn ang="0">
                    <a:pos x="48" y="5"/>
                  </a:cxn>
                  <a:cxn ang="0">
                    <a:pos x="58" y="16"/>
                  </a:cxn>
                  <a:cxn ang="0">
                    <a:pos x="62" y="30"/>
                  </a:cxn>
                  <a:cxn ang="0">
                    <a:pos x="63" y="37"/>
                  </a:cxn>
                  <a:cxn ang="0">
                    <a:pos x="22" y="37"/>
                  </a:cxn>
                  <a:cxn ang="0">
                    <a:pos x="25" y="53"/>
                  </a:cxn>
                  <a:cxn ang="0">
                    <a:pos x="42" y="66"/>
                  </a:cxn>
                  <a:cxn ang="0">
                    <a:pos x="52" y="63"/>
                  </a:cxn>
                  <a:cxn ang="0">
                    <a:pos x="60" y="56"/>
                  </a:cxn>
                  <a:cxn ang="0">
                    <a:pos x="63" y="58"/>
                  </a:cxn>
                  <a:cxn ang="0">
                    <a:pos x="46" y="75"/>
                  </a:cxn>
                  <a:cxn ang="0">
                    <a:pos x="32" y="78"/>
                  </a:cxn>
                  <a:cxn ang="0">
                    <a:pos x="10" y="69"/>
                  </a:cxn>
                  <a:cxn ang="0">
                    <a:pos x="0" y="39"/>
                  </a:cxn>
                  <a:cxn ang="0">
                    <a:pos x="0" y="39"/>
                  </a:cxn>
                  <a:cxn ang="0">
                    <a:pos x="43" y="31"/>
                  </a:cxn>
                  <a:cxn ang="0">
                    <a:pos x="43" y="31"/>
                  </a:cxn>
                  <a:cxn ang="0">
                    <a:pos x="41" y="11"/>
                  </a:cxn>
                  <a:cxn ang="0">
                    <a:pos x="33" y="5"/>
                  </a:cxn>
                  <a:cxn ang="0">
                    <a:pos x="24" y="12"/>
                  </a:cxn>
                  <a:cxn ang="0">
                    <a:pos x="22" y="31"/>
                  </a:cxn>
                  <a:cxn ang="0">
                    <a:pos x="43" y="31"/>
                  </a:cxn>
                  <a:cxn ang="0">
                    <a:pos x="33" y="0"/>
                  </a:cxn>
                  <a:cxn ang="0">
                    <a:pos x="33" y="0"/>
                  </a:cxn>
                  <a:cxn ang="0">
                    <a:pos x="33" y="0"/>
                  </a:cxn>
                </a:cxnLst>
                <a:rect l="0" t="0" r="r" b="b"/>
                <a:pathLst>
                  <a:path w="63" h="78">
                    <a:moveTo>
                      <a:pt x="0" y="39"/>
                    </a:moveTo>
                    <a:lnTo>
                      <a:pt x="0" y="39"/>
                    </a:lnTo>
                    <a:cubicBezTo>
                      <a:pt x="0" y="27"/>
                      <a:pt x="3" y="17"/>
                      <a:pt x="9" y="11"/>
                    </a:cubicBezTo>
                    <a:cubicBezTo>
                      <a:pt x="16" y="4"/>
                      <a:pt x="24" y="0"/>
                      <a:pt x="33" y="0"/>
                    </a:cubicBezTo>
                    <a:cubicBezTo>
                      <a:pt x="38" y="0"/>
                      <a:pt x="43" y="2"/>
                      <a:pt x="48" y="5"/>
                    </a:cubicBezTo>
                    <a:cubicBezTo>
                      <a:pt x="52" y="7"/>
                      <a:pt x="56" y="11"/>
                      <a:pt x="58" y="16"/>
                    </a:cubicBezTo>
                    <a:cubicBezTo>
                      <a:pt x="60" y="20"/>
                      <a:pt x="61" y="24"/>
                      <a:pt x="62" y="30"/>
                    </a:cubicBezTo>
                    <a:cubicBezTo>
                      <a:pt x="63" y="33"/>
                      <a:pt x="63" y="35"/>
                      <a:pt x="63" y="37"/>
                    </a:cubicBezTo>
                    <a:lnTo>
                      <a:pt x="22" y="37"/>
                    </a:lnTo>
                    <a:cubicBezTo>
                      <a:pt x="23" y="43"/>
                      <a:pt x="24" y="48"/>
                      <a:pt x="25" y="53"/>
                    </a:cubicBezTo>
                    <a:cubicBezTo>
                      <a:pt x="28" y="62"/>
                      <a:pt x="34" y="66"/>
                      <a:pt x="42" y="66"/>
                    </a:cubicBezTo>
                    <a:cubicBezTo>
                      <a:pt x="45" y="66"/>
                      <a:pt x="49" y="65"/>
                      <a:pt x="52" y="63"/>
                    </a:cubicBezTo>
                    <a:cubicBezTo>
                      <a:pt x="54" y="61"/>
                      <a:pt x="57" y="59"/>
                      <a:pt x="60" y="56"/>
                    </a:cubicBezTo>
                    <a:lnTo>
                      <a:pt x="63" y="58"/>
                    </a:lnTo>
                    <a:cubicBezTo>
                      <a:pt x="58" y="66"/>
                      <a:pt x="53" y="72"/>
                      <a:pt x="46" y="75"/>
                    </a:cubicBezTo>
                    <a:cubicBezTo>
                      <a:pt x="42" y="77"/>
                      <a:pt x="37" y="78"/>
                      <a:pt x="32" y="78"/>
                    </a:cubicBezTo>
                    <a:cubicBezTo>
                      <a:pt x="24" y="78"/>
                      <a:pt x="17" y="75"/>
                      <a:pt x="10" y="69"/>
                    </a:cubicBezTo>
                    <a:cubicBezTo>
                      <a:pt x="3" y="62"/>
                      <a:pt x="0" y="53"/>
                      <a:pt x="0" y="39"/>
                    </a:cubicBezTo>
                    <a:lnTo>
                      <a:pt x="0" y="39"/>
                    </a:lnTo>
                    <a:close/>
                    <a:moveTo>
                      <a:pt x="43" y="31"/>
                    </a:moveTo>
                    <a:lnTo>
                      <a:pt x="43" y="31"/>
                    </a:lnTo>
                    <a:cubicBezTo>
                      <a:pt x="43" y="21"/>
                      <a:pt x="42" y="15"/>
                      <a:pt x="41" y="11"/>
                    </a:cubicBezTo>
                    <a:cubicBezTo>
                      <a:pt x="40" y="7"/>
                      <a:pt x="37" y="5"/>
                      <a:pt x="33" y="5"/>
                    </a:cubicBezTo>
                    <a:cubicBezTo>
                      <a:pt x="29" y="5"/>
                      <a:pt x="26" y="8"/>
                      <a:pt x="24" y="12"/>
                    </a:cubicBezTo>
                    <a:cubicBezTo>
                      <a:pt x="23" y="16"/>
                      <a:pt x="22" y="22"/>
                      <a:pt x="22" y="31"/>
                    </a:cubicBezTo>
                    <a:lnTo>
                      <a:pt x="43" y="31"/>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Freeform 106"/>
              <p:cNvSpPr>
                <a:spLocks noEditPoints="1"/>
              </p:cNvSpPr>
              <p:nvPr/>
            </p:nvSpPr>
            <p:spPr bwMode="auto">
              <a:xfrm>
                <a:off x="951" y="2294"/>
                <a:ext cx="29" cy="43"/>
              </a:xfrm>
              <a:custGeom>
                <a:avLst/>
                <a:gdLst/>
                <a:ahLst/>
                <a:cxnLst>
                  <a:cxn ang="0">
                    <a:pos x="0" y="51"/>
                  </a:cxn>
                  <a:cxn ang="0">
                    <a:pos x="0" y="51"/>
                  </a:cxn>
                  <a:cxn ang="0">
                    <a:pos x="5" y="51"/>
                  </a:cxn>
                  <a:cxn ang="0">
                    <a:pos x="13" y="68"/>
                  </a:cxn>
                  <a:cxn ang="0">
                    <a:pos x="26" y="72"/>
                  </a:cxn>
                  <a:cxn ang="0">
                    <a:pos x="35" y="69"/>
                  </a:cxn>
                  <a:cxn ang="0">
                    <a:pos x="38" y="62"/>
                  </a:cxn>
                  <a:cxn ang="0">
                    <a:pos x="35" y="55"/>
                  </a:cxn>
                  <a:cxn ang="0">
                    <a:pos x="30" y="51"/>
                  </a:cxn>
                  <a:cxn ang="0">
                    <a:pos x="18" y="46"/>
                  </a:cxn>
                  <a:cxn ang="0">
                    <a:pos x="4" y="36"/>
                  </a:cxn>
                  <a:cxn ang="0">
                    <a:pos x="0" y="23"/>
                  </a:cxn>
                  <a:cxn ang="0">
                    <a:pos x="7" y="7"/>
                  </a:cxn>
                  <a:cxn ang="0">
                    <a:pos x="25" y="0"/>
                  </a:cxn>
                  <a:cxn ang="0">
                    <a:pos x="35" y="2"/>
                  </a:cxn>
                  <a:cxn ang="0">
                    <a:pos x="43" y="4"/>
                  </a:cxn>
                  <a:cxn ang="0">
                    <a:pos x="45" y="3"/>
                  </a:cxn>
                  <a:cxn ang="0">
                    <a:pos x="47" y="1"/>
                  </a:cxn>
                  <a:cxn ang="0">
                    <a:pos x="50" y="1"/>
                  </a:cxn>
                  <a:cxn ang="0">
                    <a:pos x="50" y="24"/>
                  </a:cxn>
                  <a:cxn ang="0">
                    <a:pos x="46" y="24"/>
                  </a:cxn>
                  <a:cxn ang="0">
                    <a:pos x="39" y="11"/>
                  </a:cxn>
                  <a:cxn ang="0">
                    <a:pos x="27" y="6"/>
                  </a:cxn>
                  <a:cxn ang="0">
                    <a:pos x="19" y="9"/>
                  </a:cxn>
                  <a:cxn ang="0">
                    <a:pos x="16" y="15"/>
                  </a:cxn>
                  <a:cxn ang="0">
                    <a:pos x="19" y="21"/>
                  </a:cxn>
                  <a:cxn ang="0">
                    <a:pos x="27" y="27"/>
                  </a:cxn>
                  <a:cxn ang="0">
                    <a:pos x="36" y="31"/>
                  </a:cxn>
                  <a:cxn ang="0">
                    <a:pos x="48" y="38"/>
                  </a:cxn>
                  <a:cxn ang="0">
                    <a:pos x="54" y="54"/>
                  </a:cxn>
                  <a:cxn ang="0">
                    <a:pos x="47" y="70"/>
                  </a:cxn>
                  <a:cxn ang="0">
                    <a:pos x="28" y="78"/>
                  </a:cxn>
                  <a:cxn ang="0">
                    <a:pos x="22" y="77"/>
                  </a:cxn>
                  <a:cxn ang="0">
                    <a:pos x="14" y="75"/>
                  </a:cxn>
                  <a:cxn ang="0">
                    <a:pos x="11" y="74"/>
                  </a:cxn>
                  <a:cxn ang="0">
                    <a:pos x="9" y="73"/>
                  </a:cxn>
                  <a:cxn ang="0">
                    <a:pos x="8" y="73"/>
                  </a:cxn>
                  <a:cxn ang="0">
                    <a:pos x="6" y="74"/>
                  </a:cxn>
                  <a:cxn ang="0">
                    <a:pos x="4" y="78"/>
                  </a:cxn>
                  <a:cxn ang="0">
                    <a:pos x="0" y="78"/>
                  </a:cxn>
                  <a:cxn ang="0">
                    <a:pos x="0" y="51"/>
                  </a:cxn>
                  <a:cxn ang="0">
                    <a:pos x="27" y="0"/>
                  </a:cxn>
                  <a:cxn ang="0">
                    <a:pos x="27" y="0"/>
                  </a:cxn>
                  <a:cxn ang="0">
                    <a:pos x="27" y="0"/>
                  </a:cxn>
                </a:cxnLst>
                <a:rect l="0" t="0" r="r" b="b"/>
                <a:pathLst>
                  <a:path w="54" h="78">
                    <a:moveTo>
                      <a:pt x="0" y="51"/>
                    </a:moveTo>
                    <a:lnTo>
                      <a:pt x="0" y="51"/>
                    </a:lnTo>
                    <a:lnTo>
                      <a:pt x="5" y="51"/>
                    </a:lnTo>
                    <a:cubicBezTo>
                      <a:pt x="6" y="59"/>
                      <a:pt x="9" y="64"/>
                      <a:pt x="13" y="68"/>
                    </a:cubicBezTo>
                    <a:cubicBezTo>
                      <a:pt x="18" y="71"/>
                      <a:pt x="22" y="72"/>
                      <a:pt x="26" y="72"/>
                    </a:cubicBezTo>
                    <a:cubicBezTo>
                      <a:pt x="30" y="72"/>
                      <a:pt x="33" y="71"/>
                      <a:pt x="35" y="69"/>
                    </a:cubicBezTo>
                    <a:cubicBezTo>
                      <a:pt x="37" y="68"/>
                      <a:pt x="38" y="65"/>
                      <a:pt x="38" y="62"/>
                    </a:cubicBezTo>
                    <a:cubicBezTo>
                      <a:pt x="38" y="59"/>
                      <a:pt x="37" y="57"/>
                      <a:pt x="35" y="55"/>
                    </a:cubicBezTo>
                    <a:cubicBezTo>
                      <a:pt x="34" y="54"/>
                      <a:pt x="32" y="53"/>
                      <a:pt x="30" y="51"/>
                    </a:cubicBezTo>
                    <a:lnTo>
                      <a:pt x="18" y="46"/>
                    </a:lnTo>
                    <a:cubicBezTo>
                      <a:pt x="12" y="43"/>
                      <a:pt x="7" y="39"/>
                      <a:pt x="4" y="36"/>
                    </a:cubicBezTo>
                    <a:cubicBezTo>
                      <a:pt x="2" y="32"/>
                      <a:pt x="0" y="28"/>
                      <a:pt x="0" y="23"/>
                    </a:cubicBezTo>
                    <a:cubicBezTo>
                      <a:pt x="0" y="17"/>
                      <a:pt x="2" y="12"/>
                      <a:pt x="7" y="7"/>
                    </a:cubicBezTo>
                    <a:cubicBezTo>
                      <a:pt x="11" y="3"/>
                      <a:pt x="17" y="0"/>
                      <a:pt x="25" y="0"/>
                    </a:cubicBezTo>
                    <a:cubicBezTo>
                      <a:pt x="28" y="0"/>
                      <a:pt x="32" y="1"/>
                      <a:pt x="35" y="2"/>
                    </a:cubicBezTo>
                    <a:cubicBezTo>
                      <a:pt x="39" y="3"/>
                      <a:pt x="42" y="4"/>
                      <a:pt x="43" y="4"/>
                    </a:cubicBezTo>
                    <a:cubicBezTo>
                      <a:pt x="44" y="4"/>
                      <a:pt x="45" y="4"/>
                      <a:pt x="45" y="3"/>
                    </a:cubicBezTo>
                    <a:cubicBezTo>
                      <a:pt x="46" y="2"/>
                      <a:pt x="46" y="2"/>
                      <a:pt x="47" y="1"/>
                    </a:cubicBezTo>
                    <a:lnTo>
                      <a:pt x="50" y="1"/>
                    </a:lnTo>
                    <a:lnTo>
                      <a:pt x="50" y="24"/>
                    </a:lnTo>
                    <a:lnTo>
                      <a:pt x="46" y="24"/>
                    </a:lnTo>
                    <a:cubicBezTo>
                      <a:pt x="45" y="18"/>
                      <a:pt x="42" y="14"/>
                      <a:pt x="39" y="11"/>
                    </a:cubicBezTo>
                    <a:cubicBezTo>
                      <a:pt x="35" y="7"/>
                      <a:pt x="31" y="6"/>
                      <a:pt x="27" y="6"/>
                    </a:cubicBezTo>
                    <a:cubicBezTo>
                      <a:pt x="23" y="6"/>
                      <a:pt x="21" y="7"/>
                      <a:pt x="19" y="9"/>
                    </a:cubicBezTo>
                    <a:cubicBezTo>
                      <a:pt x="17" y="11"/>
                      <a:pt x="16" y="13"/>
                      <a:pt x="16" y="15"/>
                    </a:cubicBezTo>
                    <a:cubicBezTo>
                      <a:pt x="16" y="17"/>
                      <a:pt x="17" y="19"/>
                      <a:pt x="19" y="21"/>
                    </a:cubicBezTo>
                    <a:cubicBezTo>
                      <a:pt x="20" y="23"/>
                      <a:pt x="23" y="25"/>
                      <a:pt x="27" y="27"/>
                    </a:cubicBezTo>
                    <a:lnTo>
                      <a:pt x="36" y="31"/>
                    </a:lnTo>
                    <a:cubicBezTo>
                      <a:pt x="41" y="33"/>
                      <a:pt x="45" y="36"/>
                      <a:pt x="48" y="38"/>
                    </a:cubicBezTo>
                    <a:cubicBezTo>
                      <a:pt x="52" y="42"/>
                      <a:pt x="54" y="48"/>
                      <a:pt x="54" y="54"/>
                    </a:cubicBezTo>
                    <a:cubicBezTo>
                      <a:pt x="54" y="60"/>
                      <a:pt x="52" y="65"/>
                      <a:pt x="47" y="70"/>
                    </a:cubicBezTo>
                    <a:cubicBezTo>
                      <a:pt x="43" y="75"/>
                      <a:pt x="37" y="78"/>
                      <a:pt x="28" y="78"/>
                    </a:cubicBezTo>
                    <a:cubicBezTo>
                      <a:pt x="26" y="78"/>
                      <a:pt x="24" y="78"/>
                      <a:pt x="22" y="77"/>
                    </a:cubicBezTo>
                    <a:cubicBezTo>
                      <a:pt x="20" y="77"/>
                      <a:pt x="17" y="76"/>
                      <a:pt x="14" y="75"/>
                    </a:cubicBezTo>
                    <a:lnTo>
                      <a:pt x="11" y="74"/>
                    </a:lnTo>
                    <a:cubicBezTo>
                      <a:pt x="10" y="74"/>
                      <a:pt x="10" y="73"/>
                      <a:pt x="9" y="73"/>
                    </a:cubicBezTo>
                    <a:cubicBezTo>
                      <a:pt x="9" y="73"/>
                      <a:pt x="9" y="73"/>
                      <a:pt x="8" y="73"/>
                    </a:cubicBezTo>
                    <a:cubicBezTo>
                      <a:pt x="8" y="73"/>
                      <a:pt x="7" y="74"/>
                      <a:pt x="6" y="74"/>
                    </a:cubicBezTo>
                    <a:cubicBezTo>
                      <a:pt x="6" y="75"/>
                      <a:pt x="5" y="76"/>
                      <a:pt x="4" y="78"/>
                    </a:cubicBezTo>
                    <a:lnTo>
                      <a:pt x="0" y="78"/>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Freeform 107"/>
              <p:cNvSpPr>
                <a:spLocks noEditPoints="1"/>
              </p:cNvSpPr>
              <p:nvPr/>
            </p:nvSpPr>
            <p:spPr bwMode="auto">
              <a:xfrm>
                <a:off x="985" y="2294"/>
                <a:ext cx="30" cy="43"/>
              </a:xfrm>
              <a:custGeom>
                <a:avLst/>
                <a:gdLst/>
                <a:ahLst/>
                <a:cxnLst>
                  <a:cxn ang="0">
                    <a:pos x="0" y="51"/>
                  </a:cxn>
                  <a:cxn ang="0">
                    <a:pos x="0" y="51"/>
                  </a:cxn>
                  <a:cxn ang="0">
                    <a:pos x="5" y="51"/>
                  </a:cxn>
                  <a:cxn ang="0">
                    <a:pos x="14" y="68"/>
                  </a:cxn>
                  <a:cxn ang="0">
                    <a:pos x="27" y="72"/>
                  </a:cxn>
                  <a:cxn ang="0">
                    <a:pos x="36" y="69"/>
                  </a:cxn>
                  <a:cxn ang="0">
                    <a:pos x="38" y="62"/>
                  </a:cxn>
                  <a:cxn ang="0">
                    <a:pos x="35" y="55"/>
                  </a:cxn>
                  <a:cxn ang="0">
                    <a:pos x="30" y="51"/>
                  </a:cxn>
                  <a:cxn ang="0">
                    <a:pos x="18" y="46"/>
                  </a:cxn>
                  <a:cxn ang="0">
                    <a:pos x="5" y="36"/>
                  </a:cxn>
                  <a:cxn ang="0">
                    <a:pos x="1" y="23"/>
                  </a:cxn>
                  <a:cxn ang="0">
                    <a:pos x="7" y="7"/>
                  </a:cxn>
                  <a:cxn ang="0">
                    <a:pos x="25" y="0"/>
                  </a:cxn>
                  <a:cxn ang="0">
                    <a:pos x="36" y="2"/>
                  </a:cxn>
                  <a:cxn ang="0">
                    <a:pos x="43" y="4"/>
                  </a:cxn>
                  <a:cxn ang="0">
                    <a:pos x="46" y="3"/>
                  </a:cxn>
                  <a:cxn ang="0">
                    <a:pos x="47" y="1"/>
                  </a:cxn>
                  <a:cxn ang="0">
                    <a:pos x="50" y="1"/>
                  </a:cxn>
                  <a:cxn ang="0">
                    <a:pos x="50" y="24"/>
                  </a:cxn>
                  <a:cxn ang="0">
                    <a:pos x="46" y="24"/>
                  </a:cxn>
                  <a:cxn ang="0">
                    <a:pos x="39" y="11"/>
                  </a:cxn>
                  <a:cxn ang="0">
                    <a:pos x="27" y="6"/>
                  </a:cxn>
                  <a:cxn ang="0">
                    <a:pos x="19" y="9"/>
                  </a:cxn>
                  <a:cxn ang="0">
                    <a:pos x="17" y="15"/>
                  </a:cxn>
                  <a:cxn ang="0">
                    <a:pos x="19" y="21"/>
                  </a:cxn>
                  <a:cxn ang="0">
                    <a:pos x="27" y="27"/>
                  </a:cxn>
                  <a:cxn ang="0">
                    <a:pos x="36" y="31"/>
                  </a:cxn>
                  <a:cxn ang="0">
                    <a:pos x="48" y="38"/>
                  </a:cxn>
                  <a:cxn ang="0">
                    <a:pos x="54" y="54"/>
                  </a:cxn>
                  <a:cxn ang="0">
                    <a:pos x="48" y="70"/>
                  </a:cxn>
                  <a:cxn ang="0">
                    <a:pos x="29" y="78"/>
                  </a:cxn>
                  <a:cxn ang="0">
                    <a:pos x="22" y="77"/>
                  </a:cxn>
                  <a:cxn ang="0">
                    <a:pos x="14" y="75"/>
                  </a:cxn>
                  <a:cxn ang="0">
                    <a:pos x="11" y="74"/>
                  </a:cxn>
                  <a:cxn ang="0">
                    <a:pos x="10" y="73"/>
                  </a:cxn>
                  <a:cxn ang="0">
                    <a:pos x="9" y="73"/>
                  </a:cxn>
                  <a:cxn ang="0">
                    <a:pos x="6" y="74"/>
                  </a:cxn>
                  <a:cxn ang="0">
                    <a:pos x="4" y="78"/>
                  </a:cxn>
                  <a:cxn ang="0">
                    <a:pos x="0" y="78"/>
                  </a:cxn>
                  <a:cxn ang="0">
                    <a:pos x="0" y="51"/>
                  </a:cxn>
                  <a:cxn ang="0">
                    <a:pos x="27" y="0"/>
                  </a:cxn>
                  <a:cxn ang="0">
                    <a:pos x="27" y="0"/>
                  </a:cxn>
                  <a:cxn ang="0">
                    <a:pos x="27" y="0"/>
                  </a:cxn>
                </a:cxnLst>
                <a:rect l="0" t="0" r="r" b="b"/>
                <a:pathLst>
                  <a:path w="54" h="78">
                    <a:moveTo>
                      <a:pt x="0" y="51"/>
                    </a:moveTo>
                    <a:lnTo>
                      <a:pt x="0" y="51"/>
                    </a:lnTo>
                    <a:lnTo>
                      <a:pt x="5" y="51"/>
                    </a:lnTo>
                    <a:cubicBezTo>
                      <a:pt x="6" y="59"/>
                      <a:pt x="9" y="64"/>
                      <a:pt x="14" y="68"/>
                    </a:cubicBezTo>
                    <a:cubicBezTo>
                      <a:pt x="18" y="71"/>
                      <a:pt x="22" y="72"/>
                      <a:pt x="27" y="72"/>
                    </a:cubicBezTo>
                    <a:cubicBezTo>
                      <a:pt x="31" y="72"/>
                      <a:pt x="34" y="71"/>
                      <a:pt x="36" y="69"/>
                    </a:cubicBezTo>
                    <a:cubicBezTo>
                      <a:pt x="37" y="68"/>
                      <a:pt x="38" y="65"/>
                      <a:pt x="38" y="62"/>
                    </a:cubicBezTo>
                    <a:cubicBezTo>
                      <a:pt x="38" y="59"/>
                      <a:pt x="37" y="57"/>
                      <a:pt x="35" y="55"/>
                    </a:cubicBezTo>
                    <a:cubicBezTo>
                      <a:pt x="34" y="54"/>
                      <a:pt x="32" y="53"/>
                      <a:pt x="30" y="51"/>
                    </a:cubicBezTo>
                    <a:lnTo>
                      <a:pt x="18" y="46"/>
                    </a:lnTo>
                    <a:cubicBezTo>
                      <a:pt x="12" y="43"/>
                      <a:pt x="7" y="39"/>
                      <a:pt x="5" y="36"/>
                    </a:cubicBezTo>
                    <a:cubicBezTo>
                      <a:pt x="2" y="32"/>
                      <a:pt x="1" y="28"/>
                      <a:pt x="1" y="23"/>
                    </a:cubicBezTo>
                    <a:cubicBezTo>
                      <a:pt x="1" y="17"/>
                      <a:pt x="3" y="12"/>
                      <a:pt x="7" y="7"/>
                    </a:cubicBezTo>
                    <a:cubicBezTo>
                      <a:pt x="11" y="3"/>
                      <a:pt x="17" y="0"/>
                      <a:pt x="25" y="0"/>
                    </a:cubicBezTo>
                    <a:cubicBezTo>
                      <a:pt x="28" y="0"/>
                      <a:pt x="32" y="1"/>
                      <a:pt x="36" y="2"/>
                    </a:cubicBezTo>
                    <a:cubicBezTo>
                      <a:pt x="40" y="3"/>
                      <a:pt x="42" y="4"/>
                      <a:pt x="43" y="4"/>
                    </a:cubicBezTo>
                    <a:cubicBezTo>
                      <a:pt x="44" y="4"/>
                      <a:pt x="45" y="4"/>
                      <a:pt x="46" y="3"/>
                    </a:cubicBezTo>
                    <a:cubicBezTo>
                      <a:pt x="46" y="2"/>
                      <a:pt x="47" y="2"/>
                      <a:pt x="47" y="1"/>
                    </a:cubicBezTo>
                    <a:lnTo>
                      <a:pt x="50" y="1"/>
                    </a:lnTo>
                    <a:lnTo>
                      <a:pt x="50" y="24"/>
                    </a:lnTo>
                    <a:lnTo>
                      <a:pt x="46" y="24"/>
                    </a:lnTo>
                    <a:cubicBezTo>
                      <a:pt x="45" y="18"/>
                      <a:pt x="42" y="14"/>
                      <a:pt x="39" y="11"/>
                    </a:cubicBezTo>
                    <a:cubicBezTo>
                      <a:pt x="36" y="7"/>
                      <a:pt x="32" y="6"/>
                      <a:pt x="27" y="6"/>
                    </a:cubicBezTo>
                    <a:cubicBezTo>
                      <a:pt x="24" y="6"/>
                      <a:pt x="21" y="7"/>
                      <a:pt x="19" y="9"/>
                    </a:cubicBezTo>
                    <a:cubicBezTo>
                      <a:pt x="17" y="11"/>
                      <a:pt x="17" y="13"/>
                      <a:pt x="17" y="15"/>
                    </a:cubicBezTo>
                    <a:cubicBezTo>
                      <a:pt x="17" y="17"/>
                      <a:pt x="17" y="19"/>
                      <a:pt x="19" y="21"/>
                    </a:cubicBezTo>
                    <a:cubicBezTo>
                      <a:pt x="20" y="23"/>
                      <a:pt x="23" y="25"/>
                      <a:pt x="27" y="27"/>
                    </a:cubicBezTo>
                    <a:lnTo>
                      <a:pt x="36" y="31"/>
                    </a:lnTo>
                    <a:cubicBezTo>
                      <a:pt x="42" y="33"/>
                      <a:pt x="45" y="36"/>
                      <a:pt x="48" y="38"/>
                    </a:cubicBezTo>
                    <a:cubicBezTo>
                      <a:pt x="52" y="42"/>
                      <a:pt x="54" y="48"/>
                      <a:pt x="54" y="54"/>
                    </a:cubicBezTo>
                    <a:cubicBezTo>
                      <a:pt x="54" y="60"/>
                      <a:pt x="52" y="65"/>
                      <a:pt x="48" y="70"/>
                    </a:cubicBezTo>
                    <a:cubicBezTo>
                      <a:pt x="43" y="75"/>
                      <a:pt x="37" y="78"/>
                      <a:pt x="29" y="78"/>
                    </a:cubicBezTo>
                    <a:cubicBezTo>
                      <a:pt x="26" y="78"/>
                      <a:pt x="24" y="78"/>
                      <a:pt x="22" y="77"/>
                    </a:cubicBezTo>
                    <a:cubicBezTo>
                      <a:pt x="20" y="77"/>
                      <a:pt x="17" y="76"/>
                      <a:pt x="14" y="75"/>
                    </a:cubicBezTo>
                    <a:lnTo>
                      <a:pt x="11" y="74"/>
                    </a:lnTo>
                    <a:cubicBezTo>
                      <a:pt x="10" y="74"/>
                      <a:pt x="10" y="73"/>
                      <a:pt x="10" y="73"/>
                    </a:cubicBezTo>
                    <a:cubicBezTo>
                      <a:pt x="9" y="73"/>
                      <a:pt x="9" y="73"/>
                      <a:pt x="9" y="73"/>
                    </a:cubicBezTo>
                    <a:cubicBezTo>
                      <a:pt x="8" y="73"/>
                      <a:pt x="7" y="74"/>
                      <a:pt x="6" y="74"/>
                    </a:cubicBezTo>
                    <a:cubicBezTo>
                      <a:pt x="6" y="75"/>
                      <a:pt x="5" y="76"/>
                      <a:pt x="4" y="78"/>
                    </a:cubicBezTo>
                    <a:lnTo>
                      <a:pt x="0" y="78"/>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Freeform 108"/>
              <p:cNvSpPr>
                <a:spLocks noEditPoints="1"/>
              </p:cNvSpPr>
              <p:nvPr/>
            </p:nvSpPr>
            <p:spPr bwMode="auto">
              <a:xfrm>
                <a:off x="1040" y="2277"/>
                <a:ext cx="61" cy="59"/>
              </a:xfrm>
              <a:custGeom>
                <a:avLst/>
                <a:gdLst/>
                <a:ahLst/>
                <a:cxnLst>
                  <a:cxn ang="0">
                    <a:pos x="0" y="103"/>
                  </a:cxn>
                  <a:cxn ang="0">
                    <a:pos x="0" y="103"/>
                  </a:cxn>
                  <a:cxn ang="0">
                    <a:pos x="11" y="100"/>
                  </a:cxn>
                  <a:cxn ang="0">
                    <a:pos x="14" y="89"/>
                  </a:cxn>
                  <a:cxn ang="0">
                    <a:pos x="14" y="19"/>
                  </a:cxn>
                  <a:cxn ang="0">
                    <a:pos x="11" y="7"/>
                  </a:cxn>
                  <a:cxn ang="0">
                    <a:pos x="0" y="4"/>
                  </a:cxn>
                  <a:cxn ang="0">
                    <a:pos x="0" y="0"/>
                  </a:cxn>
                  <a:cxn ang="0">
                    <a:pos x="51" y="0"/>
                  </a:cxn>
                  <a:cxn ang="0">
                    <a:pos x="77" y="3"/>
                  </a:cxn>
                  <a:cxn ang="0">
                    <a:pos x="96" y="28"/>
                  </a:cxn>
                  <a:cxn ang="0">
                    <a:pos x="87" y="48"/>
                  </a:cxn>
                  <a:cxn ang="0">
                    <a:pos x="71" y="55"/>
                  </a:cxn>
                  <a:cxn ang="0">
                    <a:pos x="103" y="101"/>
                  </a:cxn>
                  <a:cxn ang="0">
                    <a:pos x="106" y="103"/>
                  </a:cxn>
                  <a:cxn ang="0">
                    <a:pos x="110" y="104"/>
                  </a:cxn>
                  <a:cxn ang="0">
                    <a:pos x="110" y="108"/>
                  </a:cxn>
                  <a:cxn ang="0">
                    <a:pos x="77" y="108"/>
                  </a:cxn>
                  <a:cxn ang="0">
                    <a:pos x="44" y="58"/>
                  </a:cxn>
                  <a:cxn ang="0">
                    <a:pos x="40" y="58"/>
                  </a:cxn>
                  <a:cxn ang="0">
                    <a:pos x="40" y="89"/>
                  </a:cxn>
                  <a:cxn ang="0">
                    <a:pos x="43" y="100"/>
                  </a:cxn>
                  <a:cxn ang="0">
                    <a:pos x="54" y="103"/>
                  </a:cxn>
                  <a:cxn ang="0">
                    <a:pos x="54" y="108"/>
                  </a:cxn>
                  <a:cxn ang="0">
                    <a:pos x="0" y="108"/>
                  </a:cxn>
                  <a:cxn ang="0">
                    <a:pos x="0" y="103"/>
                  </a:cxn>
                  <a:cxn ang="0">
                    <a:pos x="40" y="53"/>
                  </a:cxn>
                  <a:cxn ang="0">
                    <a:pos x="40" y="53"/>
                  </a:cxn>
                  <a:cxn ang="0">
                    <a:pos x="62" y="48"/>
                  </a:cxn>
                  <a:cxn ang="0">
                    <a:pos x="69" y="29"/>
                  </a:cxn>
                  <a:cxn ang="0">
                    <a:pos x="66" y="14"/>
                  </a:cxn>
                  <a:cxn ang="0">
                    <a:pos x="50" y="5"/>
                  </a:cxn>
                  <a:cxn ang="0">
                    <a:pos x="42" y="7"/>
                  </a:cxn>
                  <a:cxn ang="0">
                    <a:pos x="40" y="12"/>
                  </a:cxn>
                  <a:cxn ang="0">
                    <a:pos x="40" y="53"/>
                  </a:cxn>
                </a:cxnLst>
                <a:rect l="0" t="0" r="r" b="b"/>
                <a:pathLst>
                  <a:path w="110" h="108">
                    <a:moveTo>
                      <a:pt x="0" y="103"/>
                    </a:moveTo>
                    <a:lnTo>
                      <a:pt x="0" y="103"/>
                    </a:lnTo>
                    <a:cubicBezTo>
                      <a:pt x="6" y="103"/>
                      <a:pt x="9" y="102"/>
                      <a:pt x="11" y="100"/>
                    </a:cubicBezTo>
                    <a:cubicBezTo>
                      <a:pt x="13" y="99"/>
                      <a:pt x="14" y="95"/>
                      <a:pt x="14" y="89"/>
                    </a:cubicBezTo>
                    <a:lnTo>
                      <a:pt x="14" y="19"/>
                    </a:lnTo>
                    <a:cubicBezTo>
                      <a:pt x="14" y="13"/>
                      <a:pt x="13" y="9"/>
                      <a:pt x="11" y="7"/>
                    </a:cubicBezTo>
                    <a:cubicBezTo>
                      <a:pt x="9" y="5"/>
                      <a:pt x="6" y="5"/>
                      <a:pt x="0" y="4"/>
                    </a:cubicBezTo>
                    <a:lnTo>
                      <a:pt x="0" y="0"/>
                    </a:lnTo>
                    <a:lnTo>
                      <a:pt x="51" y="0"/>
                    </a:lnTo>
                    <a:cubicBezTo>
                      <a:pt x="62" y="0"/>
                      <a:pt x="71" y="1"/>
                      <a:pt x="77" y="3"/>
                    </a:cubicBezTo>
                    <a:cubicBezTo>
                      <a:pt x="90" y="8"/>
                      <a:pt x="96" y="16"/>
                      <a:pt x="96" y="28"/>
                    </a:cubicBezTo>
                    <a:cubicBezTo>
                      <a:pt x="96" y="36"/>
                      <a:pt x="93" y="43"/>
                      <a:pt x="87" y="48"/>
                    </a:cubicBezTo>
                    <a:cubicBezTo>
                      <a:pt x="82" y="52"/>
                      <a:pt x="77" y="54"/>
                      <a:pt x="71" y="55"/>
                    </a:cubicBezTo>
                    <a:lnTo>
                      <a:pt x="103" y="101"/>
                    </a:lnTo>
                    <a:cubicBezTo>
                      <a:pt x="104" y="102"/>
                      <a:pt x="105" y="103"/>
                      <a:pt x="106" y="103"/>
                    </a:cubicBezTo>
                    <a:cubicBezTo>
                      <a:pt x="107" y="103"/>
                      <a:pt x="108" y="104"/>
                      <a:pt x="110" y="104"/>
                    </a:cubicBezTo>
                    <a:lnTo>
                      <a:pt x="110" y="108"/>
                    </a:lnTo>
                    <a:lnTo>
                      <a:pt x="77" y="108"/>
                    </a:lnTo>
                    <a:lnTo>
                      <a:pt x="44" y="58"/>
                    </a:lnTo>
                    <a:lnTo>
                      <a:pt x="40" y="58"/>
                    </a:lnTo>
                    <a:lnTo>
                      <a:pt x="40" y="89"/>
                    </a:lnTo>
                    <a:cubicBezTo>
                      <a:pt x="40" y="95"/>
                      <a:pt x="41" y="98"/>
                      <a:pt x="43" y="100"/>
                    </a:cubicBezTo>
                    <a:cubicBezTo>
                      <a:pt x="45" y="102"/>
                      <a:pt x="48" y="103"/>
                      <a:pt x="54" y="103"/>
                    </a:cubicBezTo>
                    <a:lnTo>
                      <a:pt x="54" y="108"/>
                    </a:lnTo>
                    <a:lnTo>
                      <a:pt x="0" y="108"/>
                    </a:lnTo>
                    <a:lnTo>
                      <a:pt x="0" y="103"/>
                    </a:lnTo>
                    <a:close/>
                    <a:moveTo>
                      <a:pt x="40" y="53"/>
                    </a:moveTo>
                    <a:lnTo>
                      <a:pt x="40" y="53"/>
                    </a:lnTo>
                    <a:cubicBezTo>
                      <a:pt x="50" y="53"/>
                      <a:pt x="58" y="51"/>
                      <a:pt x="62" y="48"/>
                    </a:cubicBezTo>
                    <a:cubicBezTo>
                      <a:pt x="67" y="46"/>
                      <a:pt x="69" y="39"/>
                      <a:pt x="69" y="29"/>
                    </a:cubicBezTo>
                    <a:cubicBezTo>
                      <a:pt x="69" y="23"/>
                      <a:pt x="68" y="18"/>
                      <a:pt x="66" y="14"/>
                    </a:cubicBezTo>
                    <a:cubicBezTo>
                      <a:pt x="63" y="8"/>
                      <a:pt x="58" y="5"/>
                      <a:pt x="50" y="5"/>
                    </a:cubicBezTo>
                    <a:cubicBezTo>
                      <a:pt x="46" y="5"/>
                      <a:pt x="43" y="6"/>
                      <a:pt x="42" y="7"/>
                    </a:cubicBezTo>
                    <a:cubicBezTo>
                      <a:pt x="41" y="8"/>
                      <a:pt x="40" y="10"/>
                      <a:pt x="40" y="12"/>
                    </a:cubicBezTo>
                    <a:lnTo>
                      <a:pt x="40" y="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Freeform 109"/>
              <p:cNvSpPr>
                <a:spLocks noEditPoints="1"/>
              </p:cNvSpPr>
              <p:nvPr/>
            </p:nvSpPr>
            <p:spPr bwMode="auto">
              <a:xfrm>
                <a:off x="1104" y="2276"/>
                <a:ext cx="21" cy="60"/>
              </a:xfrm>
              <a:custGeom>
                <a:avLst/>
                <a:gdLst/>
                <a:ahLst/>
                <a:cxnLst>
                  <a:cxn ang="0">
                    <a:pos x="7" y="12"/>
                  </a:cxn>
                  <a:cxn ang="0">
                    <a:pos x="7" y="12"/>
                  </a:cxn>
                  <a:cxn ang="0">
                    <a:pos x="10" y="3"/>
                  </a:cxn>
                  <a:cxn ang="0">
                    <a:pos x="19" y="0"/>
                  </a:cxn>
                  <a:cxn ang="0">
                    <a:pos x="28" y="3"/>
                  </a:cxn>
                  <a:cxn ang="0">
                    <a:pos x="31" y="12"/>
                  </a:cxn>
                  <a:cxn ang="0">
                    <a:pos x="28" y="21"/>
                  </a:cxn>
                  <a:cxn ang="0">
                    <a:pos x="19" y="24"/>
                  </a:cxn>
                  <a:cxn ang="0">
                    <a:pos x="10" y="21"/>
                  </a:cxn>
                  <a:cxn ang="0">
                    <a:pos x="7" y="12"/>
                  </a:cxn>
                  <a:cxn ang="0">
                    <a:pos x="7" y="12"/>
                  </a:cxn>
                  <a:cxn ang="0">
                    <a:pos x="0" y="106"/>
                  </a:cxn>
                  <a:cxn ang="0">
                    <a:pos x="0" y="106"/>
                  </a:cxn>
                  <a:cxn ang="0">
                    <a:pos x="5" y="104"/>
                  </a:cxn>
                  <a:cxn ang="0">
                    <a:pos x="8" y="96"/>
                  </a:cxn>
                  <a:cxn ang="0">
                    <a:pos x="8" y="49"/>
                  </a:cxn>
                  <a:cxn ang="0">
                    <a:pos x="6" y="43"/>
                  </a:cxn>
                  <a:cxn ang="0">
                    <a:pos x="0" y="40"/>
                  </a:cxn>
                  <a:cxn ang="0">
                    <a:pos x="0" y="36"/>
                  </a:cxn>
                  <a:cxn ang="0">
                    <a:pos x="30" y="36"/>
                  </a:cxn>
                  <a:cxn ang="0">
                    <a:pos x="30" y="97"/>
                  </a:cxn>
                  <a:cxn ang="0">
                    <a:pos x="32" y="103"/>
                  </a:cxn>
                  <a:cxn ang="0">
                    <a:pos x="38" y="106"/>
                  </a:cxn>
                  <a:cxn ang="0">
                    <a:pos x="38" y="110"/>
                  </a:cxn>
                  <a:cxn ang="0">
                    <a:pos x="0" y="110"/>
                  </a:cxn>
                  <a:cxn ang="0">
                    <a:pos x="0" y="106"/>
                  </a:cxn>
                </a:cxnLst>
                <a:rect l="0" t="0" r="r" b="b"/>
                <a:pathLst>
                  <a:path w="38" h="110">
                    <a:moveTo>
                      <a:pt x="7" y="12"/>
                    </a:moveTo>
                    <a:lnTo>
                      <a:pt x="7" y="12"/>
                    </a:lnTo>
                    <a:cubicBezTo>
                      <a:pt x="7" y="9"/>
                      <a:pt x="8" y="6"/>
                      <a:pt x="10" y="3"/>
                    </a:cubicBezTo>
                    <a:cubicBezTo>
                      <a:pt x="13" y="1"/>
                      <a:pt x="16" y="0"/>
                      <a:pt x="19" y="0"/>
                    </a:cubicBezTo>
                    <a:cubicBezTo>
                      <a:pt x="22" y="0"/>
                      <a:pt x="25" y="1"/>
                      <a:pt x="28" y="3"/>
                    </a:cubicBezTo>
                    <a:cubicBezTo>
                      <a:pt x="30" y="6"/>
                      <a:pt x="31" y="9"/>
                      <a:pt x="31" y="12"/>
                    </a:cubicBezTo>
                    <a:cubicBezTo>
                      <a:pt x="31" y="15"/>
                      <a:pt x="30" y="18"/>
                      <a:pt x="28" y="21"/>
                    </a:cubicBezTo>
                    <a:cubicBezTo>
                      <a:pt x="25" y="23"/>
                      <a:pt x="22" y="24"/>
                      <a:pt x="19" y="24"/>
                    </a:cubicBezTo>
                    <a:cubicBezTo>
                      <a:pt x="16" y="24"/>
                      <a:pt x="13" y="23"/>
                      <a:pt x="10" y="21"/>
                    </a:cubicBezTo>
                    <a:cubicBezTo>
                      <a:pt x="8" y="18"/>
                      <a:pt x="7" y="15"/>
                      <a:pt x="7" y="12"/>
                    </a:cubicBezTo>
                    <a:lnTo>
                      <a:pt x="7" y="12"/>
                    </a:lnTo>
                    <a:close/>
                    <a:moveTo>
                      <a:pt x="0" y="106"/>
                    </a:moveTo>
                    <a:lnTo>
                      <a:pt x="0" y="106"/>
                    </a:lnTo>
                    <a:cubicBezTo>
                      <a:pt x="2" y="105"/>
                      <a:pt x="4" y="105"/>
                      <a:pt x="5" y="104"/>
                    </a:cubicBezTo>
                    <a:cubicBezTo>
                      <a:pt x="7" y="102"/>
                      <a:pt x="8" y="100"/>
                      <a:pt x="8" y="96"/>
                    </a:cubicBezTo>
                    <a:lnTo>
                      <a:pt x="8" y="49"/>
                    </a:lnTo>
                    <a:cubicBezTo>
                      <a:pt x="8" y="46"/>
                      <a:pt x="7" y="44"/>
                      <a:pt x="6" y="43"/>
                    </a:cubicBezTo>
                    <a:cubicBezTo>
                      <a:pt x="5" y="42"/>
                      <a:pt x="3" y="41"/>
                      <a:pt x="0" y="40"/>
                    </a:cubicBezTo>
                    <a:lnTo>
                      <a:pt x="0" y="36"/>
                    </a:lnTo>
                    <a:lnTo>
                      <a:pt x="30" y="36"/>
                    </a:lnTo>
                    <a:lnTo>
                      <a:pt x="30" y="97"/>
                    </a:lnTo>
                    <a:cubicBezTo>
                      <a:pt x="30" y="100"/>
                      <a:pt x="31" y="102"/>
                      <a:pt x="32" y="103"/>
                    </a:cubicBezTo>
                    <a:cubicBezTo>
                      <a:pt x="33" y="104"/>
                      <a:pt x="35" y="105"/>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Freeform 110"/>
              <p:cNvSpPr>
                <a:spLocks noEditPoints="1"/>
              </p:cNvSpPr>
              <p:nvPr/>
            </p:nvSpPr>
            <p:spPr bwMode="auto">
              <a:xfrm>
                <a:off x="1129" y="2294"/>
                <a:ext cx="40" cy="60"/>
              </a:xfrm>
              <a:custGeom>
                <a:avLst/>
                <a:gdLst/>
                <a:ahLst/>
                <a:cxnLst>
                  <a:cxn ang="0">
                    <a:pos x="23" y="26"/>
                  </a:cxn>
                  <a:cxn ang="0">
                    <a:pos x="34" y="47"/>
                  </a:cxn>
                  <a:cxn ang="0">
                    <a:pos x="44" y="26"/>
                  </a:cxn>
                  <a:cxn ang="0">
                    <a:pos x="34" y="6"/>
                  </a:cxn>
                  <a:cxn ang="0">
                    <a:pos x="23" y="26"/>
                  </a:cxn>
                  <a:cxn ang="0">
                    <a:pos x="14" y="93"/>
                  </a:cxn>
                  <a:cxn ang="0">
                    <a:pos x="19" y="101"/>
                  </a:cxn>
                  <a:cxn ang="0">
                    <a:pos x="49" y="102"/>
                  </a:cxn>
                  <a:cxn ang="0">
                    <a:pos x="57" y="86"/>
                  </a:cxn>
                  <a:cxn ang="0">
                    <a:pos x="20" y="84"/>
                  </a:cxn>
                  <a:cxn ang="0">
                    <a:pos x="14" y="93"/>
                  </a:cxn>
                  <a:cxn ang="0">
                    <a:pos x="0" y="94"/>
                  </a:cxn>
                  <a:cxn ang="0">
                    <a:pos x="3" y="87"/>
                  </a:cxn>
                  <a:cxn ang="0">
                    <a:pos x="13" y="81"/>
                  </a:cxn>
                  <a:cxn ang="0">
                    <a:pos x="2" y="69"/>
                  </a:cxn>
                  <a:cxn ang="0">
                    <a:pos x="20" y="51"/>
                  </a:cxn>
                  <a:cxn ang="0">
                    <a:pos x="7" y="40"/>
                  </a:cxn>
                  <a:cxn ang="0">
                    <a:pos x="10" y="8"/>
                  </a:cxn>
                  <a:cxn ang="0">
                    <a:pos x="44" y="2"/>
                  </a:cxn>
                  <a:cxn ang="0">
                    <a:pos x="72" y="4"/>
                  </a:cxn>
                  <a:cxn ang="0">
                    <a:pos x="60" y="12"/>
                  </a:cxn>
                  <a:cxn ang="0">
                    <a:pos x="66" y="28"/>
                  </a:cxn>
                  <a:cxn ang="0">
                    <a:pos x="33" y="51"/>
                  </a:cxn>
                  <a:cxn ang="0">
                    <a:pos x="28" y="51"/>
                  </a:cxn>
                  <a:cxn ang="0">
                    <a:pos x="20" y="59"/>
                  </a:cxn>
                  <a:cxn ang="0">
                    <a:pos x="25" y="64"/>
                  </a:cxn>
                  <a:cxn ang="0">
                    <a:pos x="36" y="65"/>
                  </a:cxn>
                  <a:cxn ang="0">
                    <a:pos x="61" y="67"/>
                  </a:cxn>
                  <a:cxn ang="0">
                    <a:pos x="56" y="105"/>
                  </a:cxn>
                  <a:cxn ang="0">
                    <a:pos x="14" y="106"/>
                  </a:cxn>
                  <a:cxn ang="0">
                    <a:pos x="0" y="94"/>
                  </a:cxn>
                  <a:cxn ang="0">
                    <a:pos x="36" y="0"/>
                  </a:cxn>
                </a:cxnLst>
                <a:rect l="0" t="0" r="r" b="b"/>
                <a:pathLst>
                  <a:path w="73" h="109">
                    <a:moveTo>
                      <a:pt x="23" y="26"/>
                    </a:moveTo>
                    <a:lnTo>
                      <a:pt x="23" y="26"/>
                    </a:lnTo>
                    <a:cubicBezTo>
                      <a:pt x="23" y="32"/>
                      <a:pt x="24" y="37"/>
                      <a:pt x="25" y="40"/>
                    </a:cubicBezTo>
                    <a:cubicBezTo>
                      <a:pt x="27" y="44"/>
                      <a:pt x="30" y="47"/>
                      <a:pt x="34" y="47"/>
                    </a:cubicBezTo>
                    <a:cubicBezTo>
                      <a:pt x="38" y="47"/>
                      <a:pt x="41" y="45"/>
                      <a:pt x="42" y="41"/>
                    </a:cubicBezTo>
                    <a:cubicBezTo>
                      <a:pt x="44" y="38"/>
                      <a:pt x="44" y="33"/>
                      <a:pt x="44" y="26"/>
                    </a:cubicBezTo>
                    <a:cubicBezTo>
                      <a:pt x="44" y="19"/>
                      <a:pt x="44" y="14"/>
                      <a:pt x="42" y="10"/>
                    </a:cubicBezTo>
                    <a:cubicBezTo>
                      <a:pt x="40" y="7"/>
                      <a:pt x="38" y="6"/>
                      <a:pt x="34" y="6"/>
                    </a:cubicBezTo>
                    <a:cubicBezTo>
                      <a:pt x="30" y="6"/>
                      <a:pt x="27" y="7"/>
                      <a:pt x="26" y="11"/>
                    </a:cubicBezTo>
                    <a:cubicBezTo>
                      <a:pt x="24" y="14"/>
                      <a:pt x="23" y="19"/>
                      <a:pt x="23" y="26"/>
                    </a:cubicBezTo>
                    <a:lnTo>
                      <a:pt x="23" y="26"/>
                    </a:lnTo>
                    <a:close/>
                    <a:moveTo>
                      <a:pt x="14" y="93"/>
                    </a:moveTo>
                    <a:lnTo>
                      <a:pt x="14" y="93"/>
                    </a:lnTo>
                    <a:cubicBezTo>
                      <a:pt x="14" y="96"/>
                      <a:pt x="16" y="99"/>
                      <a:pt x="19" y="101"/>
                    </a:cubicBezTo>
                    <a:cubicBezTo>
                      <a:pt x="23" y="102"/>
                      <a:pt x="28" y="103"/>
                      <a:pt x="35" y="103"/>
                    </a:cubicBezTo>
                    <a:cubicBezTo>
                      <a:pt x="41" y="103"/>
                      <a:pt x="45" y="103"/>
                      <a:pt x="49" y="102"/>
                    </a:cubicBezTo>
                    <a:cubicBezTo>
                      <a:pt x="56" y="100"/>
                      <a:pt x="60" y="97"/>
                      <a:pt x="60" y="92"/>
                    </a:cubicBezTo>
                    <a:cubicBezTo>
                      <a:pt x="60" y="89"/>
                      <a:pt x="59" y="87"/>
                      <a:pt x="57" y="86"/>
                    </a:cubicBezTo>
                    <a:cubicBezTo>
                      <a:pt x="55" y="85"/>
                      <a:pt x="51" y="84"/>
                      <a:pt x="46" y="84"/>
                    </a:cubicBezTo>
                    <a:lnTo>
                      <a:pt x="20" y="84"/>
                    </a:lnTo>
                    <a:cubicBezTo>
                      <a:pt x="18" y="85"/>
                      <a:pt x="17" y="86"/>
                      <a:pt x="16" y="87"/>
                    </a:cubicBezTo>
                    <a:cubicBezTo>
                      <a:pt x="15" y="89"/>
                      <a:pt x="14" y="91"/>
                      <a:pt x="14" y="93"/>
                    </a:cubicBezTo>
                    <a:lnTo>
                      <a:pt x="14" y="93"/>
                    </a:lnTo>
                    <a:close/>
                    <a:moveTo>
                      <a:pt x="0" y="94"/>
                    </a:moveTo>
                    <a:lnTo>
                      <a:pt x="0" y="94"/>
                    </a:lnTo>
                    <a:cubicBezTo>
                      <a:pt x="0" y="92"/>
                      <a:pt x="1" y="89"/>
                      <a:pt x="3" y="87"/>
                    </a:cubicBezTo>
                    <a:cubicBezTo>
                      <a:pt x="5" y="84"/>
                      <a:pt x="8" y="83"/>
                      <a:pt x="13" y="82"/>
                    </a:cubicBezTo>
                    <a:lnTo>
                      <a:pt x="13" y="81"/>
                    </a:lnTo>
                    <a:cubicBezTo>
                      <a:pt x="10" y="80"/>
                      <a:pt x="8" y="79"/>
                      <a:pt x="6" y="77"/>
                    </a:cubicBezTo>
                    <a:cubicBezTo>
                      <a:pt x="4" y="75"/>
                      <a:pt x="2" y="72"/>
                      <a:pt x="2" y="69"/>
                    </a:cubicBezTo>
                    <a:cubicBezTo>
                      <a:pt x="2" y="64"/>
                      <a:pt x="4" y="60"/>
                      <a:pt x="8" y="57"/>
                    </a:cubicBezTo>
                    <a:cubicBezTo>
                      <a:pt x="12" y="54"/>
                      <a:pt x="16" y="52"/>
                      <a:pt x="20" y="51"/>
                    </a:cubicBezTo>
                    <a:lnTo>
                      <a:pt x="20" y="49"/>
                    </a:lnTo>
                    <a:cubicBezTo>
                      <a:pt x="14" y="47"/>
                      <a:pt x="10" y="44"/>
                      <a:pt x="7" y="40"/>
                    </a:cubicBezTo>
                    <a:cubicBezTo>
                      <a:pt x="3" y="36"/>
                      <a:pt x="2" y="31"/>
                      <a:pt x="2" y="25"/>
                    </a:cubicBezTo>
                    <a:cubicBezTo>
                      <a:pt x="2" y="18"/>
                      <a:pt x="5" y="12"/>
                      <a:pt x="10" y="8"/>
                    </a:cubicBezTo>
                    <a:cubicBezTo>
                      <a:pt x="16" y="3"/>
                      <a:pt x="24" y="0"/>
                      <a:pt x="34" y="0"/>
                    </a:cubicBezTo>
                    <a:cubicBezTo>
                      <a:pt x="38" y="0"/>
                      <a:pt x="41" y="1"/>
                      <a:pt x="44" y="2"/>
                    </a:cubicBezTo>
                    <a:cubicBezTo>
                      <a:pt x="47" y="2"/>
                      <a:pt x="50" y="3"/>
                      <a:pt x="51" y="4"/>
                    </a:cubicBezTo>
                    <a:lnTo>
                      <a:pt x="72" y="4"/>
                    </a:lnTo>
                    <a:lnTo>
                      <a:pt x="72" y="12"/>
                    </a:lnTo>
                    <a:lnTo>
                      <a:pt x="60" y="12"/>
                    </a:lnTo>
                    <a:cubicBezTo>
                      <a:pt x="62" y="14"/>
                      <a:pt x="63" y="17"/>
                      <a:pt x="64" y="19"/>
                    </a:cubicBezTo>
                    <a:cubicBezTo>
                      <a:pt x="65" y="22"/>
                      <a:pt x="66" y="25"/>
                      <a:pt x="66" y="28"/>
                    </a:cubicBezTo>
                    <a:cubicBezTo>
                      <a:pt x="66" y="38"/>
                      <a:pt x="61" y="45"/>
                      <a:pt x="52" y="48"/>
                    </a:cubicBezTo>
                    <a:cubicBezTo>
                      <a:pt x="47" y="50"/>
                      <a:pt x="41" y="51"/>
                      <a:pt x="33" y="51"/>
                    </a:cubicBezTo>
                    <a:cubicBezTo>
                      <a:pt x="32" y="51"/>
                      <a:pt x="31" y="51"/>
                      <a:pt x="30" y="51"/>
                    </a:cubicBezTo>
                    <a:cubicBezTo>
                      <a:pt x="30" y="51"/>
                      <a:pt x="29" y="51"/>
                      <a:pt x="28" y="51"/>
                    </a:cubicBezTo>
                    <a:cubicBezTo>
                      <a:pt x="26" y="52"/>
                      <a:pt x="25" y="52"/>
                      <a:pt x="23" y="54"/>
                    </a:cubicBezTo>
                    <a:cubicBezTo>
                      <a:pt x="21" y="55"/>
                      <a:pt x="20" y="57"/>
                      <a:pt x="20" y="59"/>
                    </a:cubicBezTo>
                    <a:cubicBezTo>
                      <a:pt x="20" y="61"/>
                      <a:pt x="21" y="62"/>
                      <a:pt x="22" y="63"/>
                    </a:cubicBezTo>
                    <a:cubicBezTo>
                      <a:pt x="22" y="64"/>
                      <a:pt x="24" y="64"/>
                      <a:pt x="25" y="64"/>
                    </a:cubicBezTo>
                    <a:cubicBezTo>
                      <a:pt x="26" y="64"/>
                      <a:pt x="28" y="65"/>
                      <a:pt x="30" y="65"/>
                    </a:cubicBezTo>
                    <a:cubicBezTo>
                      <a:pt x="33" y="65"/>
                      <a:pt x="35" y="65"/>
                      <a:pt x="36" y="65"/>
                    </a:cubicBezTo>
                    <a:lnTo>
                      <a:pt x="46" y="65"/>
                    </a:lnTo>
                    <a:cubicBezTo>
                      <a:pt x="52" y="65"/>
                      <a:pt x="57" y="66"/>
                      <a:pt x="61" y="67"/>
                    </a:cubicBezTo>
                    <a:cubicBezTo>
                      <a:pt x="69" y="71"/>
                      <a:pt x="73" y="76"/>
                      <a:pt x="73" y="84"/>
                    </a:cubicBezTo>
                    <a:cubicBezTo>
                      <a:pt x="73" y="94"/>
                      <a:pt x="67" y="102"/>
                      <a:pt x="56" y="105"/>
                    </a:cubicBezTo>
                    <a:cubicBezTo>
                      <a:pt x="50" y="107"/>
                      <a:pt x="42" y="109"/>
                      <a:pt x="33" y="109"/>
                    </a:cubicBezTo>
                    <a:cubicBezTo>
                      <a:pt x="25" y="109"/>
                      <a:pt x="19" y="108"/>
                      <a:pt x="14" y="106"/>
                    </a:cubicBezTo>
                    <a:cubicBezTo>
                      <a:pt x="5" y="104"/>
                      <a:pt x="0" y="100"/>
                      <a:pt x="0" y="94"/>
                    </a:cubicBezTo>
                    <a:lnTo>
                      <a:pt x="0" y="94"/>
                    </a:lnTo>
                    <a:close/>
                    <a:moveTo>
                      <a:pt x="36" y="0"/>
                    </a:moveTo>
                    <a:lnTo>
                      <a:pt x="36" y="0"/>
                    </a:lnTo>
                    <a:lnTo>
                      <a:pt x="3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5" name="Freeform 111"/>
              <p:cNvSpPr>
                <a:spLocks/>
              </p:cNvSpPr>
              <p:nvPr/>
            </p:nvSpPr>
            <p:spPr bwMode="auto">
              <a:xfrm>
                <a:off x="1173" y="2277"/>
                <a:ext cx="45" cy="59"/>
              </a:xfrm>
              <a:custGeom>
                <a:avLst/>
                <a:gdLst/>
                <a:ahLst/>
                <a:cxnLst>
                  <a:cxn ang="0">
                    <a:pos x="0" y="104"/>
                  </a:cxn>
                  <a:cxn ang="0">
                    <a:pos x="0" y="104"/>
                  </a:cxn>
                  <a:cxn ang="0">
                    <a:pos x="7" y="101"/>
                  </a:cxn>
                  <a:cxn ang="0">
                    <a:pos x="9" y="94"/>
                  </a:cxn>
                  <a:cxn ang="0">
                    <a:pos x="9" y="13"/>
                  </a:cxn>
                  <a:cxn ang="0">
                    <a:pos x="7" y="6"/>
                  </a:cxn>
                  <a:cxn ang="0">
                    <a:pos x="0" y="4"/>
                  </a:cxn>
                  <a:cxn ang="0">
                    <a:pos x="0" y="0"/>
                  </a:cxn>
                  <a:cxn ang="0">
                    <a:pos x="31" y="0"/>
                  </a:cxn>
                  <a:cxn ang="0">
                    <a:pos x="31" y="45"/>
                  </a:cxn>
                  <a:cxn ang="0">
                    <a:pos x="41" y="36"/>
                  </a:cxn>
                  <a:cxn ang="0">
                    <a:pos x="53" y="32"/>
                  </a:cxn>
                  <a:cxn ang="0">
                    <a:pos x="68" y="38"/>
                  </a:cxn>
                  <a:cxn ang="0">
                    <a:pos x="74" y="56"/>
                  </a:cxn>
                  <a:cxn ang="0">
                    <a:pos x="74" y="94"/>
                  </a:cxn>
                  <a:cxn ang="0">
                    <a:pos x="76" y="101"/>
                  </a:cxn>
                  <a:cxn ang="0">
                    <a:pos x="82" y="104"/>
                  </a:cxn>
                  <a:cxn ang="0">
                    <a:pos x="82" y="108"/>
                  </a:cxn>
                  <a:cxn ang="0">
                    <a:pos x="45" y="108"/>
                  </a:cxn>
                  <a:cxn ang="0">
                    <a:pos x="45" y="104"/>
                  </a:cxn>
                  <a:cxn ang="0">
                    <a:pos x="51" y="101"/>
                  </a:cxn>
                  <a:cxn ang="0">
                    <a:pos x="52" y="95"/>
                  </a:cxn>
                  <a:cxn ang="0">
                    <a:pos x="52" y="56"/>
                  </a:cxn>
                  <a:cxn ang="0">
                    <a:pos x="51" y="48"/>
                  </a:cxn>
                  <a:cxn ang="0">
                    <a:pos x="44" y="43"/>
                  </a:cxn>
                  <a:cxn ang="0">
                    <a:pos x="35" y="47"/>
                  </a:cxn>
                  <a:cxn ang="0">
                    <a:pos x="31" y="52"/>
                  </a:cxn>
                  <a:cxn ang="0">
                    <a:pos x="31" y="95"/>
                  </a:cxn>
                  <a:cxn ang="0">
                    <a:pos x="33" y="101"/>
                  </a:cxn>
                  <a:cxn ang="0">
                    <a:pos x="38" y="104"/>
                  </a:cxn>
                  <a:cxn ang="0">
                    <a:pos x="38" y="108"/>
                  </a:cxn>
                  <a:cxn ang="0">
                    <a:pos x="0" y="108"/>
                  </a:cxn>
                  <a:cxn ang="0">
                    <a:pos x="0" y="104"/>
                  </a:cxn>
                </a:cxnLst>
                <a:rect l="0" t="0" r="r" b="b"/>
                <a:pathLst>
                  <a:path w="82" h="108">
                    <a:moveTo>
                      <a:pt x="0" y="104"/>
                    </a:moveTo>
                    <a:lnTo>
                      <a:pt x="0" y="104"/>
                    </a:lnTo>
                    <a:cubicBezTo>
                      <a:pt x="3" y="103"/>
                      <a:pt x="5" y="103"/>
                      <a:pt x="7" y="101"/>
                    </a:cubicBezTo>
                    <a:cubicBezTo>
                      <a:pt x="8" y="100"/>
                      <a:pt x="9" y="98"/>
                      <a:pt x="9" y="94"/>
                    </a:cubicBezTo>
                    <a:lnTo>
                      <a:pt x="9" y="13"/>
                    </a:lnTo>
                    <a:cubicBezTo>
                      <a:pt x="9" y="10"/>
                      <a:pt x="8" y="8"/>
                      <a:pt x="7" y="6"/>
                    </a:cubicBezTo>
                    <a:cubicBezTo>
                      <a:pt x="6" y="5"/>
                      <a:pt x="4" y="4"/>
                      <a:pt x="0" y="4"/>
                    </a:cubicBezTo>
                    <a:lnTo>
                      <a:pt x="0" y="0"/>
                    </a:lnTo>
                    <a:lnTo>
                      <a:pt x="31" y="0"/>
                    </a:lnTo>
                    <a:lnTo>
                      <a:pt x="31" y="45"/>
                    </a:lnTo>
                    <a:cubicBezTo>
                      <a:pt x="34" y="41"/>
                      <a:pt x="38" y="38"/>
                      <a:pt x="41" y="36"/>
                    </a:cubicBezTo>
                    <a:cubicBezTo>
                      <a:pt x="45" y="34"/>
                      <a:pt x="49" y="32"/>
                      <a:pt x="53" y="32"/>
                    </a:cubicBezTo>
                    <a:cubicBezTo>
                      <a:pt x="59" y="32"/>
                      <a:pt x="65" y="34"/>
                      <a:pt x="68" y="38"/>
                    </a:cubicBezTo>
                    <a:cubicBezTo>
                      <a:pt x="72" y="41"/>
                      <a:pt x="74" y="47"/>
                      <a:pt x="74" y="56"/>
                    </a:cubicBezTo>
                    <a:lnTo>
                      <a:pt x="74" y="94"/>
                    </a:lnTo>
                    <a:cubicBezTo>
                      <a:pt x="74" y="98"/>
                      <a:pt x="75" y="100"/>
                      <a:pt x="76" y="101"/>
                    </a:cubicBezTo>
                    <a:cubicBezTo>
                      <a:pt x="78" y="102"/>
                      <a:pt x="80" y="103"/>
                      <a:pt x="82" y="104"/>
                    </a:cubicBezTo>
                    <a:lnTo>
                      <a:pt x="82" y="108"/>
                    </a:lnTo>
                    <a:lnTo>
                      <a:pt x="45" y="108"/>
                    </a:lnTo>
                    <a:lnTo>
                      <a:pt x="45" y="104"/>
                    </a:lnTo>
                    <a:cubicBezTo>
                      <a:pt x="48" y="103"/>
                      <a:pt x="50" y="102"/>
                      <a:pt x="51" y="101"/>
                    </a:cubicBezTo>
                    <a:cubicBezTo>
                      <a:pt x="52" y="100"/>
                      <a:pt x="52" y="98"/>
                      <a:pt x="52" y="95"/>
                    </a:cubicBezTo>
                    <a:lnTo>
                      <a:pt x="52" y="56"/>
                    </a:lnTo>
                    <a:cubicBezTo>
                      <a:pt x="52" y="53"/>
                      <a:pt x="52" y="50"/>
                      <a:pt x="51" y="48"/>
                    </a:cubicBezTo>
                    <a:cubicBezTo>
                      <a:pt x="50" y="45"/>
                      <a:pt x="48" y="43"/>
                      <a:pt x="44" y="43"/>
                    </a:cubicBezTo>
                    <a:cubicBezTo>
                      <a:pt x="41" y="43"/>
                      <a:pt x="38" y="44"/>
                      <a:pt x="35" y="47"/>
                    </a:cubicBezTo>
                    <a:cubicBezTo>
                      <a:pt x="33" y="49"/>
                      <a:pt x="31" y="51"/>
                      <a:pt x="31" y="52"/>
                    </a:cubicBezTo>
                    <a:lnTo>
                      <a:pt x="31" y="95"/>
                    </a:lnTo>
                    <a:cubicBezTo>
                      <a:pt x="31" y="98"/>
                      <a:pt x="32" y="100"/>
                      <a:pt x="33" y="101"/>
                    </a:cubicBezTo>
                    <a:cubicBezTo>
                      <a:pt x="34" y="102"/>
                      <a:pt x="36" y="103"/>
                      <a:pt x="38" y="104"/>
                    </a:cubicBezTo>
                    <a:lnTo>
                      <a:pt x="38" y="108"/>
                    </a:lnTo>
                    <a:lnTo>
                      <a:pt x="0" y="108"/>
                    </a:lnTo>
                    <a:lnTo>
                      <a:pt x="0" y="10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Freeform 112"/>
              <p:cNvSpPr>
                <a:spLocks/>
              </p:cNvSpPr>
              <p:nvPr/>
            </p:nvSpPr>
            <p:spPr bwMode="auto">
              <a:xfrm>
                <a:off x="1222" y="2280"/>
                <a:ext cx="27" cy="57"/>
              </a:xfrm>
              <a:custGeom>
                <a:avLst/>
                <a:gdLst/>
                <a:ahLst/>
                <a:cxnLst>
                  <a:cxn ang="0">
                    <a:pos x="0" y="34"/>
                  </a:cxn>
                  <a:cxn ang="0">
                    <a:pos x="0" y="34"/>
                  </a:cxn>
                  <a:cxn ang="0">
                    <a:pos x="0" y="30"/>
                  </a:cxn>
                  <a:cxn ang="0">
                    <a:pos x="5" y="25"/>
                  </a:cxn>
                  <a:cxn ang="0">
                    <a:pos x="13" y="17"/>
                  </a:cxn>
                  <a:cxn ang="0">
                    <a:pos x="26" y="0"/>
                  </a:cxn>
                  <a:cxn ang="0">
                    <a:pos x="30" y="0"/>
                  </a:cxn>
                  <a:cxn ang="0">
                    <a:pos x="30" y="27"/>
                  </a:cxn>
                  <a:cxn ang="0">
                    <a:pos x="45" y="27"/>
                  </a:cxn>
                  <a:cxn ang="0">
                    <a:pos x="45" y="34"/>
                  </a:cxn>
                  <a:cxn ang="0">
                    <a:pos x="30" y="34"/>
                  </a:cxn>
                  <a:cxn ang="0">
                    <a:pos x="30" y="82"/>
                  </a:cxn>
                  <a:cxn ang="0">
                    <a:pos x="31" y="88"/>
                  </a:cxn>
                  <a:cxn ang="0">
                    <a:pos x="36" y="91"/>
                  </a:cxn>
                  <a:cxn ang="0">
                    <a:pos x="42" y="89"/>
                  </a:cxn>
                  <a:cxn ang="0">
                    <a:pos x="46" y="83"/>
                  </a:cxn>
                  <a:cxn ang="0">
                    <a:pos x="50" y="85"/>
                  </a:cxn>
                  <a:cxn ang="0">
                    <a:pos x="43" y="95"/>
                  </a:cxn>
                  <a:cxn ang="0">
                    <a:pos x="26" y="103"/>
                  </a:cxn>
                  <a:cxn ang="0">
                    <a:pos x="16" y="101"/>
                  </a:cxn>
                  <a:cxn ang="0">
                    <a:pos x="8" y="86"/>
                  </a:cxn>
                  <a:cxn ang="0">
                    <a:pos x="8" y="34"/>
                  </a:cxn>
                  <a:cxn ang="0">
                    <a:pos x="0" y="34"/>
                  </a:cxn>
                </a:cxnLst>
                <a:rect l="0" t="0" r="r" b="b"/>
                <a:pathLst>
                  <a:path w="50" h="103">
                    <a:moveTo>
                      <a:pt x="0" y="34"/>
                    </a:moveTo>
                    <a:lnTo>
                      <a:pt x="0" y="34"/>
                    </a:lnTo>
                    <a:lnTo>
                      <a:pt x="0" y="30"/>
                    </a:lnTo>
                    <a:cubicBezTo>
                      <a:pt x="2" y="29"/>
                      <a:pt x="3" y="27"/>
                      <a:pt x="5" y="25"/>
                    </a:cubicBezTo>
                    <a:cubicBezTo>
                      <a:pt x="8" y="23"/>
                      <a:pt x="11" y="20"/>
                      <a:pt x="13" y="17"/>
                    </a:cubicBezTo>
                    <a:cubicBezTo>
                      <a:pt x="18" y="12"/>
                      <a:pt x="22" y="6"/>
                      <a:pt x="26" y="0"/>
                    </a:cubicBezTo>
                    <a:lnTo>
                      <a:pt x="30" y="0"/>
                    </a:lnTo>
                    <a:lnTo>
                      <a:pt x="30" y="27"/>
                    </a:lnTo>
                    <a:lnTo>
                      <a:pt x="45" y="27"/>
                    </a:lnTo>
                    <a:lnTo>
                      <a:pt x="45" y="34"/>
                    </a:lnTo>
                    <a:lnTo>
                      <a:pt x="30" y="34"/>
                    </a:lnTo>
                    <a:lnTo>
                      <a:pt x="30" y="82"/>
                    </a:lnTo>
                    <a:cubicBezTo>
                      <a:pt x="30" y="84"/>
                      <a:pt x="31" y="86"/>
                      <a:pt x="31" y="88"/>
                    </a:cubicBezTo>
                    <a:cubicBezTo>
                      <a:pt x="32" y="90"/>
                      <a:pt x="34" y="91"/>
                      <a:pt x="36" y="91"/>
                    </a:cubicBezTo>
                    <a:cubicBezTo>
                      <a:pt x="38" y="91"/>
                      <a:pt x="40" y="90"/>
                      <a:pt x="42" y="89"/>
                    </a:cubicBezTo>
                    <a:cubicBezTo>
                      <a:pt x="43" y="88"/>
                      <a:pt x="44" y="85"/>
                      <a:pt x="46" y="83"/>
                    </a:cubicBezTo>
                    <a:lnTo>
                      <a:pt x="50" y="85"/>
                    </a:lnTo>
                    <a:cubicBezTo>
                      <a:pt x="48" y="89"/>
                      <a:pt x="46" y="93"/>
                      <a:pt x="43" y="95"/>
                    </a:cubicBezTo>
                    <a:cubicBezTo>
                      <a:pt x="38" y="100"/>
                      <a:pt x="33" y="103"/>
                      <a:pt x="26" y="103"/>
                    </a:cubicBezTo>
                    <a:cubicBezTo>
                      <a:pt x="23" y="103"/>
                      <a:pt x="19" y="102"/>
                      <a:pt x="16" y="101"/>
                    </a:cubicBezTo>
                    <a:cubicBezTo>
                      <a:pt x="11" y="98"/>
                      <a:pt x="8" y="93"/>
                      <a:pt x="8" y="86"/>
                    </a:cubicBezTo>
                    <a:lnTo>
                      <a:pt x="8"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Freeform 113"/>
              <p:cNvSpPr>
                <a:spLocks noEditPoints="1"/>
              </p:cNvSpPr>
              <p:nvPr/>
            </p:nvSpPr>
            <p:spPr bwMode="auto">
              <a:xfrm>
                <a:off x="1252" y="2294"/>
                <a:ext cx="30" cy="43"/>
              </a:xfrm>
              <a:custGeom>
                <a:avLst/>
                <a:gdLst/>
                <a:ahLst/>
                <a:cxnLst>
                  <a:cxn ang="0">
                    <a:pos x="0" y="51"/>
                  </a:cxn>
                  <a:cxn ang="0">
                    <a:pos x="0" y="51"/>
                  </a:cxn>
                  <a:cxn ang="0">
                    <a:pos x="4" y="51"/>
                  </a:cxn>
                  <a:cxn ang="0">
                    <a:pos x="13" y="68"/>
                  </a:cxn>
                  <a:cxn ang="0">
                    <a:pos x="26" y="72"/>
                  </a:cxn>
                  <a:cxn ang="0">
                    <a:pos x="35" y="69"/>
                  </a:cxn>
                  <a:cxn ang="0">
                    <a:pos x="38" y="62"/>
                  </a:cxn>
                  <a:cxn ang="0">
                    <a:pos x="35" y="55"/>
                  </a:cxn>
                  <a:cxn ang="0">
                    <a:pos x="29" y="51"/>
                  </a:cxn>
                  <a:cxn ang="0">
                    <a:pos x="18" y="46"/>
                  </a:cxn>
                  <a:cxn ang="0">
                    <a:pos x="4" y="36"/>
                  </a:cxn>
                  <a:cxn ang="0">
                    <a:pos x="0" y="23"/>
                  </a:cxn>
                  <a:cxn ang="0">
                    <a:pos x="6" y="7"/>
                  </a:cxn>
                  <a:cxn ang="0">
                    <a:pos x="25" y="0"/>
                  </a:cxn>
                  <a:cxn ang="0">
                    <a:pos x="35" y="2"/>
                  </a:cxn>
                  <a:cxn ang="0">
                    <a:pos x="42" y="4"/>
                  </a:cxn>
                  <a:cxn ang="0">
                    <a:pos x="45" y="3"/>
                  </a:cxn>
                  <a:cxn ang="0">
                    <a:pos x="46" y="1"/>
                  </a:cxn>
                  <a:cxn ang="0">
                    <a:pos x="50" y="1"/>
                  </a:cxn>
                  <a:cxn ang="0">
                    <a:pos x="50" y="24"/>
                  </a:cxn>
                  <a:cxn ang="0">
                    <a:pos x="46" y="24"/>
                  </a:cxn>
                  <a:cxn ang="0">
                    <a:pos x="38" y="11"/>
                  </a:cxn>
                  <a:cxn ang="0">
                    <a:pos x="27" y="6"/>
                  </a:cxn>
                  <a:cxn ang="0">
                    <a:pos x="19" y="9"/>
                  </a:cxn>
                  <a:cxn ang="0">
                    <a:pos x="16" y="15"/>
                  </a:cxn>
                  <a:cxn ang="0">
                    <a:pos x="18" y="21"/>
                  </a:cxn>
                  <a:cxn ang="0">
                    <a:pos x="27" y="27"/>
                  </a:cxn>
                  <a:cxn ang="0">
                    <a:pos x="36" y="31"/>
                  </a:cxn>
                  <a:cxn ang="0">
                    <a:pos x="47" y="38"/>
                  </a:cxn>
                  <a:cxn ang="0">
                    <a:pos x="54" y="54"/>
                  </a:cxn>
                  <a:cxn ang="0">
                    <a:pos x="47" y="70"/>
                  </a:cxn>
                  <a:cxn ang="0">
                    <a:pos x="28" y="78"/>
                  </a:cxn>
                  <a:cxn ang="0">
                    <a:pos x="22" y="77"/>
                  </a:cxn>
                  <a:cxn ang="0">
                    <a:pos x="14" y="75"/>
                  </a:cxn>
                  <a:cxn ang="0">
                    <a:pos x="11" y="74"/>
                  </a:cxn>
                  <a:cxn ang="0">
                    <a:pos x="9" y="73"/>
                  </a:cxn>
                  <a:cxn ang="0">
                    <a:pos x="8" y="73"/>
                  </a:cxn>
                  <a:cxn ang="0">
                    <a:pos x="6" y="74"/>
                  </a:cxn>
                  <a:cxn ang="0">
                    <a:pos x="4" y="78"/>
                  </a:cxn>
                  <a:cxn ang="0">
                    <a:pos x="0" y="78"/>
                  </a:cxn>
                  <a:cxn ang="0">
                    <a:pos x="0" y="51"/>
                  </a:cxn>
                  <a:cxn ang="0">
                    <a:pos x="27" y="0"/>
                  </a:cxn>
                  <a:cxn ang="0">
                    <a:pos x="27" y="0"/>
                  </a:cxn>
                  <a:cxn ang="0">
                    <a:pos x="27" y="0"/>
                  </a:cxn>
                </a:cxnLst>
                <a:rect l="0" t="0" r="r" b="b"/>
                <a:pathLst>
                  <a:path w="54" h="78">
                    <a:moveTo>
                      <a:pt x="0" y="51"/>
                    </a:moveTo>
                    <a:lnTo>
                      <a:pt x="0" y="51"/>
                    </a:lnTo>
                    <a:lnTo>
                      <a:pt x="4" y="51"/>
                    </a:lnTo>
                    <a:cubicBezTo>
                      <a:pt x="6" y="59"/>
                      <a:pt x="9" y="64"/>
                      <a:pt x="13" y="68"/>
                    </a:cubicBezTo>
                    <a:cubicBezTo>
                      <a:pt x="17" y="71"/>
                      <a:pt x="22" y="72"/>
                      <a:pt x="26" y="72"/>
                    </a:cubicBezTo>
                    <a:cubicBezTo>
                      <a:pt x="30" y="72"/>
                      <a:pt x="33" y="71"/>
                      <a:pt x="35" y="69"/>
                    </a:cubicBezTo>
                    <a:cubicBezTo>
                      <a:pt x="37" y="68"/>
                      <a:pt x="38" y="65"/>
                      <a:pt x="38" y="62"/>
                    </a:cubicBezTo>
                    <a:cubicBezTo>
                      <a:pt x="38" y="59"/>
                      <a:pt x="37" y="57"/>
                      <a:pt x="35" y="55"/>
                    </a:cubicBezTo>
                    <a:cubicBezTo>
                      <a:pt x="34" y="54"/>
                      <a:pt x="32" y="53"/>
                      <a:pt x="29" y="51"/>
                    </a:cubicBezTo>
                    <a:lnTo>
                      <a:pt x="18" y="46"/>
                    </a:lnTo>
                    <a:cubicBezTo>
                      <a:pt x="11" y="43"/>
                      <a:pt x="7" y="39"/>
                      <a:pt x="4" y="36"/>
                    </a:cubicBezTo>
                    <a:cubicBezTo>
                      <a:pt x="1" y="32"/>
                      <a:pt x="0" y="28"/>
                      <a:pt x="0" y="23"/>
                    </a:cubicBezTo>
                    <a:cubicBezTo>
                      <a:pt x="0" y="17"/>
                      <a:pt x="2" y="12"/>
                      <a:pt x="6" y="7"/>
                    </a:cubicBezTo>
                    <a:cubicBezTo>
                      <a:pt x="11" y="3"/>
                      <a:pt x="17" y="0"/>
                      <a:pt x="25" y="0"/>
                    </a:cubicBezTo>
                    <a:cubicBezTo>
                      <a:pt x="28" y="0"/>
                      <a:pt x="31" y="1"/>
                      <a:pt x="35" y="2"/>
                    </a:cubicBezTo>
                    <a:cubicBezTo>
                      <a:pt x="39" y="3"/>
                      <a:pt x="41" y="4"/>
                      <a:pt x="42" y="4"/>
                    </a:cubicBezTo>
                    <a:cubicBezTo>
                      <a:pt x="44" y="4"/>
                      <a:pt x="45" y="4"/>
                      <a:pt x="45" y="3"/>
                    </a:cubicBezTo>
                    <a:cubicBezTo>
                      <a:pt x="46" y="2"/>
                      <a:pt x="46" y="2"/>
                      <a:pt x="46" y="1"/>
                    </a:cubicBezTo>
                    <a:lnTo>
                      <a:pt x="50" y="1"/>
                    </a:lnTo>
                    <a:lnTo>
                      <a:pt x="50" y="24"/>
                    </a:lnTo>
                    <a:lnTo>
                      <a:pt x="46" y="24"/>
                    </a:lnTo>
                    <a:cubicBezTo>
                      <a:pt x="44" y="18"/>
                      <a:pt x="42" y="14"/>
                      <a:pt x="38" y="11"/>
                    </a:cubicBezTo>
                    <a:cubicBezTo>
                      <a:pt x="35" y="7"/>
                      <a:pt x="31" y="6"/>
                      <a:pt x="27" y="6"/>
                    </a:cubicBezTo>
                    <a:cubicBezTo>
                      <a:pt x="23" y="6"/>
                      <a:pt x="20" y="7"/>
                      <a:pt x="19" y="9"/>
                    </a:cubicBezTo>
                    <a:cubicBezTo>
                      <a:pt x="17" y="11"/>
                      <a:pt x="16" y="13"/>
                      <a:pt x="16" y="15"/>
                    </a:cubicBezTo>
                    <a:cubicBezTo>
                      <a:pt x="16" y="17"/>
                      <a:pt x="17" y="19"/>
                      <a:pt x="18" y="21"/>
                    </a:cubicBezTo>
                    <a:cubicBezTo>
                      <a:pt x="20" y="23"/>
                      <a:pt x="23" y="25"/>
                      <a:pt x="27" y="27"/>
                    </a:cubicBezTo>
                    <a:lnTo>
                      <a:pt x="36" y="31"/>
                    </a:lnTo>
                    <a:cubicBezTo>
                      <a:pt x="41" y="33"/>
                      <a:pt x="45" y="36"/>
                      <a:pt x="47" y="38"/>
                    </a:cubicBezTo>
                    <a:cubicBezTo>
                      <a:pt x="52" y="42"/>
                      <a:pt x="54" y="48"/>
                      <a:pt x="54" y="54"/>
                    </a:cubicBezTo>
                    <a:cubicBezTo>
                      <a:pt x="54" y="60"/>
                      <a:pt x="51" y="65"/>
                      <a:pt x="47" y="70"/>
                    </a:cubicBezTo>
                    <a:cubicBezTo>
                      <a:pt x="43" y="75"/>
                      <a:pt x="37" y="78"/>
                      <a:pt x="28" y="78"/>
                    </a:cubicBezTo>
                    <a:cubicBezTo>
                      <a:pt x="26" y="78"/>
                      <a:pt x="24" y="78"/>
                      <a:pt x="22" y="77"/>
                    </a:cubicBezTo>
                    <a:cubicBezTo>
                      <a:pt x="19" y="77"/>
                      <a:pt x="17" y="76"/>
                      <a:pt x="14" y="75"/>
                    </a:cubicBezTo>
                    <a:lnTo>
                      <a:pt x="11" y="74"/>
                    </a:lnTo>
                    <a:cubicBezTo>
                      <a:pt x="10" y="74"/>
                      <a:pt x="9" y="73"/>
                      <a:pt x="9" y="73"/>
                    </a:cubicBezTo>
                    <a:cubicBezTo>
                      <a:pt x="9" y="73"/>
                      <a:pt x="9" y="73"/>
                      <a:pt x="8" y="73"/>
                    </a:cubicBezTo>
                    <a:cubicBezTo>
                      <a:pt x="7" y="73"/>
                      <a:pt x="7" y="74"/>
                      <a:pt x="6" y="74"/>
                    </a:cubicBezTo>
                    <a:cubicBezTo>
                      <a:pt x="5" y="75"/>
                      <a:pt x="5" y="76"/>
                      <a:pt x="4" y="78"/>
                    </a:cubicBezTo>
                    <a:lnTo>
                      <a:pt x="0" y="78"/>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114"/>
              <p:cNvSpPr>
                <a:spLocks/>
              </p:cNvSpPr>
              <p:nvPr/>
            </p:nvSpPr>
            <p:spPr bwMode="auto">
              <a:xfrm>
                <a:off x="767" y="2415"/>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115"/>
              <p:cNvSpPr>
                <a:spLocks/>
              </p:cNvSpPr>
              <p:nvPr/>
            </p:nvSpPr>
            <p:spPr bwMode="auto">
              <a:xfrm>
                <a:off x="767" y="2415"/>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Freeform 116"/>
              <p:cNvSpPr>
                <a:spLocks/>
              </p:cNvSpPr>
              <p:nvPr/>
            </p:nvSpPr>
            <p:spPr bwMode="auto">
              <a:xfrm>
                <a:off x="984" y="2450"/>
                <a:ext cx="63" cy="69"/>
              </a:xfrm>
              <a:custGeom>
                <a:avLst/>
                <a:gdLst/>
                <a:ahLst/>
                <a:cxnLst>
                  <a:cxn ang="0">
                    <a:pos x="0" y="121"/>
                  </a:cxn>
                  <a:cxn ang="0">
                    <a:pos x="0" y="121"/>
                  </a:cxn>
                  <a:cxn ang="0">
                    <a:pos x="10" y="119"/>
                  </a:cxn>
                  <a:cxn ang="0">
                    <a:pos x="16" y="108"/>
                  </a:cxn>
                  <a:cxn ang="0">
                    <a:pos x="16" y="18"/>
                  </a:cxn>
                  <a:cxn ang="0">
                    <a:pos x="11" y="7"/>
                  </a:cxn>
                  <a:cxn ang="0">
                    <a:pos x="0" y="5"/>
                  </a:cxn>
                  <a:cxn ang="0">
                    <a:pos x="0" y="0"/>
                  </a:cxn>
                  <a:cxn ang="0">
                    <a:pos x="65" y="0"/>
                  </a:cxn>
                  <a:cxn ang="0">
                    <a:pos x="65" y="5"/>
                  </a:cxn>
                  <a:cxn ang="0">
                    <a:pos x="49" y="8"/>
                  </a:cxn>
                  <a:cxn ang="0">
                    <a:pos x="46" y="22"/>
                  </a:cxn>
                  <a:cxn ang="0">
                    <a:pos x="46" y="110"/>
                  </a:cxn>
                  <a:cxn ang="0">
                    <a:pos x="49" y="118"/>
                  </a:cxn>
                  <a:cxn ang="0">
                    <a:pos x="62" y="120"/>
                  </a:cxn>
                  <a:cxn ang="0">
                    <a:pos x="90" y="113"/>
                  </a:cxn>
                  <a:cxn ang="0">
                    <a:pos x="109" y="84"/>
                  </a:cxn>
                  <a:cxn ang="0">
                    <a:pos x="115" y="84"/>
                  </a:cxn>
                  <a:cxn ang="0">
                    <a:pos x="107" y="126"/>
                  </a:cxn>
                  <a:cxn ang="0">
                    <a:pos x="0" y="126"/>
                  </a:cxn>
                  <a:cxn ang="0">
                    <a:pos x="0" y="121"/>
                  </a:cxn>
                </a:cxnLst>
                <a:rect l="0" t="0" r="r" b="b"/>
                <a:pathLst>
                  <a:path w="115" h="126">
                    <a:moveTo>
                      <a:pt x="0" y="121"/>
                    </a:moveTo>
                    <a:lnTo>
                      <a:pt x="0" y="121"/>
                    </a:lnTo>
                    <a:cubicBezTo>
                      <a:pt x="5" y="121"/>
                      <a:pt x="8" y="120"/>
                      <a:pt x="10" y="119"/>
                    </a:cubicBezTo>
                    <a:cubicBezTo>
                      <a:pt x="14" y="117"/>
                      <a:pt x="16" y="113"/>
                      <a:pt x="16" y="108"/>
                    </a:cubicBezTo>
                    <a:lnTo>
                      <a:pt x="16" y="18"/>
                    </a:lnTo>
                    <a:cubicBezTo>
                      <a:pt x="16" y="13"/>
                      <a:pt x="14" y="9"/>
                      <a:pt x="11" y="7"/>
                    </a:cubicBezTo>
                    <a:cubicBezTo>
                      <a:pt x="9" y="6"/>
                      <a:pt x="5" y="5"/>
                      <a:pt x="0" y="5"/>
                    </a:cubicBezTo>
                    <a:lnTo>
                      <a:pt x="0" y="0"/>
                    </a:lnTo>
                    <a:lnTo>
                      <a:pt x="65" y="0"/>
                    </a:lnTo>
                    <a:lnTo>
                      <a:pt x="65" y="5"/>
                    </a:lnTo>
                    <a:cubicBezTo>
                      <a:pt x="57" y="5"/>
                      <a:pt x="52" y="6"/>
                      <a:pt x="49" y="8"/>
                    </a:cubicBezTo>
                    <a:cubicBezTo>
                      <a:pt x="47" y="10"/>
                      <a:pt x="46" y="15"/>
                      <a:pt x="46" y="22"/>
                    </a:cubicBezTo>
                    <a:lnTo>
                      <a:pt x="46" y="110"/>
                    </a:lnTo>
                    <a:cubicBezTo>
                      <a:pt x="46" y="114"/>
                      <a:pt x="47" y="117"/>
                      <a:pt x="49" y="118"/>
                    </a:cubicBezTo>
                    <a:cubicBezTo>
                      <a:pt x="51" y="119"/>
                      <a:pt x="55" y="120"/>
                      <a:pt x="62" y="120"/>
                    </a:cubicBezTo>
                    <a:cubicBezTo>
                      <a:pt x="73" y="120"/>
                      <a:pt x="82" y="117"/>
                      <a:pt x="90" y="113"/>
                    </a:cubicBezTo>
                    <a:cubicBezTo>
                      <a:pt x="97" y="108"/>
                      <a:pt x="104" y="98"/>
                      <a:pt x="109" y="84"/>
                    </a:cubicBezTo>
                    <a:lnTo>
                      <a:pt x="115" y="84"/>
                    </a:lnTo>
                    <a:lnTo>
                      <a:pt x="107"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Freeform 117"/>
              <p:cNvSpPr>
                <a:spLocks noEditPoints="1"/>
              </p:cNvSpPr>
              <p:nvPr/>
            </p:nvSpPr>
            <p:spPr bwMode="auto">
              <a:xfrm>
                <a:off x="1052" y="2448"/>
                <a:ext cx="24" cy="71"/>
              </a:xfrm>
              <a:custGeom>
                <a:avLst/>
                <a:gdLst/>
                <a:ahLst/>
                <a:cxnLst>
                  <a:cxn ang="0">
                    <a:pos x="8" y="15"/>
                  </a:cxn>
                  <a:cxn ang="0">
                    <a:pos x="8" y="15"/>
                  </a:cxn>
                  <a:cxn ang="0">
                    <a:pos x="12" y="5"/>
                  </a:cxn>
                  <a:cxn ang="0">
                    <a:pos x="22" y="0"/>
                  </a:cxn>
                  <a:cxn ang="0">
                    <a:pos x="32" y="5"/>
                  </a:cxn>
                  <a:cxn ang="0">
                    <a:pos x="37" y="15"/>
                  </a:cxn>
                  <a:cxn ang="0">
                    <a:pos x="32" y="25"/>
                  </a:cxn>
                  <a:cxn ang="0">
                    <a:pos x="22" y="29"/>
                  </a:cxn>
                  <a:cxn ang="0">
                    <a:pos x="12" y="25"/>
                  </a:cxn>
                  <a:cxn ang="0">
                    <a:pos x="8" y="15"/>
                  </a:cxn>
                  <a:cxn ang="0">
                    <a:pos x="8" y="15"/>
                  </a:cxn>
                  <a:cxn ang="0">
                    <a:pos x="0" y="124"/>
                  </a:cxn>
                  <a:cxn ang="0">
                    <a:pos x="0" y="124"/>
                  </a:cxn>
                  <a:cxn ang="0">
                    <a:pos x="6" y="122"/>
                  </a:cxn>
                  <a:cxn ang="0">
                    <a:pos x="9" y="113"/>
                  </a:cxn>
                  <a:cxn ang="0">
                    <a:pos x="9" y="58"/>
                  </a:cxn>
                  <a:cxn ang="0">
                    <a:pos x="7" y="51"/>
                  </a:cxn>
                  <a:cxn ang="0">
                    <a:pos x="0" y="48"/>
                  </a:cxn>
                  <a:cxn ang="0">
                    <a:pos x="0" y="43"/>
                  </a:cxn>
                  <a:cxn ang="0">
                    <a:pos x="35" y="43"/>
                  </a:cxn>
                  <a:cxn ang="0">
                    <a:pos x="35" y="114"/>
                  </a:cxn>
                  <a:cxn ang="0">
                    <a:pos x="37" y="122"/>
                  </a:cxn>
                  <a:cxn ang="0">
                    <a:pos x="44" y="124"/>
                  </a:cxn>
                  <a:cxn ang="0">
                    <a:pos x="44" y="129"/>
                  </a:cxn>
                  <a:cxn ang="0">
                    <a:pos x="0" y="129"/>
                  </a:cxn>
                  <a:cxn ang="0">
                    <a:pos x="0" y="124"/>
                  </a:cxn>
                </a:cxnLst>
                <a:rect l="0" t="0" r="r" b="b"/>
                <a:pathLst>
                  <a:path w="44" h="129">
                    <a:moveTo>
                      <a:pt x="8" y="15"/>
                    </a:moveTo>
                    <a:lnTo>
                      <a:pt x="8" y="15"/>
                    </a:lnTo>
                    <a:cubicBezTo>
                      <a:pt x="8" y="11"/>
                      <a:pt x="9" y="7"/>
                      <a:pt x="12" y="5"/>
                    </a:cubicBezTo>
                    <a:cubicBezTo>
                      <a:pt x="15" y="2"/>
                      <a:pt x="18" y="0"/>
                      <a:pt x="22" y="0"/>
                    </a:cubicBezTo>
                    <a:cubicBezTo>
                      <a:pt x="26" y="0"/>
                      <a:pt x="30" y="2"/>
                      <a:pt x="32" y="5"/>
                    </a:cubicBezTo>
                    <a:cubicBezTo>
                      <a:pt x="35" y="7"/>
                      <a:pt x="37" y="11"/>
                      <a:pt x="37" y="15"/>
                    </a:cubicBezTo>
                    <a:cubicBezTo>
                      <a:pt x="37" y="19"/>
                      <a:pt x="35" y="22"/>
                      <a:pt x="32" y="25"/>
                    </a:cubicBezTo>
                    <a:cubicBezTo>
                      <a:pt x="30" y="28"/>
                      <a:pt x="26" y="29"/>
                      <a:pt x="22" y="29"/>
                    </a:cubicBezTo>
                    <a:cubicBezTo>
                      <a:pt x="18" y="29"/>
                      <a:pt x="15" y="28"/>
                      <a:pt x="12" y="25"/>
                    </a:cubicBezTo>
                    <a:cubicBezTo>
                      <a:pt x="9" y="22"/>
                      <a:pt x="8" y="19"/>
                      <a:pt x="8" y="15"/>
                    </a:cubicBezTo>
                    <a:lnTo>
                      <a:pt x="8" y="15"/>
                    </a:lnTo>
                    <a:close/>
                    <a:moveTo>
                      <a:pt x="0" y="124"/>
                    </a:moveTo>
                    <a:lnTo>
                      <a:pt x="0" y="124"/>
                    </a:lnTo>
                    <a:cubicBezTo>
                      <a:pt x="3" y="124"/>
                      <a:pt x="5" y="123"/>
                      <a:pt x="6" y="122"/>
                    </a:cubicBezTo>
                    <a:cubicBezTo>
                      <a:pt x="8" y="120"/>
                      <a:pt x="9" y="117"/>
                      <a:pt x="9" y="113"/>
                    </a:cubicBezTo>
                    <a:lnTo>
                      <a:pt x="9" y="58"/>
                    </a:lnTo>
                    <a:cubicBezTo>
                      <a:pt x="9" y="55"/>
                      <a:pt x="9" y="52"/>
                      <a:pt x="7" y="51"/>
                    </a:cubicBezTo>
                    <a:cubicBezTo>
                      <a:pt x="6" y="49"/>
                      <a:pt x="3" y="48"/>
                      <a:pt x="0" y="48"/>
                    </a:cubicBezTo>
                    <a:lnTo>
                      <a:pt x="0" y="43"/>
                    </a:lnTo>
                    <a:lnTo>
                      <a:pt x="35" y="43"/>
                    </a:lnTo>
                    <a:lnTo>
                      <a:pt x="35" y="114"/>
                    </a:lnTo>
                    <a:cubicBezTo>
                      <a:pt x="35" y="118"/>
                      <a:pt x="36" y="121"/>
                      <a:pt x="37" y="122"/>
                    </a:cubicBezTo>
                    <a:cubicBezTo>
                      <a:pt x="38" y="123"/>
                      <a:pt x="41" y="124"/>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Freeform 118"/>
              <p:cNvSpPr>
                <a:spLocks/>
              </p:cNvSpPr>
              <p:nvPr/>
            </p:nvSpPr>
            <p:spPr bwMode="auto">
              <a:xfrm>
                <a:off x="1081" y="2471"/>
                <a:ext cx="81" cy="48"/>
              </a:xfrm>
              <a:custGeom>
                <a:avLst/>
                <a:gdLst/>
                <a:ahLst/>
                <a:cxnLst>
                  <a:cxn ang="0">
                    <a:pos x="0" y="83"/>
                  </a:cxn>
                  <a:cxn ang="0">
                    <a:pos x="0" y="83"/>
                  </a:cxn>
                  <a:cxn ang="0">
                    <a:pos x="7" y="81"/>
                  </a:cxn>
                  <a:cxn ang="0">
                    <a:pos x="10" y="72"/>
                  </a:cxn>
                  <a:cxn ang="0">
                    <a:pos x="10" y="17"/>
                  </a:cxn>
                  <a:cxn ang="0">
                    <a:pos x="8" y="10"/>
                  </a:cxn>
                  <a:cxn ang="0">
                    <a:pos x="0" y="7"/>
                  </a:cxn>
                  <a:cxn ang="0">
                    <a:pos x="0" y="2"/>
                  </a:cxn>
                  <a:cxn ang="0">
                    <a:pos x="35" y="2"/>
                  </a:cxn>
                  <a:cxn ang="0">
                    <a:pos x="35" y="16"/>
                  </a:cxn>
                  <a:cxn ang="0">
                    <a:pos x="44" y="6"/>
                  </a:cxn>
                  <a:cxn ang="0">
                    <a:pos x="62" y="0"/>
                  </a:cxn>
                  <a:cxn ang="0">
                    <a:pos x="79" y="5"/>
                  </a:cxn>
                  <a:cxn ang="0">
                    <a:pos x="86" y="15"/>
                  </a:cxn>
                  <a:cxn ang="0">
                    <a:pos x="87" y="15"/>
                  </a:cxn>
                  <a:cxn ang="0">
                    <a:pos x="97" y="5"/>
                  </a:cxn>
                  <a:cxn ang="0">
                    <a:pos x="114" y="0"/>
                  </a:cxn>
                  <a:cxn ang="0">
                    <a:pos x="131" y="6"/>
                  </a:cxn>
                  <a:cxn ang="0">
                    <a:pos x="138" y="26"/>
                  </a:cxn>
                  <a:cxn ang="0">
                    <a:pos x="138" y="73"/>
                  </a:cxn>
                  <a:cxn ang="0">
                    <a:pos x="141" y="81"/>
                  </a:cxn>
                  <a:cxn ang="0">
                    <a:pos x="148" y="83"/>
                  </a:cxn>
                  <a:cxn ang="0">
                    <a:pos x="148" y="88"/>
                  </a:cxn>
                  <a:cxn ang="0">
                    <a:pos x="104" y="88"/>
                  </a:cxn>
                  <a:cxn ang="0">
                    <a:pos x="104" y="83"/>
                  </a:cxn>
                  <a:cxn ang="0">
                    <a:pos x="111" y="81"/>
                  </a:cxn>
                  <a:cxn ang="0">
                    <a:pos x="113" y="73"/>
                  </a:cxn>
                  <a:cxn ang="0">
                    <a:pos x="113" y="28"/>
                  </a:cxn>
                  <a:cxn ang="0">
                    <a:pos x="111" y="17"/>
                  </a:cxn>
                  <a:cxn ang="0">
                    <a:pos x="103" y="13"/>
                  </a:cxn>
                  <a:cxn ang="0">
                    <a:pos x="92" y="17"/>
                  </a:cxn>
                  <a:cxn ang="0">
                    <a:pos x="87" y="23"/>
                  </a:cxn>
                  <a:cxn ang="0">
                    <a:pos x="87" y="73"/>
                  </a:cxn>
                  <a:cxn ang="0">
                    <a:pos x="89" y="81"/>
                  </a:cxn>
                  <a:cxn ang="0">
                    <a:pos x="96" y="83"/>
                  </a:cxn>
                  <a:cxn ang="0">
                    <a:pos x="96" y="88"/>
                  </a:cxn>
                  <a:cxn ang="0">
                    <a:pos x="52" y="88"/>
                  </a:cxn>
                  <a:cxn ang="0">
                    <a:pos x="52" y="83"/>
                  </a:cxn>
                  <a:cxn ang="0">
                    <a:pos x="59" y="81"/>
                  </a:cxn>
                  <a:cxn ang="0">
                    <a:pos x="61" y="73"/>
                  </a:cxn>
                  <a:cxn ang="0">
                    <a:pos x="61" y="28"/>
                  </a:cxn>
                  <a:cxn ang="0">
                    <a:pos x="59" y="17"/>
                  </a:cxn>
                  <a:cxn ang="0">
                    <a:pos x="51" y="13"/>
                  </a:cxn>
                  <a:cxn ang="0">
                    <a:pos x="40" y="17"/>
                  </a:cxn>
                  <a:cxn ang="0">
                    <a:pos x="36" y="23"/>
                  </a:cxn>
                  <a:cxn ang="0">
                    <a:pos x="36" y="73"/>
                  </a:cxn>
                  <a:cxn ang="0">
                    <a:pos x="37" y="81"/>
                  </a:cxn>
                  <a:cxn ang="0">
                    <a:pos x="44" y="83"/>
                  </a:cxn>
                  <a:cxn ang="0">
                    <a:pos x="44" y="88"/>
                  </a:cxn>
                  <a:cxn ang="0">
                    <a:pos x="0" y="88"/>
                  </a:cxn>
                  <a:cxn ang="0">
                    <a:pos x="0" y="83"/>
                  </a:cxn>
                </a:cxnLst>
                <a:rect l="0" t="0" r="r" b="b"/>
                <a:pathLst>
                  <a:path w="148" h="88">
                    <a:moveTo>
                      <a:pt x="0" y="83"/>
                    </a:moveTo>
                    <a:lnTo>
                      <a:pt x="0" y="83"/>
                    </a:lnTo>
                    <a:cubicBezTo>
                      <a:pt x="3" y="83"/>
                      <a:pt x="5" y="82"/>
                      <a:pt x="7" y="81"/>
                    </a:cubicBezTo>
                    <a:cubicBezTo>
                      <a:pt x="9" y="80"/>
                      <a:pt x="10" y="77"/>
                      <a:pt x="10" y="72"/>
                    </a:cubicBezTo>
                    <a:lnTo>
                      <a:pt x="10" y="17"/>
                    </a:lnTo>
                    <a:cubicBezTo>
                      <a:pt x="10" y="14"/>
                      <a:pt x="9" y="11"/>
                      <a:pt x="8" y="10"/>
                    </a:cubicBezTo>
                    <a:cubicBezTo>
                      <a:pt x="6" y="8"/>
                      <a:pt x="4" y="7"/>
                      <a:pt x="0" y="7"/>
                    </a:cubicBezTo>
                    <a:lnTo>
                      <a:pt x="0" y="2"/>
                    </a:lnTo>
                    <a:lnTo>
                      <a:pt x="35" y="2"/>
                    </a:lnTo>
                    <a:lnTo>
                      <a:pt x="35" y="16"/>
                    </a:lnTo>
                    <a:cubicBezTo>
                      <a:pt x="38" y="11"/>
                      <a:pt x="41" y="8"/>
                      <a:pt x="44" y="6"/>
                    </a:cubicBezTo>
                    <a:cubicBezTo>
                      <a:pt x="49" y="2"/>
                      <a:pt x="55" y="0"/>
                      <a:pt x="62" y="0"/>
                    </a:cubicBezTo>
                    <a:cubicBezTo>
                      <a:pt x="69" y="0"/>
                      <a:pt x="75" y="2"/>
                      <a:pt x="79" y="5"/>
                    </a:cubicBezTo>
                    <a:cubicBezTo>
                      <a:pt x="81" y="7"/>
                      <a:pt x="84" y="11"/>
                      <a:pt x="86" y="15"/>
                    </a:cubicBezTo>
                    <a:lnTo>
                      <a:pt x="87" y="15"/>
                    </a:lnTo>
                    <a:cubicBezTo>
                      <a:pt x="90" y="11"/>
                      <a:pt x="94" y="8"/>
                      <a:pt x="97" y="5"/>
                    </a:cubicBezTo>
                    <a:cubicBezTo>
                      <a:pt x="102" y="2"/>
                      <a:pt x="108" y="0"/>
                      <a:pt x="114" y="0"/>
                    </a:cubicBezTo>
                    <a:cubicBezTo>
                      <a:pt x="120" y="0"/>
                      <a:pt x="126" y="2"/>
                      <a:pt x="131" y="6"/>
                    </a:cubicBezTo>
                    <a:cubicBezTo>
                      <a:pt x="136" y="10"/>
                      <a:pt x="138" y="17"/>
                      <a:pt x="138" y="26"/>
                    </a:cubicBezTo>
                    <a:lnTo>
                      <a:pt x="138" y="73"/>
                    </a:lnTo>
                    <a:cubicBezTo>
                      <a:pt x="138" y="77"/>
                      <a:pt x="139" y="80"/>
                      <a:pt x="141" y="81"/>
                    </a:cubicBezTo>
                    <a:cubicBezTo>
                      <a:pt x="142" y="82"/>
                      <a:pt x="144" y="83"/>
                      <a:pt x="148" y="83"/>
                    </a:cubicBezTo>
                    <a:lnTo>
                      <a:pt x="148" y="88"/>
                    </a:lnTo>
                    <a:lnTo>
                      <a:pt x="104" y="88"/>
                    </a:lnTo>
                    <a:lnTo>
                      <a:pt x="104" y="83"/>
                    </a:lnTo>
                    <a:cubicBezTo>
                      <a:pt x="107" y="83"/>
                      <a:pt x="110" y="82"/>
                      <a:pt x="111" y="81"/>
                    </a:cubicBezTo>
                    <a:cubicBezTo>
                      <a:pt x="112" y="80"/>
                      <a:pt x="113" y="77"/>
                      <a:pt x="113" y="73"/>
                    </a:cubicBezTo>
                    <a:lnTo>
                      <a:pt x="113" y="28"/>
                    </a:lnTo>
                    <a:cubicBezTo>
                      <a:pt x="113" y="23"/>
                      <a:pt x="112" y="19"/>
                      <a:pt x="111" y="17"/>
                    </a:cubicBezTo>
                    <a:cubicBezTo>
                      <a:pt x="109" y="14"/>
                      <a:pt x="107" y="13"/>
                      <a:pt x="103" y="13"/>
                    </a:cubicBezTo>
                    <a:cubicBezTo>
                      <a:pt x="99" y="13"/>
                      <a:pt x="96" y="14"/>
                      <a:pt x="92" y="17"/>
                    </a:cubicBezTo>
                    <a:cubicBezTo>
                      <a:pt x="89" y="20"/>
                      <a:pt x="87" y="22"/>
                      <a:pt x="87" y="23"/>
                    </a:cubicBezTo>
                    <a:lnTo>
                      <a:pt x="87" y="73"/>
                    </a:lnTo>
                    <a:cubicBezTo>
                      <a:pt x="87" y="77"/>
                      <a:pt x="88" y="80"/>
                      <a:pt x="89" y="81"/>
                    </a:cubicBezTo>
                    <a:cubicBezTo>
                      <a:pt x="90" y="82"/>
                      <a:pt x="92" y="83"/>
                      <a:pt x="96" y="83"/>
                    </a:cubicBezTo>
                    <a:lnTo>
                      <a:pt x="96" y="88"/>
                    </a:lnTo>
                    <a:lnTo>
                      <a:pt x="52" y="88"/>
                    </a:lnTo>
                    <a:lnTo>
                      <a:pt x="52" y="83"/>
                    </a:lnTo>
                    <a:cubicBezTo>
                      <a:pt x="56" y="83"/>
                      <a:pt x="58" y="82"/>
                      <a:pt x="59" y="81"/>
                    </a:cubicBezTo>
                    <a:cubicBezTo>
                      <a:pt x="61" y="80"/>
                      <a:pt x="61" y="77"/>
                      <a:pt x="61" y="73"/>
                    </a:cubicBezTo>
                    <a:lnTo>
                      <a:pt x="61" y="28"/>
                    </a:lnTo>
                    <a:cubicBezTo>
                      <a:pt x="61" y="23"/>
                      <a:pt x="61" y="19"/>
                      <a:pt x="59" y="17"/>
                    </a:cubicBezTo>
                    <a:cubicBezTo>
                      <a:pt x="58" y="14"/>
                      <a:pt x="55" y="13"/>
                      <a:pt x="51" y="13"/>
                    </a:cubicBezTo>
                    <a:cubicBezTo>
                      <a:pt x="47" y="13"/>
                      <a:pt x="44" y="14"/>
                      <a:pt x="40" y="17"/>
                    </a:cubicBezTo>
                    <a:cubicBezTo>
                      <a:pt x="37" y="20"/>
                      <a:pt x="36" y="22"/>
                      <a:pt x="36" y="23"/>
                    </a:cubicBezTo>
                    <a:lnTo>
                      <a:pt x="36" y="73"/>
                    </a:lnTo>
                    <a:cubicBezTo>
                      <a:pt x="36" y="77"/>
                      <a:pt x="36" y="80"/>
                      <a:pt x="37" y="81"/>
                    </a:cubicBezTo>
                    <a:cubicBezTo>
                      <a:pt x="38" y="82"/>
                      <a:pt x="41" y="83"/>
                      <a:pt x="44" y="83"/>
                    </a:cubicBezTo>
                    <a:lnTo>
                      <a:pt x="44"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119"/>
              <p:cNvSpPr>
                <a:spLocks noEditPoints="1"/>
              </p:cNvSpPr>
              <p:nvPr/>
            </p:nvSpPr>
            <p:spPr bwMode="auto">
              <a:xfrm>
                <a:off x="1166" y="2448"/>
                <a:ext cx="24" cy="71"/>
              </a:xfrm>
              <a:custGeom>
                <a:avLst/>
                <a:gdLst/>
                <a:ahLst/>
                <a:cxnLst>
                  <a:cxn ang="0">
                    <a:pos x="8" y="15"/>
                  </a:cxn>
                  <a:cxn ang="0">
                    <a:pos x="8" y="15"/>
                  </a:cxn>
                  <a:cxn ang="0">
                    <a:pos x="13" y="5"/>
                  </a:cxn>
                  <a:cxn ang="0">
                    <a:pos x="23" y="0"/>
                  </a:cxn>
                  <a:cxn ang="0">
                    <a:pos x="33" y="5"/>
                  </a:cxn>
                  <a:cxn ang="0">
                    <a:pos x="37" y="15"/>
                  </a:cxn>
                  <a:cxn ang="0">
                    <a:pos x="33" y="25"/>
                  </a:cxn>
                  <a:cxn ang="0">
                    <a:pos x="23" y="29"/>
                  </a:cxn>
                  <a:cxn ang="0">
                    <a:pos x="13" y="25"/>
                  </a:cxn>
                  <a:cxn ang="0">
                    <a:pos x="8" y="15"/>
                  </a:cxn>
                  <a:cxn ang="0">
                    <a:pos x="8" y="15"/>
                  </a:cxn>
                  <a:cxn ang="0">
                    <a:pos x="0" y="124"/>
                  </a:cxn>
                  <a:cxn ang="0">
                    <a:pos x="0" y="124"/>
                  </a:cxn>
                  <a:cxn ang="0">
                    <a:pos x="7" y="122"/>
                  </a:cxn>
                  <a:cxn ang="0">
                    <a:pos x="10" y="113"/>
                  </a:cxn>
                  <a:cxn ang="0">
                    <a:pos x="10" y="58"/>
                  </a:cxn>
                  <a:cxn ang="0">
                    <a:pos x="8" y="51"/>
                  </a:cxn>
                  <a:cxn ang="0">
                    <a:pos x="0" y="48"/>
                  </a:cxn>
                  <a:cxn ang="0">
                    <a:pos x="0" y="43"/>
                  </a:cxn>
                  <a:cxn ang="0">
                    <a:pos x="36" y="43"/>
                  </a:cxn>
                  <a:cxn ang="0">
                    <a:pos x="36" y="114"/>
                  </a:cxn>
                  <a:cxn ang="0">
                    <a:pos x="38" y="122"/>
                  </a:cxn>
                  <a:cxn ang="0">
                    <a:pos x="44" y="124"/>
                  </a:cxn>
                  <a:cxn ang="0">
                    <a:pos x="44" y="129"/>
                  </a:cxn>
                  <a:cxn ang="0">
                    <a:pos x="0" y="129"/>
                  </a:cxn>
                  <a:cxn ang="0">
                    <a:pos x="0" y="124"/>
                  </a:cxn>
                </a:cxnLst>
                <a:rect l="0" t="0" r="r" b="b"/>
                <a:pathLst>
                  <a:path w="44" h="129">
                    <a:moveTo>
                      <a:pt x="8" y="15"/>
                    </a:moveTo>
                    <a:lnTo>
                      <a:pt x="8" y="15"/>
                    </a:lnTo>
                    <a:cubicBezTo>
                      <a:pt x="8" y="11"/>
                      <a:pt x="10" y="7"/>
                      <a:pt x="13" y="5"/>
                    </a:cubicBezTo>
                    <a:cubicBezTo>
                      <a:pt x="15" y="2"/>
                      <a:pt x="19" y="0"/>
                      <a:pt x="23" y="0"/>
                    </a:cubicBezTo>
                    <a:cubicBezTo>
                      <a:pt x="27" y="0"/>
                      <a:pt x="30" y="2"/>
                      <a:pt x="33" y="5"/>
                    </a:cubicBezTo>
                    <a:cubicBezTo>
                      <a:pt x="36" y="7"/>
                      <a:pt x="37" y="11"/>
                      <a:pt x="37" y="15"/>
                    </a:cubicBezTo>
                    <a:cubicBezTo>
                      <a:pt x="37" y="19"/>
                      <a:pt x="36" y="22"/>
                      <a:pt x="33" y="25"/>
                    </a:cubicBezTo>
                    <a:cubicBezTo>
                      <a:pt x="30" y="28"/>
                      <a:pt x="27" y="29"/>
                      <a:pt x="23" y="29"/>
                    </a:cubicBezTo>
                    <a:cubicBezTo>
                      <a:pt x="19" y="29"/>
                      <a:pt x="15" y="28"/>
                      <a:pt x="13" y="25"/>
                    </a:cubicBezTo>
                    <a:cubicBezTo>
                      <a:pt x="10" y="22"/>
                      <a:pt x="8" y="19"/>
                      <a:pt x="8" y="15"/>
                    </a:cubicBezTo>
                    <a:lnTo>
                      <a:pt x="8" y="15"/>
                    </a:lnTo>
                    <a:close/>
                    <a:moveTo>
                      <a:pt x="0" y="124"/>
                    </a:moveTo>
                    <a:lnTo>
                      <a:pt x="0" y="124"/>
                    </a:lnTo>
                    <a:cubicBezTo>
                      <a:pt x="3" y="124"/>
                      <a:pt x="6" y="123"/>
                      <a:pt x="7" y="122"/>
                    </a:cubicBezTo>
                    <a:cubicBezTo>
                      <a:pt x="9" y="120"/>
                      <a:pt x="10" y="117"/>
                      <a:pt x="10" y="113"/>
                    </a:cubicBezTo>
                    <a:lnTo>
                      <a:pt x="10" y="58"/>
                    </a:lnTo>
                    <a:cubicBezTo>
                      <a:pt x="10" y="55"/>
                      <a:pt x="9" y="52"/>
                      <a:pt x="8" y="51"/>
                    </a:cubicBezTo>
                    <a:cubicBezTo>
                      <a:pt x="6" y="49"/>
                      <a:pt x="4" y="48"/>
                      <a:pt x="0" y="48"/>
                    </a:cubicBezTo>
                    <a:lnTo>
                      <a:pt x="0" y="43"/>
                    </a:lnTo>
                    <a:lnTo>
                      <a:pt x="36" y="43"/>
                    </a:lnTo>
                    <a:lnTo>
                      <a:pt x="36" y="114"/>
                    </a:lnTo>
                    <a:cubicBezTo>
                      <a:pt x="36" y="118"/>
                      <a:pt x="36" y="121"/>
                      <a:pt x="38" y="122"/>
                    </a:cubicBezTo>
                    <a:cubicBezTo>
                      <a:pt x="39" y="123"/>
                      <a:pt x="41" y="124"/>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20"/>
              <p:cNvSpPr>
                <a:spLocks/>
              </p:cNvSpPr>
              <p:nvPr/>
            </p:nvSpPr>
            <p:spPr bwMode="auto">
              <a:xfrm>
                <a:off x="1195" y="2455"/>
                <a:ext cx="31" cy="66"/>
              </a:xfrm>
              <a:custGeom>
                <a:avLst/>
                <a:gdLst/>
                <a:ahLst/>
                <a:cxnLst>
                  <a:cxn ang="0">
                    <a:pos x="0" y="39"/>
                  </a:cxn>
                  <a:cxn ang="0">
                    <a:pos x="0" y="39"/>
                  </a:cxn>
                  <a:cxn ang="0">
                    <a:pos x="0" y="34"/>
                  </a:cxn>
                  <a:cxn ang="0">
                    <a:pos x="6" y="29"/>
                  </a:cxn>
                  <a:cxn ang="0">
                    <a:pos x="15" y="20"/>
                  </a:cxn>
                  <a:cxn ang="0">
                    <a:pos x="31" y="0"/>
                  </a:cxn>
                  <a:cxn ang="0">
                    <a:pos x="35" y="0"/>
                  </a:cxn>
                  <a:cxn ang="0">
                    <a:pos x="35" y="31"/>
                  </a:cxn>
                  <a:cxn ang="0">
                    <a:pos x="53" y="31"/>
                  </a:cxn>
                  <a:cxn ang="0">
                    <a:pos x="53" y="39"/>
                  </a:cxn>
                  <a:cxn ang="0">
                    <a:pos x="35" y="39"/>
                  </a:cxn>
                  <a:cxn ang="0">
                    <a:pos x="35" y="95"/>
                  </a:cxn>
                  <a:cxn ang="0">
                    <a:pos x="36" y="102"/>
                  </a:cxn>
                  <a:cxn ang="0">
                    <a:pos x="42" y="106"/>
                  </a:cxn>
                  <a:cxn ang="0">
                    <a:pos x="49" y="103"/>
                  </a:cxn>
                  <a:cxn ang="0">
                    <a:pos x="53" y="96"/>
                  </a:cxn>
                  <a:cxn ang="0">
                    <a:pos x="58" y="98"/>
                  </a:cxn>
                  <a:cxn ang="0">
                    <a:pos x="50" y="111"/>
                  </a:cxn>
                  <a:cxn ang="0">
                    <a:pos x="31" y="119"/>
                  </a:cxn>
                  <a:cxn ang="0">
                    <a:pos x="19" y="117"/>
                  </a:cxn>
                  <a:cxn ang="0">
                    <a:pos x="10" y="100"/>
                  </a:cxn>
                  <a:cxn ang="0">
                    <a:pos x="10" y="39"/>
                  </a:cxn>
                  <a:cxn ang="0">
                    <a:pos x="0" y="39"/>
                  </a:cxn>
                </a:cxnLst>
                <a:rect l="0" t="0" r="r" b="b"/>
                <a:pathLst>
                  <a:path w="58" h="119">
                    <a:moveTo>
                      <a:pt x="0" y="39"/>
                    </a:moveTo>
                    <a:lnTo>
                      <a:pt x="0" y="39"/>
                    </a:lnTo>
                    <a:lnTo>
                      <a:pt x="0" y="34"/>
                    </a:lnTo>
                    <a:cubicBezTo>
                      <a:pt x="2" y="33"/>
                      <a:pt x="4" y="31"/>
                      <a:pt x="6" y="29"/>
                    </a:cubicBezTo>
                    <a:cubicBezTo>
                      <a:pt x="9" y="26"/>
                      <a:pt x="12" y="23"/>
                      <a:pt x="15" y="20"/>
                    </a:cubicBezTo>
                    <a:cubicBezTo>
                      <a:pt x="21" y="13"/>
                      <a:pt x="26" y="7"/>
                      <a:pt x="31" y="0"/>
                    </a:cubicBezTo>
                    <a:lnTo>
                      <a:pt x="35" y="0"/>
                    </a:lnTo>
                    <a:lnTo>
                      <a:pt x="35" y="31"/>
                    </a:lnTo>
                    <a:lnTo>
                      <a:pt x="53" y="31"/>
                    </a:lnTo>
                    <a:lnTo>
                      <a:pt x="53" y="39"/>
                    </a:lnTo>
                    <a:lnTo>
                      <a:pt x="35" y="39"/>
                    </a:lnTo>
                    <a:lnTo>
                      <a:pt x="35" y="95"/>
                    </a:lnTo>
                    <a:cubicBezTo>
                      <a:pt x="35" y="98"/>
                      <a:pt x="36" y="100"/>
                      <a:pt x="36" y="102"/>
                    </a:cubicBezTo>
                    <a:cubicBezTo>
                      <a:pt x="38" y="105"/>
                      <a:pt x="40" y="106"/>
                      <a:pt x="42" y="106"/>
                    </a:cubicBezTo>
                    <a:cubicBezTo>
                      <a:pt x="45" y="106"/>
                      <a:pt x="47" y="105"/>
                      <a:pt x="49" y="103"/>
                    </a:cubicBezTo>
                    <a:cubicBezTo>
                      <a:pt x="50" y="102"/>
                      <a:pt x="52" y="99"/>
                      <a:pt x="53" y="96"/>
                    </a:cubicBezTo>
                    <a:lnTo>
                      <a:pt x="58" y="98"/>
                    </a:lnTo>
                    <a:cubicBezTo>
                      <a:pt x="56" y="103"/>
                      <a:pt x="53" y="108"/>
                      <a:pt x="50" y="111"/>
                    </a:cubicBezTo>
                    <a:cubicBezTo>
                      <a:pt x="45" y="116"/>
                      <a:pt x="38" y="119"/>
                      <a:pt x="31" y="119"/>
                    </a:cubicBezTo>
                    <a:cubicBezTo>
                      <a:pt x="26" y="119"/>
                      <a:pt x="22" y="118"/>
                      <a:pt x="19" y="117"/>
                    </a:cubicBezTo>
                    <a:cubicBezTo>
                      <a:pt x="13" y="114"/>
                      <a:pt x="10" y="108"/>
                      <a:pt x="10" y="100"/>
                    </a:cubicBezTo>
                    <a:lnTo>
                      <a:pt x="10" y="39"/>
                    </a:lnTo>
                    <a:lnTo>
                      <a:pt x="0" y="3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121"/>
              <p:cNvSpPr>
                <a:spLocks/>
              </p:cNvSpPr>
              <p:nvPr/>
            </p:nvSpPr>
            <p:spPr bwMode="auto">
              <a:xfrm>
                <a:off x="767" y="2623"/>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22"/>
              <p:cNvSpPr>
                <a:spLocks/>
              </p:cNvSpPr>
              <p:nvPr/>
            </p:nvSpPr>
            <p:spPr bwMode="auto">
              <a:xfrm>
                <a:off x="767" y="2623"/>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23"/>
              <p:cNvSpPr>
                <a:spLocks noEditPoints="1"/>
              </p:cNvSpPr>
              <p:nvPr/>
            </p:nvSpPr>
            <p:spPr bwMode="auto">
              <a:xfrm>
                <a:off x="810" y="2658"/>
                <a:ext cx="63" cy="69"/>
              </a:xfrm>
              <a:custGeom>
                <a:avLst/>
                <a:gdLst/>
                <a:ahLst/>
                <a:cxnLst>
                  <a:cxn ang="0">
                    <a:pos x="0" y="121"/>
                  </a:cxn>
                  <a:cxn ang="0">
                    <a:pos x="0" y="121"/>
                  </a:cxn>
                  <a:cxn ang="0">
                    <a:pos x="11" y="119"/>
                  </a:cxn>
                  <a:cxn ang="0">
                    <a:pos x="17" y="108"/>
                  </a:cxn>
                  <a:cxn ang="0">
                    <a:pos x="17" y="18"/>
                  </a:cxn>
                  <a:cxn ang="0">
                    <a:pos x="12" y="7"/>
                  </a:cxn>
                  <a:cxn ang="0">
                    <a:pos x="0" y="5"/>
                  </a:cxn>
                  <a:cxn ang="0">
                    <a:pos x="0" y="0"/>
                  </a:cxn>
                  <a:cxn ang="0">
                    <a:pos x="58" y="0"/>
                  </a:cxn>
                  <a:cxn ang="0">
                    <a:pos x="86" y="4"/>
                  </a:cxn>
                  <a:cxn ang="0">
                    <a:pos x="106" y="30"/>
                  </a:cxn>
                  <a:cxn ang="0">
                    <a:pos x="98" y="48"/>
                  </a:cxn>
                  <a:cxn ang="0">
                    <a:pos x="80" y="57"/>
                  </a:cxn>
                  <a:cxn ang="0">
                    <a:pos x="80" y="58"/>
                  </a:cxn>
                  <a:cxn ang="0">
                    <a:pos x="98" y="65"/>
                  </a:cxn>
                  <a:cxn ang="0">
                    <a:pos x="113" y="91"/>
                  </a:cxn>
                  <a:cxn ang="0">
                    <a:pos x="98" y="116"/>
                  </a:cxn>
                  <a:cxn ang="0">
                    <a:pos x="60" y="126"/>
                  </a:cxn>
                  <a:cxn ang="0">
                    <a:pos x="0" y="126"/>
                  </a:cxn>
                  <a:cxn ang="0">
                    <a:pos x="0" y="121"/>
                  </a:cxn>
                  <a:cxn ang="0">
                    <a:pos x="47" y="56"/>
                  </a:cxn>
                  <a:cxn ang="0">
                    <a:pos x="47" y="56"/>
                  </a:cxn>
                  <a:cxn ang="0">
                    <a:pos x="70" y="51"/>
                  </a:cxn>
                  <a:cxn ang="0">
                    <a:pos x="76" y="31"/>
                  </a:cxn>
                  <a:cxn ang="0">
                    <a:pos x="72" y="13"/>
                  </a:cxn>
                  <a:cxn ang="0">
                    <a:pos x="57" y="5"/>
                  </a:cxn>
                  <a:cxn ang="0">
                    <a:pos x="49" y="7"/>
                  </a:cxn>
                  <a:cxn ang="0">
                    <a:pos x="47" y="14"/>
                  </a:cxn>
                  <a:cxn ang="0">
                    <a:pos x="47" y="56"/>
                  </a:cxn>
                  <a:cxn ang="0">
                    <a:pos x="47" y="108"/>
                  </a:cxn>
                  <a:cxn ang="0">
                    <a:pos x="47" y="108"/>
                  </a:cxn>
                  <a:cxn ang="0">
                    <a:pos x="48" y="116"/>
                  </a:cxn>
                  <a:cxn ang="0">
                    <a:pos x="57" y="120"/>
                  </a:cxn>
                  <a:cxn ang="0">
                    <a:pos x="75" y="112"/>
                  </a:cxn>
                  <a:cxn ang="0">
                    <a:pos x="80" y="92"/>
                  </a:cxn>
                  <a:cxn ang="0">
                    <a:pos x="69" y="66"/>
                  </a:cxn>
                  <a:cxn ang="0">
                    <a:pos x="47" y="62"/>
                  </a:cxn>
                  <a:cxn ang="0">
                    <a:pos x="47" y="108"/>
                  </a:cxn>
                </a:cxnLst>
                <a:rect l="0" t="0" r="r" b="b"/>
                <a:pathLst>
                  <a:path w="113" h="126">
                    <a:moveTo>
                      <a:pt x="0" y="121"/>
                    </a:moveTo>
                    <a:lnTo>
                      <a:pt x="0" y="121"/>
                    </a:lnTo>
                    <a:cubicBezTo>
                      <a:pt x="5" y="121"/>
                      <a:pt x="9" y="120"/>
                      <a:pt x="11" y="119"/>
                    </a:cubicBezTo>
                    <a:cubicBezTo>
                      <a:pt x="15" y="117"/>
                      <a:pt x="17" y="113"/>
                      <a:pt x="17" y="108"/>
                    </a:cubicBezTo>
                    <a:lnTo>
                      <a:pt x="17" y="18"/>
                    </a:lnTo>
                    <a:cubicBezTo>
                      <a:pt x="17" y="12"/>
                      <a:pt x="15" y="9"/>
                      <a:pt x="12" y="7"/>
                    </a:cubicBezTo>
                    <a:cubicBezTo>
                      <a:pt x="10" y="6"/>
                      <a:pt x="6" y="5"/>
                      <a:pt x="0" y="5"/>
                    </a:cubicBezTo>
                    <a:lnTo>
                      <a:pt x="0" y="0"/>
                    </a:lnTo>
                    <a:lnTo>
                      <a:pt x="58" y="0"/>
                    </a:lnTo>
                    <a:cubicBezTo>
                      <a:pt x="69" y="0"/>
                      <a:pt x="78" y="1"/>
                      <a:pt x="86" y="4"/>
                    </a:cubicBezTo>
                    <a:cubicBezTo>
                      <a:pt x="99" y="8"/>
                      <a:pt x="106" y="17"/>
                      <a:pt x="106" y="30"/>
                    </a:cubicBezTo>
                    <a:cubicBezTo>
                      <a:pt x="106" y="37"/>
                      <a:pt x="103" y="44"/>
                      <a:pt x="98" y="48"/>
                    </a:cubicBezTo>
                    <a:cubicBezTo>
                      <a:pt x="92" y="53"/>
                      <a:pt x="86" y="55"/>
                      <a:pt x="80" y="57"/>
                    </a:cubicBezTo>
                    <a:lnTo>
                      <a:pt x="80" y="58"/>
                    </a:lnTo>
                    <a:cubicBezTo>
                      <a:pt x="87" y="60"/>
                      <a:pt x="93" y="62"/>
                      <a:pt x="98" y="65"/>
                    </a:cubicBezTo>
                    <a:cubicBezTo>
                      <a:pt x="108" y="71"/>
                      <a:pt x="113" y="80"/>
                      <a:pt x="113" y="91"/>
                    </a:cubicBezTo>
                    <a:cubicBezTo>
                      <a:pt x="113" y="101"/>
                      <a:pt x="108" y="110"/>
                      <a:pt x="98" y="116"/>
                    </a:cubicBezTo>
                    <a:cubicBezTo>
                      <a:pt x="89" y="122"/>
                      <a:pt x="76" y="126"/>
                      <a:pt x="60" y="126"/>
                    </a:cubicBezTo>
                    <a:lnTo>
                      <a:pt x="0" y="126"/>
                    </a:lnTo>
                    <a:lnTo>
                      <a:pt x="0" y="121"/>
                    </a:lnTo>
                    <a:close/>
                    <a:moveTo>
                      <a:pt x="47" y="56"/>
                    </a:moveTo>
                    <a:lnTo>
                      <a:pt x="47" y="56"/>
                    </a:lnTo>
                    <a:cubicBezTo>
                      <a:pt x="58" y="56"/>
                      <a:pt x="66" y="54"/>
                      <a:pt x="70" y="51"/>
                    </a:cubicBezTo>
                    <a:cubicBezTo>
                      <a:pt x="74" y="47"/>
                      <a:pt x="76" y="40"/>
                      <a:pt x="76" y="31"/>
                    </a:cubicBezTo>
                    <a:cubicBezTo>
                      <a:pt x="76" y="24"/>
                      <a:pt x="74" y="18"/>
                      <a:pt x="72" y="13"/>
                    </a:cubicBezTo>
                    <a:cubicBezTo>
                      <a:pt x="69" y="8"/>
                      <a:pt x="64" y="5"/>
                      <a:pt x="57" y="5"/>
                    </a:cubicBezTo>
                    <a:cubicBezTo>
                      <a:pt x="53" y="5"/>
                      <a:pt x="50" y="6"/>
                      <a:pt x="49" y="7"/>
                    </a:cubicBezTo>
                    <a:cubicBezTo>
                      <a:pt x="47" y="9"/>
                      <a:pt x="47" y="11"/>
                      <a:pt x="47" y="14"/>
                    </a:cubicBezTo>
                    <a:lnTo>
                      <a:pt x="47" y="56"/>
                    </a:lnTo>
                    <a:close/>
                    <a:moveTo>
                      <a:pt x="47" y="108"/>
                    </a:moveTo>
                    <a:lnTo>
                      <a:pt x="47" y="108"/>
                    </a:lnTo>
                    <a:cubicBezTo>
                      <a:pt x="47" y="112"/>
                      <a:pt x="47" y="114"/>
                      <a:pt x="48" y="116"/>
                    </a:cubicBezTo>
                    <a:cubicBezTo>
                      <a:pt x="49" y="118"/>
                      <a:pt x="52" y="120"/>
                      <a:pt x="57" y="120"/>
                    </a:cubicBezTo>
                    <a:cubicBezTo>
                      <a:pt x="65" y="120"/>
                      <a:pt x="72" y="117"/>
                      <a:pt x="75" y="112"/>
                    </a:cubicBezTo>
                    <a:cubicBezTo>
                      <a:pt x="79" y="108"/>
                      <a:pt x="80" y="101"/>
                      <a:pt x="80" y="92"/>
                    </a:cubicBezTo>
                    <a:cubicBezTo>
                      <a:pt x="80" y="79"/>
                      <a:pt x="77" y="70"/>
                      <a:pt x="69" y="66"/>
                    </a:cubicBezTo>
                    <a:cubicBezTo>
                      <a:pt x="64" y="63"/>
                      <a:pt x="57" y="62"/>
                      <a:pt x="47" y="62"/>
                    </a:cubicBezTo>
                    <a:lnTo>
                      <a:pt x="47" y="10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124"/>
              <p:cNvSpPr>
                <a:spLocks noEditPoints="1"/>
              </p:cNvSpPr>
              <p:nvPr/>
            </p:nvSpPr>
            <p:spPr bwMode="auto">
              <a:xfrm>
                <a:off x="880" y="2679"/>
                <a:ext cx="48" cy="49"/>
              </a:xfrm>
              <a:custGeom>
                <a:avLst/>
                <a:gdLst/>
                <a:ahLst/>
                <a:cxnLst>
                  <a:cxn ang="0">
                    <a:pos x="36" y="77"/>
                  </a:cxn>
                  <a:cxn ang="0">
                    <a:pos x="36" y="77"/>
                  </a:cxn>
                  <a:cxn ang="0">
                    <a:pos x="44" y="74"/>
                  </a:cxn>
                  <a:cxn ang="0">
                    <a:pos x="49" y="69"/>
                  </a:cxn>
                  <a:cxn ang="0">
                    <a:pos x="49" y="42"/>
                  </a:cxn>
                  <a:cxn ang="0">
                    <a:pos x="36" y="48"/>
                  </a:cxn>
                  <a:cxn ang="0">
                    <a:pos x="27" y="65"/>
                  </a:cxn>
                  <a:cxn ang="0">
                    <a:pos x="30" y="74"/>
                  </a:cxn>
                  <a:cxn ang="0">
                    <a:pos x="36" y="77"/>
                  </a:cxn>
                  <a:cxn ang="0">
                    <a:pos x="36" y="77"/>
                  </a:cxn>
                  <a:cxn ang="0">
                    <a:pos x="0" y="70"/>
                  </a:cxn>
                  <a:cxn ang="0">
                    <a:pos x="0" y="70"/>
                  </a:cxn>
                  <a:cxn ang="0">
                    <a:pos x="12" y="50"/>
                  </a:cxn>
                  <a:cxn ang="0">
                    <a:pos x="50" y="35"/>
                  </a:cxn>
                  <a:cxn ang="0">
                    <a:pos x="50" y="22"/>
                  </a:cxn>
                  <a:cxn ang="0">
                    <a:pos x="46" y="10"/>
                  </a:cxn>
                  <a:cxn ang="0">
                    <a:pos x="34" y="6"/>
                  </a:cxn>
                  <a:cxn ang="0">
                    <a:pos x="26" y="8"/>
                  </a:cxn>
                  <a:cxn ang="0">
                    <a:pos x="22" y="12"/>
                  </a:cxn>
                  <a:cxn ang="0">
                    <a:pos x="23" y="14"/>
                  </a:cxn>
                  <a:cxn ang="0">
                    <a:pos x="24" y="16"/>
                  </a:cxn>
                  <a:cxn ang="0">
                    <a:pos x="25" y="17"/>
                  </a:cxn>
                  <a:cxn ang="0">
                    <a:pos x="27" y="20"/>
                  </a:cxn>
                  <a:cxn ang="0">
                    <a:pos x="28" y="24"/>
                  </a:cxn>
                  <a:cxn ang="0">
                    <a:pos x="24" y="32"/>
                  </a:cxn>
                  <a:cxn ang="0">
                    <a:pos x="16" y="35"/>
                  </a:cxn>
                  <a:cxn ang="0">
                    <a:pos x="7" y="32"/>
                  </a:cxn>
                  <a:cxn ang="0">
                    <a:pos x="3" y="23"/>
                  </a:cxn>
                  <a:cxn ang="0">
                    <a:pos x="13" y="6"/>
                  </a:cxn>
                  <a:cxn ang="0">
                    <a:pos x="38" y="0"/>
                  </a:cxn>
                  <a:cxn ang="0">
                    <a:pos x="64" y="6"/>
                  </a:cxn>
                  <a:cxn ang="0">
                    <a:pos x="75" y="28"/>
                  </a:cxn>
                  <a:cxn ang="0">
                    <a:pos x="75" y="74"/>
                  </a:cxn>
                  <a:cxn ang="0">
                    <a:pos x="76" y="77"/>
                  </a:cxn>
                  <a:cxn ang="0">
                    <a:pos x="78" y="78"/>
                  </a:cxn>
                  <a:cxn ang="0">
                    <a:pos x="80" y="78"/>
                  </a:cxn>
                  <a:cxn ang="0">
                    <a:pos x="83" y="76"/>
                  </a:cxn>
                  <a:cxn ang="0">
                    <a:pos x="86" y="80"/>
                  </a:cxn>
                  <a:cxn ang="0">
                    <a:pos x="74" y="89"/>
                  </a:cxn>
                  <a:cxn ang="0">
                    <a:pos x="65" y="90"/>
                  </a:cxn>
                  <a:cxn ang="0">
                    <a:pos x="53" y="85"/>
                  </a:cxn>
                  <a:cxn ang="0">
                    <a:pos x="50" y="77"/>
                  </a:cxn>
                  <a:cxn ang="0">
                    <a:pos x="32" y="88"/>
                  </a:cxn>
                  <a:cxn ang="0">
                    <a:pos x="21" y="90"/>
                  </a:cxn>
                  <a:cxn ang="0">
                    <a:pos x="6" y="85"/>
                  </a:cxn>
                  <a:cxn ang="0">
                    <a:pos x="0" y="70"/>
                  </a:cxn>
                  <a:cxn ang="0">
                    <a:pos x="0" y="70"/>
                  </a:cxn>
                  <a:cxn ang="0">
                    <a:pos x="40" y="0"/>
                  </a:cxn>
                  <a:cxn ang="0">
                    <a:pos x="40" y="0"/>
                  </a:cxn>
                  <a:cxn ang="0">
                    <a:pos x="40" y="0"/>
                  </a:cxn>
                </a:cxnLst>
                <a:rect l="0" t="0" r="r" b="b"/>
                <a:pathLst>
                  <a:path w="86" h="90">
                    <a:moveTo>
                      <a:pt x="36" y="77"/>
                    </a:moveTo>
                    <a:lnTo>
                      <a:pt x="36" y="77"/>
                    </a:lnTo>
                    <a:cubicBezTo>
                      <a:pt x="39" y="77"/>
                      <a:pt x="42" y="76"/>
                      <a:pt x="44" y="74"/>
                    </a:cubicBezTo>
                    <a:cubicBezTo>
                      <a:pt x="46" y="73"/>
                      <a:pt x="47" y="71"/>
                      <a:pt x="49" y="69"/>
                    </a:cubicBezTo>
                    <a:lnTo>
                      <a:pt x="49" y="42"/>
                    </a:lnTo>
                    <a:cubicBezTo>
                      <a:pt x="44" y="43"/>
                      <a:pt x="40" y="45"/>
                      <a:pt x="36" y="48"/>
                    </a:cubicBezTo>
                    <a:cubicBezTo>
                      <a:pt x="30" y="52"/>
                      <a:pt x="27" y="58"/>
                      <a:pt x="27" y="65"/>
                    </a:cubicBezTo>
                    <a:cubicBezTo>
                      <a:pt x="27" y="69"/>
                      <a:pt x="28" y="72"/>
                      <a:pt x="30" y="74"/>
                    </a:cubicBezTo>
                    <a:cubicBezTo>
                      <a:pt x="31" y="76"/>
                      <a:pt x="33" y="77"/>
                      <a:pt x="36" y="77"/>
                    </a:cubicBezTo>
                    <a:lnTo>
                      <a:pt x="36" y="77"/>
                    </a:lnTo>
                    <a:close/>
                    <a:moveTo>
                      <a:pt x="0" y="70"/>
                    </a:moveTo>
                    <a:lnTo>
                      <a:pt x="0" y="70"/>
                    </a:lnTo>
                    <a:cubicBezTo>
                      <a:pt x="0" y="62"/>
                      <a:pt x="4" y="55"/>
                      <a:pt x="12" y="50"/>
                    </a:cubicBezTo>
                    <a:cubicBezTo>
                      <a:pt x="20" y="45"/>
                      <a:pt x="32" y="40"/>
                      <a:pt x="50" y="35"/>
                    </a:cubicBezTo>
                    <a:lnTo>
                      <a:pt x="50" y="22"/>
                    </a:lnTo>
                    <a:cubicBezTo>
                      <a:pt x="50" y="16"/>
                      <a:pt x="48" y="12"/>
                      <a:pt x="46" y="10"/>
                    </a:cubicBezTo>
                    <a:cubicBezTo>
                      <a:pt x="44" y="7"/>
                      <a:pt x="40" y="6"/>
                      <a:pt x="34" y="6"/>
                    </a:cubicBezTo>
                    <a:cubicBezTo>
                      <a:pt x="30" y="6"/>
                      <a:pt x="28" y="6"/>
                      <a:pt x="26" y="8"/>
                    </a:cubicBezTo>
                    <a:cubicBezTo>
                      <a:pt x="23" y="9"/>
                      <a:pt x="22" y="10"/>
                      <a:pt x="22" y="12"/>
                    </a:cubicBezTo>
                    <a:cubicBezTo>
                      <a:pt x="22" y="13"/>
                      <a:pt x="22" y="14"/>
                      <a:pt x="23" y="14"/>
                    </a:cubicBezTo>
                    <a:cubicBezTo>
                      <a:pt x="23" y="15"/>
                      <a:pt x="23" y="15"/>
                      <a:pt x="24" y="16"/>
                    </a:cubicBezTo>
                    <a:lnTo>
                      <a:pt x="25" y="17"/>
                    </a:lnTo>
                    <a:cubicBezTo>
                      <a:pt x="26" y="18"/>
                      <a:pt x="26" y="19"/>
                      <a:pt x="27" y="20"/>
                    </a:cubicBezTo>
                    <a:cubicBezTo>
                      <a:pt x="27" y="22"/>
                      <a:pt x="28" y="23"/>
                      <a:pt x="28" y="24"/>
                    </a:cubicBezTo>
                    <a:cubicBezTo>
                      <a:pt x="28" y="28"/>
                      <a:pt x="26" y="31"/>
                      <a:pt x="24" y="32"/>
                    </a:cubicBezTo>
                    <a:cubicBezTo>
                      <a:pt x="22" y="34"/>
                      <a:pt x="19" y="35"/>
                      <a:pt x="16" y="35"/>
                    </a:cubicBezTo>
                    <a:cubicBezTo>
                      <a:pt x="12" y="35"/>
                      <a:pt x="9" y="34"/>
                      <a:pt x="7" y="32"/>
                    </a:cubicBezTo>
                    <a:cubicBezTo>
                      <a:pt x="4" y="30"/>
                      <a:pt x="3" y="27"/>
                      <a:pt x="3" y="23"/>
                    </a:cubicBezTo>
                    <a:cubicBezTo>
                      <a:pt x="3" y="16"/>
                      <a:pt x="6" y="10"/>
                      <a:pt x="13" y="6"/>
                    </a:cubicBezTo>
                    <a:cubicBezTo>
                      <a:pt x="20" y="2"/>
                      <a:pt x="28" y="0"/>
                      <a:pt x="38" y="0"/>
                    </a:cubicBezTo>
                    <a:cubicBezTo>
                      <a:pt x="49" y="0"/>
                      <a:pt x="57" y="2"/>
                      <a:pt x="64" y="6"/>
                    </a:cubicBezTo>
                    <a:cubicBezTo>
                      <a:pt x="71" y="10"/>
                      <a:pt x="75" y="17"/>
                      <a:pt x="75" y="28"/>
                    </a:cubicBezTo>
                    <a:lnTo>
                      <a:pt x="75" y="74"/>
                    </a:lnTo>
                    <a:cubicBezTo>
                      <a:pt x="75" y="75"/>
                      <a:pt x="75" y="76"/>
                      <a:pt x="76" y="77"/>
                    </a:cubicBezTo>
                    <a:cubicBezTo>
                      <a:pt x="77" y="78"/>
                      <a:pt x="77" y="78"/>
                      <a:pt x="78" y="78"/>
                    </a:cubicBezTo>
                    <a:cubicBezTo>
                      <a:pt x="79" y="78"/>
                      <a:pt x="80" y="78"/>
                      <a:pt x="80" y="78"/>
                    </a:cubicBezTo>
                    <a:cubicBezTo>
                      <a:pt x="81" y="78"/>
                      <a:pt x="82" y="77"/>
                      <a:pt x="83" y="76"/>
                    </a:cubicBezTo>
                    <a:lnTo>
                      <a:pt x="86" y="80"/>
                    </a:lnTo>
                    <a:cubicBezTo>
                      <a:pt x="82" y="84"/>
                      <a:pt x="78" y="87"/>
                      <a:pt x="74" y="89"/>
                    </a:cubicBezTo>
                    <a:cubicBezTo>
                      <a:pt x="71" y="90"/>
                      <a:pt x="68" y="90"/>
                      <a:pt x="65" y="90"/>
                    </a:cubicBezTo>
                    <a:cubicBezTo>
                      <a:pt x="59" y="90"/>
                      <a:pt x="55" y="89"/>
                      <a:pt x="53" y="85"/>
                    </a:cubicBezTo>
                    <a:cubicBezTo>
                      <a:pt x="51" y="84"/>
                      <a:pt x="50" y="81"/>
                      <a:pt x="50" y="77"/>
                    </a:cubicBezTo>
                    <a:cubicBezTo>
                      <a:pt x="44" y="82"/>
                      <a:pt x="39" y="86"/>
                      <a:pt x="32" y="88"/>
                    </a:cubicBezTo>
                    <a:cubicBezTo>
                      <a:pt x="28" y="89"/>
                      <a:pt x="24" y="90"/>
                      <a:pt x="21" y="90"/>
                    </a:cubicBezTo>
                    <a:cubicBezTo>
                      <a:pt x="15" y="90"/>
                      <a:pt x="11" y="89"/>
                      <a:pt x="6" y="85"/>
                    </a:cubicBezTo>
                    <a:cubicBezTo>
                      <a:pt x="2" y="82"/>
                      <a:pt x="0" y="77"/>
                      <a:pt x="0" y="70"/>
                    </a:cubicBezTo>
                    <a:lnTo>
                      <a:pt x="0" y="7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125"/>
              <p:cNvSpPr>
                <a:spLocks noEditPoints="1"/>
              </p:cNvSpPr>
              <p:nvPr/>
            </p:nvSpPr>
            <p:spPr bwMode="auto">
              <a:xfrm>
                <a:off x="931" y="2679"/>
                <a:ext cx="35" cy="49"/>
              </a:xfrm>
              <a:custGeom>
                <a:avLst/>
                <a:gdLst/>
                <a:ahLst/>
                <a:cxnLst>
                  <a:cxn ang="0">
                    <a:pos x="0" y="59"/>
                  </a:cxn>
                  <a:cxn ang="0">
                    <a:pos x="0" y="59"/>
                  </a:cxn>
                  <a:cxn ang="0">
                    <a:pos x="5" y="59"/>
                  </a:cxn>
                  <a:cxn ang="0">
                    <a:pos x="15" y="78"/>
                  </a:cxn>
                  <a:cxn ang="0">
                    <a:pos x="31" y="84"/>
                  </a:cxn>
                  <a:cxn ang="0">
                    <a:pos x="41" y="80"/>
                  </a:cxn>
                  <a:cxn ang="0">
                    <a:pos x="45" y="72"/>
                  </a:cxn>
                  <a:cxn ang="0">
                    <a:pos x="41" y="63"/>
                  </a:cxn>
                  <a:cxn ang="0">
                    <a:pos x="34" y="59"/>
                  </a:cxn>
                  <a:cxn ang="0">
                    <a:pos x="21" y="53"/>
                  </a:cxn>
                  <a:cxn ang="0">
                    <a:pos x="5" y="41"/>
                  </a:cxn>
                  <a:cxn ang="0">
                    <a:pos x="0" y="26"/>
                  </a:cxn>
                  <a:cxn ang="0">
                    <a:pos x="8" y="8"/>
                  </a:cxn>
                  <a:cxn ang="0">
                    <a:pos x="29" y="0"/>
                  </a:cxn>
                  <a:cxn ang="0">
                    <a:pos x="41" y="2"/>
                  </a:cxn>
                  <a:cxn ang="0">
                    <a:pos x="50" y="4"/>
                  </a:cxn>
                  <a:cxn ang="0">
                    <a:pos x="53" y="3"/>
                  </a:cxn>
                  <a:cxn ang="0">
                    <a:pos x="54" y="0"/>
                  </a:cxn>
                  <a:cxn ang="0">
                    <a:pos x="59" y="0"/>
                  </a:cxn>
                  <a:cxn ang="0">
                    <a:pos x="59" y="27"/>
                  </a:cxn>
                  <a:cxn ang="0">
                    <a:pos x="54" y="27"/>
                  </a:cxn>
                  <a:cxn ang="0">
                    <a:pos x="45" y="12"/>
                  </a:cxn>
                  <a:cxn ang="0">
                    <a:pos x="31" y="6"/>
                  </a:cxn>
                  <a:cxn ang="0">
                    <a:pos x="22" y="9"/>
                  </a:cxn>
                  <a:cxn ang="0">
                    <a:pos x="19" y="17"/>
                  </a:cxn>
                  <a:cxn ang="0">
                    <a:pos x="22" y="23"/>
                  </a:cxn>
                  <a:cxn ang="0">
                    <a:pos x="32" y="30"/>
                  </a:cxn>
                  <a:cxn ang="0">
                    <a:pos x="42" y="35"/>
                  </a:cxn>
                  <a:cxn ang="0">
                    <a:pos x="56" y="44"/>
                  </a:cxn>
                  <a:cxn ang="0">
                    <a:pos x="63" y="62"/>
                  </a:cxn>
                  <a:cxn ang="0">
                    <a:pos x="55" y="81"/>
                  </a:cxn>
                  <a:cxn ang="0">
                    <a:pos x="33" y="90"/>
                  </a:cxn>
                  <a:cxn ang="0">
                    <a:pos x="25" y="89"/>
                  </a:cxn>
                  <a:cxn ang="0">
                    <a:pos x="16" y="87"/>
                  </a:cxn>
                  <a:cxn ang="0">
                    <a:pos x="13" y="86"/>
                  </a:cxn>
                  <a:cxn ang="0">
                    <a:pos x="11" y="85"/>
                  </a:cxn>
                  <a:cxn ang="0">
                    <a:pos x="10" y="85"/>
                  </a:cxn>
                  <a:cxn ang="0">
                    <a:pos x="7" y="86"/>
                  </a:cxn>
                  <a:cxn ang="0">
                    <a:pos x="4" y="90"/>
                  </a:cxn>
                  <a:cxn ang="0">
                    <a:pos x="0" y="90"/>
                  </a:cxn>
                  <a:cxn ang="0">
                    <a:pos x="0" y="59"/>
                  </a:cxn>
                  <a:cxn ang="0">
                    <a:pos x="31" y="0"/>
                  </a:cxn>
                  <a:cxn ang="0">
                    <a:pos x="31" y="0"/>
                  </a:cxn>
                  <a:cxn ang="0">
                    <a:pos x="31" y="0"/>
                  </a:cxn>
                </a:cxnLst>
                <a:rect l="0" t="0" r="r" b="b"/>
                <a:pathLst>
                  <a:path w="63" h="90">
                    <a:moveTo>
                      <a:pt x="0" y="59"/>
                    </a:moveTo>
                    <a:lnTo>
                      <a:pt x="0" y="59"/>
                    </a:lnTo>
                    <a:lnTo>
                      <a:pt x="5" y="59"/>
                    </a:lnTo>
                    <a:cubicBezTo>
                      <a:pt x="7" y="68"/>
                      <a:pt x="10" y="75"/>
                      <a:pt x="15" y="78"/>
                    </a:cubicBezTo>
                    <a:cubicBezTo>
                      <a:pt x="20" y="82"/>
                      <a:pt x="25" y="84"/>
                      <a:pt x="31" y="84"/>
                    </a:cubicBezTo>
                    <a:cubicBezTo>
                      <a:pt x="35" y="84"/>
                      <a:pt x="39" y="83"/>
                      <a:pt x="41" y="80"/>
                    </a:cubicBezTo>
                    <a:cubicBezTo>
                      <a:pt x="43" y="78"/>
                      <a:pt x="45" y="75"/>
                      <a:pt x="45" y="72"/>
                    </a:cubicBezTo>
                    <a:cubicBezTo>
                      <a:pt x="45" y="69"/>
                      <a:pt x="43" y="66"/>
                      <a:pt x="41" y="63"/>
                    </a:cubicBezTo>
                    <a:cubicBezTo>
                      <a:pt x="40" y="62"/>
                      <a:pt x="37" y="61"/>
                      <a:pt x="34" y="59"/>
                    </a:cubicBezTo>
                    <a:lnTo>
                      <a:pt x="21" y="53"/>
                    </a:lnTo>
                    <a:cubicBezTo>
                      <a:pt x="13" y="49"/>
                      <a:pt x="8" y="45"/>
                      <a:pt x="5" y="41"/>
                    </a:cubicBezTo>
                    <a:cubicBezTo>
                      <a:pt x="2" y="37"/>
                      <a:pt x="0" y="32"/>
                      <a:pt x="0" y="26"/>
                    </a:cubicBezTo>
                    <a:cubicBezTo>
                      <a:pt x="0" y="19"/>
                      <a:pt x="3" y="13"/>
                      <a:pt x="8" y="8"/>
                    </a:cubicBezTo>
                    <a:cubicBezTo>
                      <a:pt x="13" y="2"/>
                      <a:pt x="20" y="0"/>
                      <a:pt x="29" y="0"/>
                    </a:cubicBezTo>
                    <a:cubicBezTo>
                      <a:pt x="33" y="0"/>
                      <a:pt x="37" y="0"/>
                      <a:pt x="41" y="2"/>
                    </a:cubicBezTo>
                    <a:cubicBezTo>
                      <a:pt x="46" y="3"/>
                      <a:pt x="49" y="4"/>
                      <a:pt x="50" y="4"/>
                    </a:cubicBezTo>
                    <a:cubicBezTo>
                      <a:pt x="51" y="4"/>
                      <a:pt x="52" y="3"/>
                      <a:pt x="53" y="3"/>
                    </a:cubicBezTo>
                    <a:cubicBezTo>
                      <a:pt x="53" y="2"/>
                      <a:pt x="54" y="1"/>
                      <a:pt x="54" y="0"/>
                    </a:cubicBezTo>
                    <a:lnTo>
                      <a:pt x="59" y="0"/>
                    </a:lnTo>
                    <a:lnTo>
                      <a:pt x="59" y="27"/>
                    </a:lnTo>
                    <a:lnTo>
                      <a:pt x="54" y="27"/>
                    </a:lnTo>
                    <a:cubicBezTo>
                      <a:pt x="52" y="21"/>
                      <a:pt x="49" y="15"/>
                      <a:pt x="45" y="12"/>
                    </a:cubicBezTo>
                    <a:cubicBezTo>
                      <a:pt x="41" y="8"/>
                      <a:pt x="36" y="6"/>
                      <a:pt x="31" y="6"/>
                    </a:cubicBezTo>
                    <a:cubicBezTo>
                      <a:pt x="27" y="6"/>
                      <a:pt x="24" y="7"/>
                      <a:pt x="22" y="9"/>
                    </a:cubicBezTo>
                    <a:cubicBezTo>
                      <a:pt x="20" y="12"/>
                      <a:pt x="19" y="14"/>
                      <a:pt x="19" y="17"/>
                    </a:cubicBezTo>
                    <a:cubicBezTo>
                      <a:pt x="19" y="19"/>
                      <a:pt x="20" y="21"/>
                      <a:pt x="22" y="23"/>
                    </a:cubicBezTo>
                    <a:cubicBezTo>
                      <a:pt x="23" y="26"/>
                      <a:pt x="27" y="28"/>
                      <a:pt x="32" y="30"/>
                    </a:cubicBezTo>
                    <a:lnTo>
                      <a:pt x="42" y="35"/>
                    </a:lnTo>
                    <a:cubicBezTo>
                      <a:pt x="48" y="38"/>
                      <a:pt x="53" y="41"/>
                      <a:pt x="56" y="44"/>
                    </a:cubicBezTo>
                    <a:cubicBezTo>
                      <a:pt x="60" y="49"/>
                      <a:pt x="63" y="55"/>
                      <a:pt x="63" y="62"/>
                    </a:cubicBezTo>
                    <a:cubicBezTo>
                      <a:pt x="63" y="69"/>
                      <a:pt x="60" y="75"/>
                      <a:pt x="55" y="81"/>
                    </a:cubicBezTo>
                    <a:cubicBezTo>
                      <a:pt x="50" y="87"/>
                      <a:pt x="43" y="90"/>
                      <a:pt x="33" y="90"/>
                    </a:cubicBezTo>
                    <a:cubicBezTo>
                      <a:pt x="30" y="90"/>
                      <a:pt x="28" y="90"/>
                      <a:pt x="25" y="89"/>
                    </a:cubicBezTo>
                    <a:cubicBezTo>
                      <a:pt x="23" y="89"/>
                      <a:pt x="20" y="88"/>
                      <a:pt x="16" y="87"/>
                    </a:cubicBezTo>
                    <a:lnTo>
                      <a:pt x="13" y="86"/>
                    </a:lnTo>
                    <a:cubicBezTo>
                      <a:pt x="12" y="85"/>
                      <a:pt x="11" y="85"/>
                      <a:pt x="11" y="85"/>
                    </a:cubicBezTo>
                    <a:cubicBezTo>
                      <a:pt x="10" y="85"/>
                      <a:pt x="10" y="85"/>
                      <a:pt x="10" y="85"/>
                    </a:cubicBezTo>
                    <a:cubicBezTo>
                      <a:pt x="9" y="85"/>
                      <a:pt x="8"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126"/>
              <p:cNvSpPr>
                <a:spLocks noEditPoints="1"/>
              </p:cNvSpPr>
              <p:nvPr/>
            </p:nvSpPr>
            <p:spPr bwMode="auto">
              <a:xfrm>
                <a:off x="971" y="2679"/>
                <a:ext cx="41" cy="49"/>
              </a:xfrm>
              <a:custGeom>
                <a:avLst/>
                <a:gdLst/>
                <a:ahLst/>
                <a:cxnLst>
                  <a:cxn ang="0">
                    <a:pos x="0" y="45"/>
                  </a:cxn>
                  <a:cxn ang="0">
                    <a:pos x="0" y="45"/>
                  </a:cxn>
                  <a:cxn ang="0">
                    <a:pos x="11" y="12"/>
                  </a:cxn>
                  <a:cxn ang="0">
                    <a:pos x="39" y="0"/>
                  </a:cxn>
                  <a:cxn ang="0">
                    <a:pos x="56" y="4"/>
                  </a:cxn>
                  <a:cxn ang="0">
                    <a:pos x="69" y="18"/>
                  </a:cxn>
                  <a:cxn ang="0">
                    <a:pos x="73" y="35"/>
                  </a:cxn>
                  <a:cxn ang="0">
                    <a:pos x="74" y="42"/>
                  </a:cxn>
                  <a:cxn ang="0">
                    <a:pos x="26" y="42"/>
                  </a:cxn>
                  <a:cxn ang="0">
                    <a:pos x="30" y="61"/>
                  </a:cxn>
                  <a:cxn ang="0">
                    <a:pos x="49" y="77"/>
                  </a:cxn>
                  <a:cxn ang="0">
                    <a:pos x="62" y="73"/>
                  </a:cxn>
                  <a:cxn ang="0">
                    <a:pos x="70" y="64"/>
                  </a:cxn>
                  <a:cxn ang="0">
                    <a:pos x="75" y="67"/>
                  </a:cxn>
                  <a:cxn ang="0">
                    <a:pos x="55"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1" y="12"/>
                    </a:cubicBezTo>
                    <a:cubicBezTo>
                      <a:pt x="19" y="4"/>
                      <a:pt x="28" y="0"/>
                      <a:pt x="39" y="0"/>
                    </a:cubicBezTo>
                    <a:cubicBezTo>
                      <a:pt x="45" y="0"/>
                      <a:pt x="51" y="1"/>
                      <a:pt x="56" y="4"/>
                    </a:cubicBezTo>
                    <a:cubicBezTo>
                      <a:pt x="62" y="8"/>
                      <a:pt x="66" y="12"/>
                      <a:pt x="69" y="18"/>
                    </a:cubicBezTo>
                    <a:cubicBezTo>
                      <a:pt x="71" y="22"/>
                      <a:pt x="72" y="28"/>
                      <a:pt x="73" y="35"/>
                    </a:cubicBezTo>
                    <a:cubicBezTo>
                      <a:pt x="74" y="38"/>
                      <a:pt x="74" y="40"/>
                      <a:pt x="74" y="42"/>
                    </a:cubicBezTo>
                    <a:lnTo>
                      <a:pt x="26" y="42"/>
                    </a:lnTo>
                    <a:cubicBezTo>
                      <a:pt x="27" y="49"/>
                      <a:pt x="28" y="56"/>
                      <a:pt x="30" y="61"/>
                    </a:cubicBezTo>
                    <a:cubicBezTo>
                      <a:pt x="34" y="71"/>
                      <a:pt x="40" y="77"/>
                      <a:pt x="49" y="77"/>
                    </a:cubicBezTo>
                    <a:cubicBezTo>
                      <a:pt x="54" y="77"/>
                      <a:pt x="58" y="75"/>
                      <a:pt x="62" y="73"/>
                    </a:cubicBezTo>
                    <a:cubicBezTo>
                      <a:pt x="64" y="71"/>
                      <a:pt x="67" y="68"/>
                      <a:pt x="70" y="64"/>
                    </a:cubicBezTo>
                    <a:lnTo>
                      <a:pt x="75" y="67"/>
                    </a:lnTo>
                    <a:cubicBezTo>
                      <a:pt x="69" y="76"/>
                      <a:pt x="62" y="83"/>
                      <a:pt x="55" y="87"/>
                    </a:cubicBezTo>
                    <a:cubicBezTo>
                      <a:pt x="50" y="89"/>
                      <a:pt x="44" y="90"/>
                      <a:pt x="38" y="90"/>
                    </a:cubicBezTo>
                    <a:cubicBezTo>
                      <a:pt x="29" y="90"/>
                      <a:pt x="20" y="87"/>
                      <a:pt x="12" y="79"/>
                    </a:cubicBezTo>
                    <a:cubicBezTo>
                      <a:pt x="4" y="72"/>
                      <a:pt x="0" y="61"/>
                      <a:pt x="0" y="45"/>
                    </a:cubicBezTo>
                    <a:lnTo>
                      <a:pt x="0" y="45"/>
                    </a:lnTo>
                    <a:close/>
                    <a:moveTo>
                      <a:pt x="51" y="35"/>
                    </a:moveTo>
                    <a:lnTo>
                      <a:pt x="51" y="35"/>
                    </a:lnTo>
                    <a:cubicBezTo>
                      <a:pt x="51" y="24"/>
                      <a:pt x="50" y="16"/>
                      <a:pt x="48" y="12"/>
                    </a:cubicBezTo>
                    <a:cubicBezTo>
                      <a:pt x="47" y="8"/>
                      <a:pt x="44"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127"/>
              <p:cNvSpPr>
                <a:spLocks noEditPoints="1"/>
              </p:cNvSpPr>
              <p:nvPr/>
            </p:nvSpPr>
            <p:spPr bwMode="auto">
              <a:xfrm>
                <a:off x="1042" y="2656"/>
                <a:ext cx="69" cy="71"/>
              </a:xfrm>
              <a:custGeom>
                <a:avLst/>
                <a:gdLst/>
                <a:ahLst/>
                <a:cxnLst>
                  <a:cxn ang="0">
                    <a:pos x="70" y="85"/>
                  </a:cxn>
                  <a:cxn ang="0">
                    <a:pos x="70" y="85"/>
                  </a:cxn>
                  <a:cxn ang="0">
                    <a:pos x="52" y="42"/>
                  </a:cxn>
                  <a:cxn ang="0">
                    <a:pos x="50" y="42"/>
                  </a:cxn>
                  <a:cxn ang="0">
                    <a:pos x="33" y="85"/>
                  </a:cxn>
                  <a:cxn ang="0">
                    <a:pos x="70" y="85"/>
                  </a:cxn>
                  <a:cxn ang="0">
                    <a:pos x="0" y="124"/>
                  </a:cxn>
                  <a:cxn ang="0">
                    <a:pos x="0" y="124"/>
                  </a:cxn>
                  <a:cxn ang="0">
                    <a:pos x="11" y="118"/>
                  </a:cxn>
                  <a:cxn ang="0">
                    <a:pos x="18" y="102"/>
                  </a:cxn>
                  <a:cxn ang="0">
                    <a:pos x="59" y="0"/>
                  </a:cxn>
                  <a:cxn ang="0">
                    <a:pos x="65" y="0"/>
                  </a:cxn>
                  <a:cxn ang="0">
                    <a:pos x="106" y="98"/>
                  </a:cxn>
                  <a:cxn ang="0">
                    <a:pos x="117" y="119"/>
                  </a:cxn>
                  <a:cxn ang="0">
                    <a:pos x="126" y="124"/>
                  </a:cxn>
                  <a:cxn ang="0">
                    <a:pos x="126" y="129"/>
                  </a:cxn>
                  <a:cxn ang="0">
                    <a:pos x="66" y="129"/>
                  </a:cxn>
                  <a:cxn ang="0">
                    <a:pos x="66" y="124"/>
                  </a:cxn>
                  <a:cxn ang="0">
                    <a:pos x="78" y="122"/>
                  </a:cxn>
                  <a:cxn ang="0">
                    <a:pos x="81" y="116"/>
                  </a:cxn>
                  <a:cxn ang="0">
                    <a:pos x="80" y="110"/>
                  </a:cxn>
                  <a:cxn ang="0">
                    <a:pos x="77" y="103"/>
                  </a:cxn>
                  <a:cxn ang="0">
                    <a:pos x="72" y="92"/>
                  </a:cxn>
                  <a:cxn ang="0">
                    <a:pos x="31" y="92"/>
                  </a:cxn>
                  <a:cxn ang="0">
                    <a:pos x="25" y="106"/>
                  </a:cxn>
                  <a:cxn ang="0">
                    <a:pos x="23" y="117"/>
                  </a:cxn>
                  <a:cxn ang="0">
                    <a:pos x="28" y="123"/>
                  </a:cxn>
                  <a:cxn ang="0">
                    <a:pos x="38" y="124"/>
                  </a:cxn>
                  <a:cxn ang="0">
                    <a:pos x="38" y="129"/>
                  </a:cxn>
                  <a:cxn ang="0">
                    <a:pos x="0" y="129"/>
                  </a:cxn>
                  <a:cxn ang="0">
                    <a:pos x="0" y="124"/>
                  </a:cxn>
                  <a:cxn ang="0">
                    <a:pos x="65" y="0"/>
                  </a:cxn>
                  <a:cxn ang="0">
                    <a:pos x="65" y="0"/>
                  </a:cxn>
                  <a:cxn ang="0">
                    <a:pos x="65" y="0"/>
                  </a:cxn>
                </a:cxnLst>
                <a:rect l="0" t="0" r="r" b="b"/>
                <a:pathLst>
                  <a:path w="126" h="129">
                    <a:moveTo>
                      <a:pt x="70" y="85"/>
                    </a:moveTo>
                    <a:lnTo>
                      <a:pt x="70" y="85"/>
                    </a:lnTo>
                    <a:lnTo>
                      <a:pt x="52" y="42"/>
                    </a:lnTo>
                    <a:lnTo>
                      <a:pt x="50" y="42"/>
                    </a:lnTo>
                    <a:lnTo>
                      <a:pt x="33" y="85"/>
                    </a:lnTo>
                    <a:lnTo>
                      <a:pt x="70" y="85"/>
                    </a:lnTo>
                    <a:close/>
                    <a:moveTo>
                      <a:pt x="0" y="124"/>
                    </a:moveTo>
                    <a:lnTo>
                      <a:pt x="0" y="124"/>
                    </a:lnTo>
                    <a:cubicBezTo>
                      <a:pt x="4" y="123"/>
                      <a:pt x="8" y="121"/>
                      <a:pt x="11" y="118"/>
                    </a:cubicBezTo>
                    <a:cubicBezTo>
                      <a:pt x="12" y="115"/>
                      <a:pt x="15" y="110"/>
                      <a:pt x="18" y="102"/>
                    </a:cubicBezTo>
                    <a:lnTo>
                      <a:pt x="59" y="0"/>
                    </a:lnTo>
                    <a:lnTo>
                      <a:pt x="65" y="0"/>
                    </a:lnTo>
                    <a:lnTo>
                      <a:pt x="106" y="98"/>
                    </a:lnTo>
                    <a:cubicBezTo>
                      <a:pt x="111" y="109"/>
                      <a:pt x="114" y="116"/>
                      <a:pt x="117" y="119"/>
                    </a:cubicBezTo>
                    <a:cubicBezTo>
                      <a:pt x="119" y="122"/>
                      <a:pt x="122" y="124"/>
                      <a:pt x="126" y="124"/>
                    </a:cubicBezTo>
                    <a:lnTo>
                      <a:pt x="126" y="129"/>
                    </a:lnTo>
                    <a:lnTo>
                      <a:pt x="66" y="129"/>
                    </a:lnTo>
                    <a:lnTo>
                      <a:pt x="66" y="124"/>
                    </a:lnTo>
                    <a:cubicBezTo>
                      <a:pt x="72" y="124"/>
                      <a:pt x="76" y="123"/>
                      <a:pt x="78" y="122"/>
                    </a:cubicBezTo>
                    <a:cubicBezTo>
                      <a:pt x="80" y="121"/>
                      <a:pt x="81" y="119"/>
                      <a:pt x="81" y="116"/>
                    </a:cubicBezTo>
                    <a:cubicBezTo>
                      <a:pt x="81" y="115"/>
                      <a:pt x="81" y="113"/>
                      <a:pt x="80" y="110"/>
                    </a:cubicBezTo>
                    <a:cubicBezTo>
                      <a:pt x="79" y="108"/>
                      <a:pt x="78" y="106"/>
                      <a:pt x="77" y="103"/>
                    </a:cubicBezTo>
                    <a:lnTo>
                      <a:pt x="72" y="92"/>
                    </a:lnTo>
                    <a:lnTo>
                      <a:pt x="31" y="92"/>
                    </a:lnTo>
                    <a:cubicBezTo>
                      <a:pt x="28" y="99"/>
                      <a:pt x="26" y="104"/>
                      <a:pt x="25" y="106"/>
                    </a:cubicBezTo>
                    <a:cubicBezTo>
                      <a:pt x="24" y="111"/>
                      <a:pt x="23" y="115"/>
                      <a:pt x="23" y="117"/>
                    </a:cubicBezTo>
                    <a:cubicBezTo>
                      <a:pt x="23" y="120"/>
                      <a:pt x="25" y="121"/>
                      <a:pt x="28" y="123"/>
                    </a:cubicBezTo>
                    <a:cubicBezTo>
                      <a:pt x="30" y="123"/>
                      <a:pt x="34" y="124"/>
                      <a:pt x="38" y="124"/>
                    </a:cubicBezTo>
                    <a:lnTo>
                      <a:pt x="38" y="129"/>
                    </a:lnTo>
                    <a:lnTo>
                      <a:pt x="0" y="129"/>
                    </a:lnTo>
                    <a:lnTo>
                      <a:pt x="0" y="124"/>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128"/>
              <p:cNvSpPr>
                <a:spLocks noEditPoints="1"/>
              </p:cNvSpPr>
              <p:nvPr/>
            </p:nvSpPr>
            <p:spPr bwMode="auto">
              <a:xfrm>
                <a:off x="1117" y="2658"/>
                <a:ext cx="52" cy="70"/>
              </a:xfrm>
              <a:custGeom>
                <a:avLst/>
                <a:gdLst/>
                <a:ahLst/>
                <a:cxnLst>
                  <a:cxn ang="0">
                    <a:pos x="42" y="118"/>
                  </a:cxn>
                  <a:cxn ang="0">
                    <a:pos x="42" y="118"/>
                  </a:cxn>
                  <a:cxn ang="0">
                    <a:pos x="53" y="112"/>
                  </a:cxn>
                  <a:cxn ang="0">
                    <a:pos x="58" y="105"/>
                  </a:cxn>
                  <a:cxn ang="0">
                    <a:pos x="58" y="59"/>
                  </a:cxn>
                  <a:cxn ang="0">
                    <a:pos x="54" y="53"/>
                  </a:cxn>
                  <a:cxn ang="0">
                    <a:pos x="43" y="48"/>
                  </a:cxn>
                  <a:cxn ang="0">
                    <a:pos x="29" y="62"/>
                  </a:cxn>
                  <a:cxn ang="0">
                    <a:pos x="27" y="83"/>
                  </a:cxn>
                  <a:cxn ang="0">
                    <a:pos x="29" y="104"/>
                  </a:cxn>
                  <a:cxn ang="0">
                    <a:pos x="42" y="118"/>
                  </a:cxn>
                  <a:cxn ang="0">
                    <a:pos x="42" y="118"/>
                  </a:cxn>
                  <a:cxn ang="0">
                    <a:pos x="0" y="85"/>
                  </a:cxn>
                  <a:cxn ang="0">
                    <a:pos x="0" y="85"/>
                  </a:cxn>
                  <a:cxn ang="0">
                    <a:pos x="10" y="50"/>
                  </a:cxn>
                  <a:cxn ang="0">
                    <a:pos x="36" y="38"/>
                  </a:cxn>
                  <a:cxn ang="0">
                    <a:pos x="49" y="41"/>
                  </a:cxn>
                  <a:cxn ang="0">
                    <a:pos x="58" y="49"/>
                  </a:cxn>
                  <a:cxn ang="0">
                    <a:pos x="58" y="15"/>
                  </a:cxn>
                  <a:cxn ang="0">
                    <a:pos x="55" y="6"/>
                  </a:cxn>
                  <a:cxn ang="0">
                    <a:pos x="44" y="4"/>
                  </a:cxn>
                  <a:cxn ang="0">
                    <a:pos x="44" y="0"/>
                  </a:cxn>
                  <a:cxn ang="0">
                    <a:pos x="84" y="0"/>
                  </a:cxn>
                  <a:cxn ang="0">
                    <a:pos x="84" y="107"/>
                  </a:cxn>
                  <a:cxn ang="0">
                    <a:pos x="86" y="115"/>
                  </a:cxn>
                  <a:cxn ang="0">
                    <a:pos x="94" y="118"/>
                  </a:cxn>
                  <a:cxn ang="0">
                    <a:pos x="94" y="122"/>
                  </a:cxn>
                  <a:cxn ang="0">
                    <a:pos x="74" y="124"/>
                  </a:cxn>
                  <a:cxn ang="0">
                    <a:pos x="58" y="128"/>
                  </a:cxn>
                  <a:cxn ang="0">
                    <a:pos x="58" y="116"/>
                  </a:cxn>
                  <a:cxn ang="0">
                    <a:pos x="49" y="124"/>
                  </a:cxn>
                  <a:cxn ang="0">
                    <a:pos x="34" y="128"/>
                  </a:cxn>
                  <a:cxn ang="0">
                    <a:pos x="10" y="117"/>
                  </a:cxn>
                  <a:cxn ang="0">
                    <a:pos x="0" y="85"/>
                  </a:cxn>
                  <a:cxn ang="0">
                    <a:pos x="0" y="85"/>
                  </a:cxn>
                </a:cxnLst>
                <a:rect l="0" t="0" r="r" b="b"/>
                <a:pathLst>
                  <a:path w="94" h="128">
                    <a:moveTo>
                      <a:pt x="42" y="118"/>
                    </a:moveTo>
                    <a:lnTo>
                      <a:pt x="42" y="118"/>
                    </a:lnTo>
                    <a:cubicBezTo>
                      <a:pt x="46" y="118"/>
                      <a:pt x="50" y="116"/>
                      <a:pt x="53" y="112"/>
                    </a:cubicBezTo>
                    <a:cubicBezTo>
                      <a:pt x="56" y="109"/>
                      <a:pt x="58" y="106"/>
                      <a:pt x="58" y="105"/>
                    </a:cubicBezTo>
                    <a:lnTo>
                      <a:pt x="58" y="59"/>
                    </a:lnTo>
                    <a:cubicBezTo>
                      <a:pt x="58" y="58"/>
                      <a:pt x="56" y="56"/>
                      <a:pt x="54" y="53"/>
                    </a:cubicBezTo>
                    <a:cubicBezTo>
                      <a:pt x="51" y="50"/>
                      <a:pt x="47" y="48"/>
                      <a:pt x="43" y="48"/>
                    </a:cubicBezTo>
                    <a:cubicBezTo>
                      <a:pt x="36" y="48"/>
                      <a:pt x="32" y="53"/>
                      <a:pt x="29" y="62"/>
                    </a:cubicBezTo>
                    <a:cubicBezTo>
                      <a:pt x="28" y="67"/>
                      <a:pt x="27" y="74"/>
                      <a:pt x="27" y="83"/>
                    </a:cubicBezTo>
                    <a:cubicBezTo>
                      <a:pt x="27" y="92"/>
                      <a:pt x="28" y="100"/>
                      <a:pt x="29" y="104"/>
                    </a:cubicBezTo>
                    <a:cubicBezTo>
                      <a:pt x="31" y="113"/>
                      <a:pt x="36" y="118"/>
                      <a:pt x="42" y="118"/>
                    </a:cubicBezTo>
                    <a:lnTo>
                      <a:pt x="42" y="118"/>
                    </a:lnTo>
                    <a:close/>
                    <a:moveTo>
                      <a:pt x="0" y="85"/>
                    </a:moveTo>
                    <a:lnTo>
                      <a:pt x="0" y="85"/>
                    </a:lnTo>
                    <a:cubicBezTo>
                      <a:pt x="0" y="71"/>
                      <a:pt x="3" y="59"/>
                      <a:pt x="10" y="50"/>
                    </a:cubicBezTo>
                    <a:cubicBezTo>
                      <a:pt x="17" y="42"/>
                      <a:pt x="26" y="38"/>
                      <a:pt x="36" y="38"/>
                    </a:cubicBezTo>
                    <a:cubicBezTo>
                      <a:pt x="41" y="38"/>
                      <a:pt x="45" y="39"/>
                      <a:pt x="49" y="41"/>
                    </a:cubicBezTo>
                    <a:cubicBezTo>
                      <a:pt x="51" y="43"/>
                      <a:pt x="54" y="45"/>
                      <a:pt x="58" y="49"/>
                    </a:cubicBezTo>
                    <a:lnTo>
                      <a:pt x="58" y="15"/>
                    </a:lnTo>
                    <a:cubicBezTo>
                      <a:pt x="58" y="10"/>
                      <a:pt x="57" y="8"/>
                      <a:pt x="55" y="6"/>
                    </a:cubicBezTo>
                    <a:cubicBezTo>
                      <a:pt x="53" y="5"/>
                      <a:pt x="49" y="5"/>
                      <a:pt x="44" y="4"/>
                    </a:cubicBezTo>
                    <a:lnTo>
                      <a:pt x="44" y="0"/>
                    </a:lnTo>
                    <a:lnTo>
                      <a:pt x="84" y="0"/>
                    </a:lnTo>
                    <a:lnTo>
                      <a:pt x="84" y="107"/>
                    </a:lnTo>
                    <a:cubicBezTo>
                      <a:pt x="84" y="111"/>
                      <a:pt x="84" y="113"/>
                      <a:pt x="86" y="115"/>
                    </a:cubicBezTo>
                    <a:cubicBezTo>
                      <a:pt x="87" y="116"/>
                      <a:pt x="90" y="117"/>
                      <a:pt x="94" y="118"/>
                    </a:cubicBezTo>
                    <a:lnTo>
                      <a:pt x="94" y="122"/>
                    </a:lnTo>
                    <a:cubicBezTo>
                      <a:pt x="84" y="123"/>
                      <a:pt x="77" y="124"/>
                      <a:pt x="74" y="124"/>
                    </a:cubicBezTo>
                    <a:cubicBezTo>
                      <a:pt x="71" y="125"/>
                      <a:pt x="66" y="126"/>
                      <a:pt x="58" y="128"/>
                    </a:cubicBezTo>
                    <a:lnTo>
                      <a:pt x="58" y="116"/>
                    </a:lnTo>
                    <a:cubicBezTo>
                      <a:pt x="55" y="120"/>
                      <a:pt x="52" y="122"/>
                      <a:pt x="49" y="124"/>
                    </a:cubicBezTo>
                    <a:cubicBezTo>
                      <a:pt x="44" y="127"/>
                      <a:pt x="39" y="128"/>
                      <a:pt x="34" y="128"/>
                    </a:cubicBezTo>
                    <a:cubicBezTo>
                      <a:pt x="25" y="128"/>
                      <a:pt x="17" y="124"/>
                      <a:pt x="10" y="117"/>
                    </a:cubicBezTo>
                    <a:cubicBezTo>
                      <a:pt x="3" y="109"/>
                      <a:pt x="0" y="98"/>
                      <a:pt x="0" y="85"/>
                    </a:cubicBezTo>
                    <a:lnTo>
                      <a:pt x="0" y="8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129"/>
              <p:cNvSpPr>
                <a:spLocks noEditPoints="1"/>
              </p:cNvSpPr>
              <p:nvPr/>
            </p:nvSpPr>
            <p:spPr bwMode="auto">
              <a:xfrm>
                <a:off x="1174" y="2658"/>
                <a:ext cx="52" cy="70"/>
              </a:xfrm>
              <a:custGeom>
                <a:avLst/>
                <a:gdLst/>
                <a:ahLst/>
                <a:cxnLst>
                  <a:cxn ang="0">
                    <a:pos x="42" y="118"/>
                  </a:cxn>
                  <a:cxn ang="0">
                    <a:pos x="42" y="118"/>
                  </a:cxn>
                  <a:cxn ang="0">
                    <a:pos x="53" y="112"/>
                  </a:cxn>
                  <a:cxn ang="0">
                    <a:pos x="57" y="105"/>
                  </a:cxn>
                  <a:cxn ang="0">
                    <a:pos x="57" y="59"/>
                  </a:cxn>
                  <a:cxn ang="0">
                    <a:pos x="53" y="53"/>
                  </a:cxn>
                  <a:cxn ang="0">
                    <a:pos x="43" y="48"/>
                  </a:cxn>
                  <a:cxn ang="0">
                    <a:pos x="29" y="62"/>
                  </a:cxn>
                  <a:cxn ang="0">
                    <a:pos x="27" y="83"/>
                  </a:cxn>
                  <a:cxn ang="0">
                    <a:pos x="29" y="104"/>
                  </a:cxn>
                  <a:cxn ang="0">
                    <a:pos x="42" y="118"/>
                  </a:cxn>
                  <a:cxn ang="0">
                    <a:pos x="42" y="118"/>
                  </a:cxn>
                  <a:cxn ang="0">
                    <a:pos x="0" y="85"/>
                  </a:cxn>
                  <a:cxn ang="0">
                    <a:pos x="0" y="85"/>
                  </a:cxn>
                  <a:cxn ang="0">
                    <a:pos x="10" y="50"/>
                  </a:cxn>
                  <a:cxn ang="0">
                    <a:pos x="35" y="38"/>
                  </a:cxn>
                  <a:cxn ang="0">
                    <a:pos x="49" y="41"/>
                  </a:cxn>
                  <a:cxn ang="0">
                    <a:pos x="57" y="49"/>
                  </a:cxn>
                  <a:cxn ang="0">
                    <a:pos x="57" y="15"/>
                  </a:cxn>
                  <a:cxn ang="0">
                    <a:pos x="55" y="6"/>
                  </a:cxn>
                  <a:cxn ang="0">
                    <a:pos x="43" y="4"/>
                  </a:cxn>
                  <a:cxn ang="0">
                    <a:pos x="43" y="0"/>
                  </a:cxn>
                  <a:cxn ang="0">
                    <a:pos x="83" y="0"/>
                  </a:cxn>
                  <a:cxn ang="0">
                    <a:pos x="83" y="107"/>
                  </a:cxn>
                  <a:cxn ang="0">
                    <a:pos x="86" y="115"/>
                  </a:cxn>
                  <a:cxn ang="0">
                    <a:pos x="94" y="118"/>
                  </a:cxn>
                  <a:cxn ang="0">
                    <a:pos x="94" y="122"/>
                  </a:cxn>
                  <a:cxn ang="0">
                    <a:pos x="74" y="124"/>
                  </a:cxn>
                  <a:cxn ang="0">
                    <a:pos x="58" y="128"/>
                  </a:cxn>
                  <a:cxn ang="0">
                    <a:pos x="58" y="116"/>
                  </a:cxn>
                  <a:cxn ang="0">
                    <a:pos x="48" y="124"/>
                  </a:cxn>
                  <a:cxn ang="0">
                    <a:pos x="34" y="128"/>
                  </a:cxn>
                  <a:cxn ang="0">
                    <a:pos x="10" y="117"/>
                  </a:cxn>
                  <a:cxn ang="0">
                    <a:pos x="0" y="85"/>
                  </a:cxn>
                  <a:cxn ang="0">
                    <a:pos x="0" y="85"/>
                  </a:cxn>
                </a:cxnLst>
                <a:rect l="0" t="0" r="r" b="b"/>
                <a:pathLst>
                  <a:path w="94" h="128">
                    <a:moveTo>
                      <a:pt x="42" y="118"/>
                    </a:moveTo>
                    <a:lnTo>
                      <a:pt x="42" y="118"/>
                    </a:lnTo>
                    <a:cubicBezTo>
                      <a:pt x="46" y="118"/>
                      <a:pt x="49" y="116"/>
                      <a:pt x="53" y="112"/>
                    </a:cubicBezTo>
                    <a:cubicBezTo>
                      <a:pt x="56" y="109"/>
                      <a:pt x="57" y="106"/>
                      <a:pt x="57" y="105"/>
                    </a:cubicBezTo>
                    <a:lnTo>
                      <a:pt x="57" y="59"/>
                    </a:lnTo>
                    <a:cubicBezTo>
                      <a:pt x="57" y="58"/>
                      <a:pt x="56" y="56"/>
                      <a:pt x="53" y="53"/>
                    </a:cubicBezTo>
                    <a:cubicBezTo>
                      <a:pt x="51" y="50"/>
                      <a:pt x="47" y="48"/>
                      <a:pt x="43" y="48"/>
                    </a:cubicBezTo>
                    <a:cubicBezTo>
                      <a:pt x="36" y="48"/>
                      <a:pt x="31" y="53"/>
                      <a:pt x="29" y="62"/>
                    </a:cubicBezTo>
                    <a:cubicBezTo>
                      <a:pt x="28" y="67"/>
                      <a:pt x="27" y="74"/>
                      <a:pt x="27" y="83"/>
                    </a:cubicBezTo>
                    <a:cubicBezTo>
                      <a:pt x="27" y="92"/>
                      <a:pt x="28" y="100"/>
                      <a:pt x="29" y="104"/>
                    </a:cubicBezTo>
                    <a:cubicBezTo>
                      <a:pt x="31" y="113"/>
                      <a:pt x="36" y="118"/>
                      <a:pt x="42" y="118"/>
                    </a:cubicBezTo>
                    <a:lnTo>
                      <a:pt x="42" y="118"/>
                    </a:lnTo>
                    <a:close/>
                    <a:moveTo>
                      <a:pt x="0" y="85"/>
                    </a:moveTo>
                    <a:lnTo>
                      <a:pt x="0" y="85"/>
                    </a:lnTo>
                    <a:cubicBezTo>
                      <a:pt x="0" y="71"/>
                      <a:pt x="3" y="59"/>
                      <a:pt x="10" y="50"/>
                    </a:cubicBezTo>
                    <a:cubicBezTo>
                      <a:pt x="17" y="42"/>
                      <a:pt x="26" y="38"/>
                      <a:pt x="35" y="38"/>
                    </a:cubicBezTo>
                    <a:cubicBezTo>
                      <a:pt x="40" y="38"/>
                      <a:pt x="45" y="39"/>
                      <a:pt x="49" y="41"/>
                    </a:cubicBezTo>
                    <a:cubicBezTo>
                      <a:pt x="51" y="43"/>
                      <a:pt x="54" y="45"/>
                      <a:pt x="57" y="49"/>
                    </a:cubicBezTo>
                    <a:lnTo>
                      <a:pt x="57" y="15"/>
                    </a:lnTo>
                    <a:cubicBezTo>
                      <a:pt x="57" y="10"/>
                      <a:pt x="56" y="8"/>
                      <a:pt x="55" y="6"/>
                    </a:cubicBezTo>
                    <a:cubicBezTo>
                      <a:pt x="53" y="5"/>
                      <a:pt x="49" y="5"/>
                      <a:pt x="43" y="4"/>
                    </a:cubicBezTo>
                    <a:lnTo>
                      <a:pt x="43" y="0"/>
                    </a:lnTo>
                    <a:lnTo>
                      <a:pt x="83" y="0"/>
                    </a:lnTo>
                    <a:lnTo>
                      <a:pt x="83" y="107"/>
                    </a:lnTo>
                    <a:cubicBezTo>
                      <a:pt x="83" y="111"/>
                      <a:pt x="84" y="113"/>
                      <a:pt x="86" y="115"/>
                    </a:cubicBezTo>
                    <a:cubicBezTo>
                      <a:pt x="87" y="116"/>
                      <a:pt x="90" y="117"/>
                      <a:pt x="94" y="118"/>
                    </a:cubicBezTo>
                    <a:lnTo>
                      <a:pt x="94" y="122"/>
                    </a:lnTo>
                    <a:cubicBezTo>
                      <a:pt x="84" y="123"/>
                      <a:pt x="77" y="124"/>
                      <a:pt x="74" y="124"/>
                    </a:cubicBezTo>
                    <a:cubicBezTo>
                      <a:pt x="71" y="125"/>
                      <a:pt x="66" y="126"/>
                      <a:pt x="58" y="128"/>
                    </a:cubicBezTo>
                    <a:lnTo>
                      <a:pt x="58" y="116"/>
                    </a:lnTo>
                    <a:cubicBezTo>
                      <a:pt x="55" y="120"/>
                      <a:pt x="51" y="122"/>
                      <a:pt x="48" y="124"/>
                    </a:cubicBezTo>
                    <a:cubicBezTo>
                      <a:pt x="44" y="127"/>
                      <a:pt x="39" y="128"/>
                      <a:pt x="34" y="128"/>
                    </a:cubicBezTo>
                    <a:cubicBezTo>
                      <a:pt x="24" y="128"/>
                      <a:pt x="17" y="124"/>
                      <a:pt x="10" y="117"/>
                    </a:cubicBezTo>
                    <a:cubicBezTo>
                      <a:pt x="3" y="109"/>
                      <a:pt x="0" y="98"/>
                      <a:pt x="0" y="85"/>
                    </a:cubicBezTo>
                    <a:lnTo>
                      <a:pt x="0" y="8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4" name="Freeform 130"/>
              <p:cNvSpPr>
                <a:spLocks/>
              </p:cNvSpPr>
              <p:nvPr/>
            </p:nvSpPr>
            <p:spPr bwMode="auto">
              <a:xfrm>
                <a:off x="1230" y="2679"/>
                <a:ext cx="42" cy="48"/>
              </a:xfrm>
              <a:custGeom>
                <a:avLst/>
                <a:gdLst/>
                <a:ahLst/>
                <a:cxnLst>
                  <a:cxn ang="0">
                    <a:pos x="0" y="83"/>
                  </a:cxn>
                  <a:cxn ang="0">
                    <a:pos x="0" y="83"/>
                  </a:cxn>
                  <a:cxn ang="0">
                    <a:pos x="8" y="81"/>
                  </a:cxn>
                  <a:cxn ang="0">
                    <a:pos x="10" y="73"/>
                  </a:cxn>
                  <a:cxn ang="0">
                    <a:pos x="10" y="68"/>
                  </a:cxn>
                  <a:cxn ang="0">
                    <a:pos x="10" y="17"/>
                  </a:cxn>
                  <a:cxn ang="0">
                    <a:pos x="8" y="9"/>
                  </a:cxn>
                  <a:cxn ang="0">
                    <a:pos x="0" y="6"/>
                  </a:cxn>
                  <a:cxn ang="0">
                    <a:pos x="0" y="2"/>
                  </a:cxn>
                  <a:cxn ang="0">
                    <a:pos x="35" y="2"/>
                  </a:cxn>
                  <a:cxn ang="0">
                    <a:pos x="35" y="16"/>
                  </a:cxn>
                  <a:cxn ang="0">
                    <a:pos x="47" y="4"/>
                  </a:cxn>
                  <a:cxn ang="0">
                    <a:pos x="61" y="0"/>
                  </a:cxn>
                  <a:cxn ang="0">
                    <a:pos x="71" y="3"/>
                  </a:cxn>
                  <a:cxn ang="0">
                    <a:pos x="76" y="14"/>
                  </a:cxn>
                  <a:cxn ang="0">
                    <a:pos x="72" y="23"/>
                  </a:cxn>
                  <a:cxn ang="0">
                    <a:pos x="64" y="27"/>
                  </a:cxn>
                  <a:cxn ang="0">
                    <a:pos x="54" y="21"/>
                  </a:cxn>
                  <a:cxn ang="0">
                    <a:pos x="48" y="16"/>
                  </a:cxn>
                  <a:cxn ang="0">
                    <a:pos x="40" y="20"/>
                  </a:cxn>
                  <a:cxn ang="0">
                    <a:pos x="36" y="33"/>
                  </a:cxn>
                  <a:cxn ang="0">
                    <a:pos x="36" y="68"/>
                  </a:cxn>
                  <a:cxn ang="0">
                    <a:pos x="39" y="80"/>
                  </a:cxn>
                  <a:cxn ang="0">
                    <a:pos x="50" y="83"/>
                  </a:cxn>
                  <a:cxn ang="0">
                    <a:pos x="50" y="88"/>
                  </a:cxn>
                  <a:cxn ang="0">
                    <a:pos x="0" y="88"/>
                  </a:cxn>
                  <a:cxn ang="0">
                    <a:pos x="0" y="83"/>
                  </a:cxn>
                </a:cxnLst>
                <a:rect l="0" t="0" r="r" b="b"/>
                <a:pathLst>
                  <a:path w="76" h="88">
                    <a:moveTo>
                      <a:pt x="0" y="83"/>
                    </a:moveTo>
                    <a:lnTo>
                      <a:pt x="0" y="83"/>
                    </a:lnTo>
                    <a:cubicBezTo>
                      <a:pt x="4" y="83"/>
                      <a:pt x="6" y="82"/>
                      <a:pt x="8" y="81"/>
                    </a:cubicBezTo>
                    <a:cubicBezTo>
                      <a:pt x="9" y="79"/>
                      <a:pt x="10" y="77"/>
                      <a:pt x="10" y="73"/>
                    </a:cubicBezTo>
                    <a:lnTo>
                      <a:pt x="10" y="68"/>
                    </a:lnTo>
                    <a:lnTo>
                      <a:pt x="10" y="17"/>
                    </a:lnTo>
                    <a:cubicBezTo>
                      <a:pt x="10" y="13"/>
                      <a:pt x="9" y="11"/>
                      <a:pt x="8" y="9"/>
                    </a:cubicBezTo>
                    <a:cubicBezTo>
                      <a:pt x="7" y="8"/>
                      <a:pt x="4" y="7"/>
                      <a:pt x="0" y="6"/>
                    </a:cubicBezTo>
                    <a:lnTo>
                      <a:pt x="0" y="2"/>
                    </a:lnTo>
                    <a:lnTo>
                      <a:pt x="35" y="2"/>
                    </a:lnTo>
                    <a:lnTo>
                      <a:pt x="35" y="16"/>
                    </a:lnTo>
                    <a:cubicBezTo>
                      <a:pt x="39" y="11"/>
                      <a:pt x="43" y="7"/>
                      <a:pt x="47" y="4"/>
                    </a:cubicBezTo>
                    <a:cubicBezTo>
                      <a:pt x="51" y="1"/>
                      <a:pt x="56" y="0"/>
                      <a:pt x="61" y="0"/>
                    </a:cubicBezTo>
                    <a:cubicBezTo>
                      <a:pt x="64" y="0"/>
                      <a:pt x="68" y="1"/>
                      <a:pt x="71" y="3"/>
                    </a:cubicBezTo>
                    <a:cubicBezTo>
                      <a:pt x="74" y="6"/>
                      <a:pt x="76" y="9"/>
                      <a:pt x="76" y="14"/>
                    </a:cubicBezTo>
                    <a:cubicBezTo>
                      <a:pt x="76" y="18"/>
                      <a:pt x="74" y="21"/>
                      <a:pt x="72" y="23"/>
                    </a:cubicBezTo>
                    <a:cubicBezTo>
                      <a:pt x="70" y="25"/>
                      <a:pt x="67" y="27"/>
                      <a:pt x="64" y="27"/>
                    </a:cubicBezTo>
                    <a:cubicBezTo>
                      <a:pt x="60" y="27"/>
                      <a:pt x="57" y="25"/>
                      <a:pt x="54" y="21"/>
                    </a:cubicBezTo>
                    <a:cubicBezTo>
                      <a:pt x="51" y="17"/>
                      <a:pt x="49" y="16"/>
                      <a:pt x="48" y="16"/>
                    </a:cubicBezTo>
                    <a:cubicBezTo>
                      <a:pt x="45" y="16"/>
                      <a:pt x="43" y="17"/>
                      <a:pt x="40" y="20"/>
                    </a:cubicBezTo>
                    <a:cubicBezTo>
                      <a:pt x="38" y="23"/>
                      <a:pt x="36" y="28"/>
                      <a:pt x="36" y="33"/>
                    </a:cubicBezTo>
                    <a:lnTo>
                      <a:pt x="36" y="68"/>
                    </a:lnTo>
                    <a:cubicBezTo>
                      <a:pt x="36" y="75"/>
                      <a:pt x="37" y="78"/>
                      <a:pt x="39" y="80"/>
                    </a:cubicBezTo>
                    <a:cubicBezTo>
                      <a:pt x="41" y="82"/>
                      <a:pt x="44" y="83"/>
                      <a:pt x="50" y="83"/>
                    </a:cubicBezTo>
                    <a:lnTo>
                      <a:pt x="50"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131"/>
              <p:cNvSpPr>
                <a:spLocks noEditPoints="1"/>
              </p:cNvSpPr>
              <p:nvPr/>
            </p:nvSpPr>
            <p:spPr bwMode="auto">
              <a:xfrm>
                <a:off x="1277" y="2679"/>
                <a:ext cx="40" cy="49"/>
              </a:xfrm>
              <a:custGeom>
                <a:avLst/>
                <a:gdLst/>
                <a:ahLst/>
                <a:cxnLst>
                  <a:cxn ang="0">
                    <a:pos x="0" y="45"/>
                  </a:cxn>
                  <a:cxn ang="0">
                    <a:pos x="0" y="45"/>
                  </a:cxn>
                  <a:cxn ang="0">
                    <a:pos x="11" y="12"/>
                  </a:cxn>
                  <a:cxn ang="0">
                    <a:pos x="39" y="0"/>
                  </a:cxn>
                  <a:cxn ang="0">
                    <a:pos x="56" y="4"/>
                  </a:cxn>
                  <a:cxn ang="0">
                    <a:pos x="68" y="18"/>
                  </a:cxn>
                  <a:cxn ang="0">
                    <a:pos x="73" y="35"/>
                  </a:cxn>
                  <a:cxn ang="0">
                    <a:pos x="74" y="42"/>
                  </a:cxn>
                  <a:cxn ang="0">
                    <a:pos x="26" y="42"/>
                  </a:cxn>
                  <a:cxn ang="0">
                    <a:pos x="30" y="61"/>
                  </a:cxn>
                  <a:cxn ang="0">
                    <a:pos x="49" y="77"/>
                  </a:cxn>
                  <a:cxn ang="0">
                    <a:pos x="61" y="73"/>
                  </a:cxn>
                  <a:cxn ang="0">
                    <a:pos x="70" y="64"/>
                  </a:cxn>
                  <a:cxn ang="0">
                    <a:pos x="74" y="67"/>
                  </a:cxn>
                  <a:cxn ang="0">
                    <a:pos x="54"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4" h="90">
                    <a:moveTo>
                      <a:pt x="0" y="45"/>
                    </a:moveTo>
                    <a:lnTo>
                      <a:pt x="0" y="45"/>
                    </a:lnTo>
                    <a:cubicBezTo>
                      <a:pt x="0" y="31"/>
                      <a:pt x="4" y="19"/>
                      <a:pt x="11" y="12"/>
                    </a:cubicBezTo>
                    <a:cubicBezTo>
                      <a:pt x="19" y="4"/>
                      <a:pt x="28" y="0"/>
                      <a:pt x="39" y="0"/>
                    </a:cubicBezTo>
                    <a:cubicBezTo>
                      <a:pt x="45" y="0"/>
                      <a:pt x="51" y="1"/>
                      <a:pt x="56" y="4"/>
                    </a:cubicBezTo>
                    <a:cubicBezTo>
                      <a:pt x="61" y="8"/>
                      <a:pt x="66" y="12"/>
                      <a:pt x="68" y="18"/>
                    </a:cubicBezTo>
                    <a:cubicBezTo>
                      <a:pt x="71" y="22"/>
                      <a:pt x="72" y="28"/>
                      <a:pt x="73" y="35"/>
                    </a:cubicBezTo>
                    <a:cubicBezTo>
                      <a:pt x="73" y="38"/>
                      <a:pt x="74" y="40"/>
                      <a:pt x="74" y="42"/>
                    </a:cubicBezTo>
                    <a:lnTo>
                      <a:pt x="26" y="42"/>
                    </a:lnTo>
                    <a:cubicBezTo>
                      <a:pt x="27" y="49"/>
                      <a:pt x="28" y="56"/>
                      <a:pt x="30" y="61"/>
                    </a:cubicBezTo>
                    <a:cubicBezTo>
                      <a:pt x="33" y="71"/>
                      <a:pt x="40" y="77"/>
                      <a:pt x="49" y="77"/>
                    </a:cubicBezTo>
                    <a:cubicBezTo>
                      <a:pt x="53" y="77"/>
                      <a:pt x="57" y="75"/>
                      <a:pt x="61" y="73"/>
                    </a:cubicBezTo>
                    <a:cubicBezTo>
                      <a:pt x="64" y="71"/>
                      <a:pt x="67" y="68"/>
                      <a:pt x="70" y="64"/>
                    </a:cubicBezTo>
                    <a:lnTo>
                      <a:pt x="74" y="67"/>
                    </a:lnTo>
                    <a:cubicBezTo>
                      <a:pt x="69" y="76"/>
                      <a:pt x="62" y="83"/>
                      <a:pt x="54" y="87"/>
                    </a:cubicBezTo>
                    <a:cubicBezTo>
                      <a:pt x="50" y="89"/>
                      <a:pt x="44" y="90"/>
                      <a:pt x="38" y="90"/>
                    </a:cubicBezTo>
                    <a:cubicBezTo>
                      <a:pt x="28" y="90"/>
                      <a:pt x="20" y="87"/>
                      <a:pt x="12" y="79"/>
                    </a:cubicBezTo>
                    <a:cubicBezTo>
                      <a:pt x="4" y="72"/>
                      <a:pt x="0" y="61"/>
                      <a:pt x="0" y="45"/>
                    </a:cubicBezTo>
                    <a:lnTo>
                      <a:pt x="0" y="45"/>
                    </a:lnTo>
                    <a:close/>
                    <a:moveTo>
                      <a:pt x="51" y="35"/>
                    </a:moveTo>
                    <a:lnTo>
                      <a:pt x="51" y="35"/>
                    </a:lnTo>
                    <a:cubicBezTo>
                      <a:pt x="51" y="24"/>
                      <a:pt x="50" y="16"/>
                      <a:pt x="48" y="12"/>
                    </a:cubicBezTo>
                    <a:cubicBezTo>
                      <a:pt x="47" y="8"/>
                      <a:pt x="43"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132"/>
              <p:cNvSpPr>
                <a:spLocks noEditPoints="1"/>
              </p:cNvSpPr>
              <p:nvPr/>
            </p:nvSpPr>
            <p:spPr bwMode="auto">
              <a:xfrm>
                <a:off x="1322" y="2679"/>
                <a:ext cx="35" cy="49"/>
              </a:xfrm>
              <a:custGeom>
                <a:avLst/>
                <a:gdLst/>
                <a:ahLst/>
                <a:cxnLst>
                  <a:cxn ang="0">
                    <a:pos x="0" y="59"/>
                  </a:cxn>
                  <a:cxn ang="0">
                    <a:pos x="0" y="59"/>
                  </a:cxn>
                  <a:cxn ang="0">
                    <a:pos x="5" y="59"/>
                  </a:cxn>
                  <a:cxn ang="0">
                    <a:pos x="16" y="78"/>
                  </a:cxn>
                  <a:cxn ang="0">
                    <a:pos x="31" y="84"/>
                  </a:cxn>
                  <a:cxn ang="0">
                    <a:pos x="41" y="80"/>
                  </a:cxn>
                  <a:cxn ang="0">
                    <a:pos x="45" y="72"/>
                  </a:cxn>
                  <a:cxn ang="0">
                    <a:pos x="41" y="63"/>
                  </a:cxn>
                  <a:cxn ang="0">
                    <a:pos x="35" y="59"/>
                  </a:cxn>
                  <a:cxn ang="0">
                    <a:pos x="21" y="53"/>
                  </a:cxn>
                  <a:cxn ang="0">
                    <a:pos x="5" y="41"/>
                  </a:cxn>
                  <a:cxn ang="0">
                    <a:pos x="0" y="26"/>
                  </a:cxn>
                  <a:cxn ang="0">
                    <a:pos x="8" y="8"/>
                  </a:cxn>
                  <a:cxn ang="0">
                    <a:pos x="29" y="0"/>
                  </a:cxn>
                  <a:cxn ang="0">
                    <a:pos x="42" y="2"/>
                  </a:cxn>
                  <a:cxn ang="0">
                    <a:pos x="50" y="4"/>
                  </a:cxn>
                  <a:cxn ang="0">
                    <a:pos x="53" y="3"/>
                  </a:cxn>
                  <a:cxn ang="0">
                    <a:pos x="55" y="0"/>
                  </a:cxn>
                  <a:cxn ang="0">
                    <a:pos x="59" y="0"/>
                  </a:cxn>
                  <a:cxn ang="0">
                    <a:pos x="59" y="27"/>
                  </a:cxn>
                  <a:cxn ang="0">
                    <a:pos x="54" y="27"/>
                  </a:cxn>
                  <a:cxn ang="0">
                    <a:pos x="45" y="12"/>
                  </a:cxn>
                  <a:cxn ang="0">
                    <a:pos x="31" y="6"/>
                  </a:cxn>
                  <a:cxn ang="0">
                    <a:pos x="22" y="9"/>
                  </a:cxn>
                  <a:cxn ang="0">
                    <a:pos x="19" y="17"/>
                  </a:cxn>
                  <a:cxn ang="0">
                    <a:pos x="22" y="23"/>
                  </a:cxn>
                  <a:cxn ang="0">
                    <a:pos x="32" y="30"/>
                  </a:cxn>
                  <a:cxn ang="0">
                    <a:pos x="42" y="35"/>
                  </a:cxn>
                  <a:cxn ang="0">
                    <a:pos x="56" y="44"/>
                  </a:cxn>
                  <a:cxn ang="0">
                    <a:pos x="63" y="62"/>
                  </a:cxn>
                  <a:cxn ang="0">
                    <a:pos x="56" y="81"/>
                  </a:cxn>
                  <a:cxn ang="0">
                    <a:pos x="33" y="90"/>
                  </a:cxn>
                  <a:cxn ang="0">
                    <a:pos x="26" y="89"/>
                  </a:cxn>
                  <a:cxn ang="0">
                    <a:pos x="16" y="87"/>
                  </a:cxn>
                  <a:cxn ang="0">
                    <a:pos x="13" y="86"/>
                  </a:cxn>
                  <a:cxn ang="0">
                    <a:pos x="11" y="85"/>
                  </a:cxn>
                  <a:cxn ang="0">
                    <a:pos x="10" y="85"/>
                  </a:cxn>
                  <a:cxn ang="0">
                    <a:pos x="7" y="86"/>
                  </a:cxn>
                  <a:cxn ang="0">
                    <a:pos x="5" y="90"/>
                  </a:cxn>
                  <a:cxn ang="0">
                    <a:pos x="0" y="90"/>
                  </a:cxn>
                  <a:cxn ang="0">
                    <a:pos x="0" y="59"/>
                  </a:cxn>
                  <a:cxn ang="0">
                    <a:pos x="32" y="0"/>
                  </a:cxn>
                  <a:cxn ang="0">
                    <a:pos x="32" y="0"/>
                  </a:cxn>
                  <a:cxn ang="0">
                    <a:pos x="32" y="0"/>
                  </a:cxn>
                </a:cxnLst>
                <a:rect l="0" t="0" r="r" b="b"/>
                <a:pathLst>
                  <a:path w="63" h="90">
                    <a:moveTo>
                      <a:pt x="0" y="59"/>
                    </a:moveTo>
                    <a:lnTo>
                      <a:pt x="0" y="59"/>
                    </a:lnTo>
                    <a:lnTo>
                      <a:pt x="5" y="59"/>
                    </a:lnTo>
                    <a:cubicBezTo>
                      <a:pt x="7" y="68"/>
                      <a:pt x="11" y="75"/>
                      <a:pt x="16" y="78"/>
                    </a:cubicBezTo>
                    <a:cubicBezTo>
                      <a:pt x="21" y="82"/>
                      <a:pt x="26" y="84"/>
                      <a:pt x="31" y="84"/>
                    </a:cubicBezTo>
                    <a:cubicBezTo>
                      <a:pt x="36" y="84"/>
                      <a:pt x="39" y="83"/>
                      <a:pt x="41" y="80"/>
                    </a:cubicBezTo>
                    <a:cubicBezTo>
                      <a:pt x="44" y="78"/>
                      <a:pt x="45" y="75"/>
                      <a:pt x="45" y="72"/>
                    </a:cubicBezTo>
                    <a:cubicBezTo>
                      <a:pt x="45" y="69"/>
                      <a:pt x="44" y="66"/>
                      <a:pt x="41" y="63"/>
                    </a:cubicBezTo>
                    <a:cubicBezTo>
                      <a:pt x="40" y="62"/>
                      <a:pt x="38" y="61"/>
                      <a:pt x="35" y="59"/>
                    </a:cubicBezTo>
                    <a:lnTo>
                      <a:pt x="21" y="53"/>
                    </a:lnTo>
                    <a:cubicBezTo>
                      <a:pt x="14" y="49"/>
                      <a:pt x="8" y="45"/>
                      <a:pt x="5" y="41"/>
                    </a:cubicBezTo>
                    <a:cubicBezTo>
                      <a:pt x="2" y="37"/>
                      <a:pt x="0" y="32"/>
                      <a:pt x="0" y="26"/>
                    </a:cubicBezTo>
                    <a:cubicBezTo>
                      <a:pt x="0" y="19"/>
                      <a:pt x="3" y="13"/>
                      <a:pt x="8" y="8"/>
                    </a:cubicBezTo>
                    <a:cubicBezTo>
                      <a:pt x="13" y="2"/>
                      <a:pt x="20" y="0"/>
                      <a:pt x="29" y="0"/>
                    </a:cubicBezTo>
                    <a:cubicBezTo>
                      <a:pt x="33" y="0"/>
                      <a:pt x="37" y="0"/>
                      <a:pt x="42" y="2"/>
                    </a:cubicBezTo>
                    <a:cubicBezTo>
                      <a:pt x="46" y="3"/>
                      <a:pt x="49" y="4"/>
                      <a:pt x="50" y="4"/>
                    </a:cubicBezTo>
                    <a:cubicBezTo>
                      <a:pt x="51" y="4"/>
                      <a:pt x="52" y="3"/>
                      <a:pt x="53" y="3"/>
                    </a:cubicBezTo>
                    <a:cubicBezTo>
                      <a:pt x="54" y="2"/>
                      <a:pt x="54" y="1"/>
                      <a:pt x="55" y="0"/>
                    </a:cubicBezTo>
                    <a:lnTo>
                      <a:pt x="59" y="0"/>
                    </a:lnTo>
                    <a:lnTo>
                      <a:pt x="59" y="27"/>
                    </a:lnTo>
                    <a:lnTo>
                      <a:pt x="54" y="27"/>
                    </a:lnTo>
                    <a:cubicBezTo>
                      <a:pt x="52" y="21"/>
                      <a:pt x="49" y="15"/>
                      <a:pt x="45" y="12"/>
                    </a:cubicBezTo>
                    <a:cubicBezTo>
                      <a:pt x="41" y="8"/>
                      <a:pt x="37" y="6"/>
                      <a:pt x="31" y="6"/>
                    </a:cubicBezTo>
                    <a:cubicBezTo>
                      <a:pt x="27" y="6"/>
                      <a:pt x="24" y="7"/>
                      <a:pt x="22" y="9"/>
                    </a:cubicBezTo>
                    <a:cubicBezTo>
                      <a:pt x="20" y="12"/>
                      <a:pt x="19" y="14"/>
                      <a:pt x="19" y="17"/>
                    </a:cubicBezTo>
                    <a:cubicBezTo>
                      <a:pt x="19" y="19"/>
                      <a:pt x="20" y="21"/>
                      <a:pt x="22" y="23"/>
                    </a:cubicBezTo>
                    <a:cubicBezTo>
                      <a:pt x="24" y="26"/>
                      <a:pt x="27" y="28"/>
                      <a:pt x="32" y="30"/>
                    </a:cubicBezTo>
                    <a:lnTo>
                      <a:pt x="42" y="35"/>
                    </a:lnTo>
                    <a:cubicBezTo>
                      <a:pt x="48" y="38"/>
                      <a:pt x="53" y="41"/>
                      <a:pt x="56" y="44"/>
                    </a:cubicBezTo>
                    <a:cubicBezTo>
                      <a:pt x="61" y="49"/>
                      <a:pt x="63" y="55"/>
                      <a:pt x="63" y="62"/>
                    </a:cubicBezTo>
                    <a:cubicBezTo>
                      <a:pt x="63" y="69"/>
                      <a:pt x="61" y="75"/>
                      <a:pt x="56" y="81"/>
                    </a:cubicBezTo>
                    <a:cubicBezTo>
                      <a:pt x="51" y="87"/>
                      <a:pt x="43" y="90"/>
                      <a:pt x="33" y="90"/>
                    </a:cubicBezTo>
                    <a:cubicBezTo>
                      <a:pt x="31" y="90"/>
                      <a:pt x="28" y="90"/>
                      <a:pt x="26" y="89"/>
                    </a:cubicBezTo>
                    <a:cubicBezTo>
                      <a:pt x="23" y="89"/>
                      <a:pt x="20" y="88"/>
                      <a:pt x="16" y="87"/>
                    </a:cubicBezTo>
                    <a:lnTo>
                      <a:pt x="13" y="86"/>
                    </a:lnTo>
                    <a:cubicBezTo>
                      <a:pt x="12" y="85"/>
                      <a:pt x="11" y="85"/>
                      <a:pt x="11" y="85"/>
                    </a:cubicBezTo>
                    <a:cubicBezTo>
                      <a:pt x="11" y="85"/>
                      <a:pt x="10" y="85"/>
                      <a:pt x="10" y="85"/>
                    </a:cubicBezTo>
                    <a:cubicBezTo>
                      <a:pt x="9" y="85"/>
                      <a:pt x="8" y="85"/>
                      <a:pt x="7" y="86"/>
                    </a:cubicBezTo>
                    <a:cubicBezTo>
                      <a:pt x="7" y="87"/>
                      <a:pt x="6" y="88"/>
                      <a:pt x="5" y="90"/>
                    </a:cubicBezTo>
                    <a:lnTo>
                      <a:pt x="0" y="90"/>
                    </a:lnTo>
                    <a:lnTo>
                      <a:pt x="0" y="59"/>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133"/>
              <p:cNvSpPr>
                <a:spLocks noEditPoints="1"/>
              </p:cNvSpPr>
              <p:nvPr/>
            </p:nvSpPr>
            <p:spPr bwMode="auto">
              <a:xfrm>
                <a:off x="1362" y="2679"/>
                <a:ext cx="35" cy="49"/>
              </a:xfrm>
              <a:custGeom>
                <a:avLst/>
                <a:gdLst/>
                <a:ahLst/>
                <a:cxnLst>
                  <a:cxn ang="0">
                    <a:pos x="0" y="59"/>
                  </a:cxn>
                  <a:cxn ang="0">
                    <a:pos x="0" y="59"/>
                  </a:cxn>
                  <a:cxn ang="0">
                    <a:pos x="5" y="59"/>
                  </a:cxn>
                  <a:cxn ang="0">
                    <a:pos x="15" y="78"/>
                  </a:cxn>
                  <a:cxn ang="0">
                    <a:pos x="31" y="84"/>
                  </a:cxn>
                  <a:cxn ang="0">
                    <a:pos x="41" y="80"/>
                  </a:cxn>
                  <a:cxn ang="0">
                    <a:pos x="44" y="72"/>
                  </a:cxn>
                  <a:cxn ang="0">
                    <a:pos x="41" y="63"/>
                  </a:cxn>
                  <a:cxn ang="0">
                    <a:pos x="34" y="59"/>
                  </a:cxn>
                  <a:cxn ang="0">
                    <a:pos x="21" y="53"/>
                  </a:cxn>
                  <a:cxn ang="0">
                    <a:pos x="5" y="41"/>
                  </a:cxn>
                  <a:cxn ang="0">
                    <a:pos x="0" y="26"/>
                  </a:cxn>
                  <a:cxn ang="0">
                    <a:pos x="8" y="8"/>
                  </a:cxn>
                  <a:cxn ang="0">
                    <a:pos x="29" y="0"/>
                  </a:cxn>
                  <a:cxn ang="0">
                    <a:pos x="41" y="2"/>
                  </a:cxn>
                  <a:cxn ang="0">
                    <a:pos x="49" y="4"/>
                  </a:cxn>
                  <a:cxn ang="0">
                    <a:pos x="53" y="3"/>
                  </a:cxn>
                  <a:cxn ang="0">
                    <a:pos x="54" y="0"/>
                  </a:cxn>
                  <a:cxn ang="0">
                    <a:pos x="58" y="0"/>
                  </a:cxn>
                  <a:cxn ang="0">
                    <a:pos x="58" y="27"/>
                  </a:cxn>
                  <a:cxn ang="0">
                    <a:pos x="54" y="27"/>
                  </a:cxn>
                  <a:cxn ang="0">
                    <a:pos x="45" y="12"/>
                  </a:cxn>
                  <a:cxn ang="0">
                    <a:pos x="31" y="6"/>
                  </a:cxn>
                  <a:cxn ang="0">
                    <a:pos x="22" y="9"/>
                  </a:cxn>
                  <a:cxn ang="0">
                    <a:pos x="19" y="17"/>
                  </a:cxn>
                  <a:cxn ang="0">
                    <a:pos x="22" y="23"/>
                  </a:cxn>
                  <a:cxn ang="0">
                    <a:pos x="32" y="30"/>
                  </a:cxn>
                  <a:cxn ang="0">
                    <a:pos x="42" y="35"/>
                  </a:cxn>
                  <a:cxn ang="0">
                    <a:pos x="55" y="44"/>
                  </a:cxn>
                  <a:cxn ang="0">
                    <a:pos x="63" y="62"/>
                  </a:cxn>
                  <a:cxn ang="0">
                    <a:pos x="55" y="81"/>
                  </a:cxn>
                  <a:cxn ang="0">
                    <a:pos x="33" y="90"/>
                  </a:cxn>
                  <a:cxn ang="0">
                    <a:pos x="25" y="89"/>
                  </a:cxn>
                  <a:cxn ang="0">
                    <a:pos x="16" y="87"/>
                  </a:cxn>
                  <a:cxn ang="0">
                    <a:pos x="13" y="86"/>
                  </a:cxn>
                  <a:cxn ang="0">
                    <a:pos x="11" y="85"/>
                  </a:cxn>
                  <a:cxn ang="0">
                    <a:pos x="10" y="85"/>
                  </a:cxn>
                  <a:cxn ang="0">
                    <a:pos x="7" y="86"/>
                  </a:cxn>
                  <a:cxn ang="0">
                    <a:pos x="4" y="90"/>
                  </a:cxn>
                  <a:cxn ang="0">
                    <a:pos x="0" y="90"/>
                  </a:cxn>
                  <a:cxn ang="0">
                    <a:pos x="0" y="59"/>
                  </a:cxn>
                  <a:cxn ang="0">
                    <a:pos x="31" y="0"/>
                  </a:cxn>
                  <a:cxn ang="0">
                    <a:pos x="31" y="0"/>
                  </a:cxn>
                  <a:cxn ang="0">
                    <a:pos x="31" y="0"/>
                  </a:cxn>
                </a:cxnLst>
                <a:rect l="0" t="0" r="r" b="b"/>
                <a:pathLst>
                  <a:path w="63" h="90">
                    <a:moveTo>
                      <a:pt x="0" y="59"/>
                    </a:moveTo>
                    <a:lnTo>
                      <a:pt x="0" y="59"/>
                    </a:lnTo>
                    <a:lnTo>
                      <a:pt x="5" y="59"/>
                    </a:lnTo>
                    <a:cubicBezTo>
                      <a:pt x="7" y="68"/>
                      <a:pt x="10" y="75"/>
                      <a:pt x="15" y="78"/>
                    </a:cubicBezTo>
                    <a:cubicBezTo>
                      <a:pt x="20" y="82"/>
                      <a:pt x="25" y="84"/>
                      <a:pt x="31" y="84"/>
                    </a:cubicBezTo>
                    <a:cubicBezTo>
                      <a:pt x="35" y="84"/>
                      <a:pt x="39" y="83"/>
                      <a:pt x="41" y="80"/>
                    </a:cubicBezTo>
                    <a:cubicBezTo>
                      <a:pt x="43" y="78"/>
                      <a:pt x="44" y="75"/>
                      <a:pt x="44" y="72"/>
                    </a:cubicBezTo>
                    <a:cubicBezTo>
                      <a:pt x="44" y="69"/>
                      <a:pt x="43" y="66"/>
                      <a:pt x="41" y="63"/>
                    </a:cubicBezTo>
                    <a:cubicBezTo>
                      <a:pt x="39" y="62"/>
                      <a:pt x="37" y="61"/>
                      <a:pt x="34" y="59"/>
                    </a:cubicBezTo>
                    <a:lnTo>
                      <a:pt x="21" y="53"/>
                    </a:lnTo>
                    <a:cubicBezTo>
                      <a:pt x="13" y="49"/>
                      <a:pt x="8" y="45"/>
                      <a:pt x="5" y="41"/>
                    </a:cubicBezTo>
                    <a:cubicBezTo>
                      <a:pt x="2" y="37"/>
                      <a:pt x="0" y="32"/>
                      <a:pt x="0" y="26"/>
                    </a:cubicBezTo>
                    <a:cubicBezTo>
                      <a:pt x="0" y="19"/>
                      <a:pt x="3" y="13"/>
                      <a:pt x="8" y="8"/>
                    </a:cubicBezTo>
                    <a:cubicBezTo>
                      <a:pt x="13" y="2"/>
                      <a:pt x="20" y="0"/>
                      <a:pt x="29" y="0"/>
                    </a:cubicBezTo>
                    <a:cubicBezTo>
                      <a:pt x="33" y="0"/>
                      <a:pt x="37" y="0"/>
                      <a:pt x="41" y="2"/>
                    </a:cubicBezTo>
                    <a:cubicBezTo>
                      <a:pt x="46" y="3"/>
                      <a:pt x="48" y="4"/>
                      <a:pt x="49" y="4"/>
                    </a:cubicBezTo>
                    <a:cubicBezTo>
                      <a:pt x="51" y="4"/>
                      <a:pt x="52" y="3"/>
                      <a:pt x="53" y="3"/>
                    </a:cubicBezTo>
                    <a:cubicBezTo>
                      <a:pt x="53" y="2"/>
                      <a:pt x="54" y="1"/>
                      <a:pt x="54" y="0"/>
                    </a:cubicBezTo>
                    <a:lnTo>
                      <a:pt x="58" y="0"/>
                    </a:lnTo>
                    <a:lnTo>
                      <a:pt x="58" y="27"/>
                    </a:lnTo>
                    <a:lnTo>
                      <a:pt x="54" y="27"/>
                    </a:lnTo>
                    <a:cubicBezTo>
                      <a:pt x="52" y="21"/>
                      <a:pt x="49" y="15"/>
                      <a:pt x="45" y="12"/>
                    </a:cubicBezTo>
                    <a:cubicBezTo>
                      <a:pt x="41" y="8"/>
                      <a:pt x="36" y="6"/>
                      <a:pt x="31" y="6"/>
                    </a:cubicBezTo>
                    <a:cubicBezTo>
                      <a:pt x="27" y="6"/>
                      <a:pt x="24" y="7"/>
                      <a:pt x="22" y="9"/>
                    </a:cubicBezTo>
                    <a:cubicBezTo>
                      <a:pt x="20" y="12"/>
                      <a:pt x="19" y="14"/>
                      <a:pt x="19" y="17"/>
                    </a:cubicBezTo>
                    <a:cubicBezTo>
                      <a:pt x="19" y="19"/>
                      <a:pt x="20" y="21"/>
                      <a:pt x="22" y="23"/>
                    </a:cubicBezTo>
                    <a:cubicBezTo>
                      <a:pt x="23" y="26"/>
                      <a:pt x="27" y="28"/>
                      <a:pt x="32" y="30"/>
                    </a:cubicBezTo>
                    <a:lnTo>
                      <a:pt x="42" y="35"/>
                    </a:lnTo>
                    <a:cubicBezTo>
                      <a:pt x="48" y="38"/>
                      <a:pt x="53" y="41"/>
                      <a:pt x="55" y="44"/>
                    </a:cubicBezTo>
                    <a:cubicBezTo>
                      <a:pt x="60" y="49"/>
                      <a:pt x="63" y="55"/>
                      <a:pt x="63" y="62"/>
                    </a:cubicBezTo>
                    <a:cubicBezTo>
                      <a:pt x="63" y="69"/>
                      <a:pt x="60" y="75"/>
                      <a:pt x="55" y="81"/>
                    </a:cubicBezTo>
                    <a:cubicBezTo>
                      <a:pt x="50" y="87"/>
                      <a:pt x="43" y="90"/>
                      <a:pt x="33" y="90"/>
                    </a:cubicBezTo>
                    <a:cubicBezTo>
                      <a:pt x="30" y="90"/>
                      <a:pt x="28" y="90"/>
                      <a:pt x="25" y="89"/>
                    </a:cubicBezTo>
                    <a:cubicBezTo>
                      <a:pt x="23" y="89"/>
                      <a:pt x="20" y="88"/>
                      <a:pt x="16" y="87"/>
                    </a:cubicBezTo>
                    <a:lnTo>
                      <a:pt x="13" y="86"/>
                    </a:lnTo>
                    <a:cubicBezTo>
                      <a:pt x="12" y="85"/>
                      <a:pt x="11" y="85"/>
                      <a:pt x="11" y="85"/>
                    </a:cubicBezTo>
                    <a:cubicBezTo>
                      <a:pt x="10" y="85"/>
                      <a:pt x="10" y="85"/>
                      <a:pt x="10" y="85"/>
                    </a:cubicBezTo>
                    <a:cubicBezTo>
                      <a:pt x="9" y="85"/>
                      <a:pt x="8"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34"/>
              <p:cNvSpPr>
                <a:spLocks noEditPoints="1"/>
              </p:cNvSpPr>
              <p:nvPr/>
            </p:nvSpPr>
            <p:spPr bwMode="auto">
              <a:xfrm>
                <a:off x="1291" y="2233"/>
                <a:ext cx="42" cy="62"/>
              </a:xfrm>
              <a:custGeom>
                <a:avLst/>
                <a:gdLst/>
                <a:ahLst/>
                <a:cxnLst>
                  <a:cxn ang="0">
                    <a:pos x="0" y="74"/>
                  </a:cxn>
                  <a:cxn ang="0">
                    <a:pos x="0" y="74"/>
                  </a:cxn>
                  <a:cxn ang="0">
                    <a:pos x="5" y="74"/>
                  </a:cxn>
                  <a:cxn ang="0">
                    <a:pos x="17" y="100"/>
                  </a:cxn>
                  <a:cxn ang="0">
                    <a:pos x="37" y="108"/>
                  </a:cxn>
                  <a:cxn ang="0">
                    <a:pos x="52" y="102"/>
                  </a:cxn>
                  <a:cxn ang="0">
                    <a:pos x="57" y="90"/>
                  </a:cxn>
                  <a:cxn ang="0">
                    <a:pos x="52" y="79"/>
                  </a:cxn>
                  <a:cxn ang="0">
                    <a:pos x="39" y="71"/>
                  </a:cxn>
                  <a:cxn ang="0">
                    <a:pos x="29" y="66"/>
                  </a:cxn>
                  <a:cxn ang="0">
                    <a:pos x="7" y="51"/>
                  </a:cxn>
                  <a:cxn ang="0">
                    <a:pos x="1" y="33"/>
                  </a:cxn>
                  <a:cxn ang="0">
                    <a:pos x="9" y="11"/>
                  </a:cxn>
                  <a:cxn ang="0">
                    <a:pos x="35" y="1"/>
                  </a:cxn>
                  <a:cxn ang="0">
                    <a:pos x="52" y="3"/>
                  </a:cxn>
                  <a:cxn ang="0">
                    <a:pos x="61" y="6"/>
                  </a:cxn>
                  <a:cxn ang="0">
                    <a:pos x="65" y="4"/>
                  </a:cxn>
                  <a:cxn ang="0">
                    <a:pos x="67" y="0"/>
                  </a:cxn>
                  <a:cxn ang="0">
                    <a:pos x="71" y="0"/>
                  </a:cxn>
                  <a:cxn ang="0">
                    <a:pos x="71" y="35"/>
                  </a:cxn>
                  <a:cxn ang="0">
                    <a:pos x="67" y="35"/>
                  </a:cxn>
                  <a:cxn ang="0">
                    <a:pos x="56" y="14"/>
                  </a:cxn>
                  <a:cxn ang="0">
                    <a:pos x="36" y="6"/>
                  </a:cxn>
                  <a:cxn ang="0">
                    <a:pos x="23" y="10"/>
                  </a:cxn>
                  <a:cxn ang="0">
                    <a:pos x="19" y="21"/>
                  </a:cxn>
                  <a:cxn ang="0">
                    <a:pos x="23" y="32"/>
                  </a:cxn>
                  <a:cxn ang="0">
                    <a:pos x="43" y="43"/>
                  </a:cxn>
                  <a:cxn ang="0">
                    <a:pos x="54" y="49"/>
                  </a:cxn>
                  <a:cxn ang="0">
                    <a:pos x="67" y="58"/>
                  </a:cxn>
                  <a:cxn ang="0">
                    <a:pos x="76" y="80"/>
                  </a:cxn>
                  <a:cxn ang="0">
                    <a:pos x="67" y="102"/>
                  </a:cxn>
                  <a:cxn ang="0">
                    <a:pos x="36" y="113"/>
                  </a:cxn>
                  <a:cxn ang="0">
                    <a:pos x="26" y="112"/>
                  </a:cxn>
                  <a:cxn ang="0">
                    <a:pos x="17" y="109"/>
                  </a:cxn>
                  <a:cxn ang="0">
                    <a:pos x="13" y="108"/>
                  </a:cxn>
                  <a:cxn ang="0">
                    <a:pos x="11" y="108"/>
                  </a:cxn>
                  <a:cxn ang="0">
                    <a:pos x="10" y="108"/>
                  </a:cxn>
                  <a:cxn ang="0">
                    <a:pos x="6" y="109"/>
                  </a:cxn>
                  <a:cxn ang="0">
                    <a:pos x="5" y="113"/>
                  </a:cxn>
                  <a:cxn ang="0">
                    <a:pos x="0" y="113"/>
                  </a:cxn>
                  <a:cxn ang="0">
                    <a:pos x="0" y="74"/>
                  </a:cxn>
                  <a:cxn ang="0">
                    <a:pos x="39" y="1"/>
                  </a:cxn>
                  <a:cxn ang="0">
                    <a:pos x="39" y="1"/>
                  </a:cxn>
                  <a:cxn ang="0">
                    <a:pos x="39" y="1"/>
                  </a:cxn>
                </a:cxnLst>
                <a:rect l="0" t="0" r="r" b="b"/>
                <a:pathLst>
                  <a:path w="76" h="113">
                    <a:moveTo>
                      <a:pt x="0" y="74"/>
                    </a:moveTo>
                    <a:lnTo>
                      <a:pt x="0" y="74"/>
                    </a:lnTo>
                    <a:lnTo>
                      <a:pt x="5" y="74"/>
                    </a:lnTo>
                    <a:cubicBezTo>
                      <a:pt x="7" y="86"/>
                      <a:pt x="11" y="94"/>
                      <a:pt x="17" y="100"/>
                    </a:cubicBezTo>
                    <a:cubicBezTo>
                      <a:pt x="23" y="105"/>
                      <a:pt x="30" y="108"/>
                      <a:pt x="37" y="108"/>
                    </a:cubicBezTo>
                    <a:cubicBezTo>
                      <a:pt x="44" y="108"/>
                      <a:pt x="49" y="106"/>
                      <a:pt x="52" y="102"/>
                    </a:cubicBezTo>
                    <a:cubicBezTo>
                      <a:pt x="55" y="98"/>
                      <a:pt x="57" y="95"/>
                      <a:pt x="57" y="90"/>
                    </a:cubicBezTo>
                    <a:cubicBezTo>
                      <a:pt x="57" y="86"/>
                      <a:pt x="55" y="82"/>
                      <a:pt x="52" y="79"/>
                    </a:cubicBezTo>
                    <a:cubicBezTo>
                      <a:pt x="50" y="77"/>
                      <a:pt x="46" y="74"/>
                      <a:pt x="39" y="71"/>
                    </a:cubicBezTo>
                    <a:lnTo>
                      <a:pt x="29" y="66"/>
                    </a:lnTo>
                    <a:cubicBezTo>
                      <a:pt x="19" y="61"/>
                      <a:pt x="12" y="56"/>
                      <a:pt x="7" y="51"/>
                    </a:cubicBezTo>
                    <a:cubicBezTo>
                      <a:pt x="3" y="46"/>
                      <a:pt x="1" y="40"/>
                      <a:pt x="1" y="33"/>
                    </a:cubicBezTo>
                    <a:cubicBezTo>
                      <a:pt x="1" y="25"/>
                      <a:pt x="4" y="17"/>
                      <a:pt x="9" y="11"/>
                    </a:cubicBezTo>
                    <a:cubicBezTo>
                      <a:pt x="15" y="4"/>
                      <a:pt x="24" y="1"/>
                      <a:pt x="35" y="1"/>
                    </a:cubicBezTo>
                    <a:cubicBezTo>
                      <a:pt x="41" y="1"/>
                      <a:pt x="47" y="2"/>
                      <a:pt x="52" y="3"/>
                    </a:cubicBezTo>
                    <a:cubicBezTo>
                      <a:pt x="57" y="5"/>
                      <a:pt x="61" y="6"/>
                      <a:pt x="61" y="6"/>
                    </a:cubicBezTo>
                    <a:cubicBezTo>
                      <a:pt x="63" y="6"/>
                      <a:pt x="64" y="5"/>
                      <a:pt x="65" y="4"/>
                    </a:cubicBezTo>
                    <a:cubicBezTo>
                      <a:pt x="66" y="3"/>
                      <a:pt x="66" y="2"/>
                      <a:pt x="67" y="0"/>
                    </a:cubicBezTo>
                    <a:lnTo>
                      <a:pt x="71" y="0"/>
                    </a:lnTo>
                    <a:lnTo>
                      <a:pt x="71" y="35"/>
                    </a:lnTo>
                    <a:lnTo>
                      <a:pt x="67" y="35"/>
                    </a:lnTo>
                    <a:cubicBezTo>
                      <a:pt x="65" y="27"/>
                      <a:pt x="61" y="20"/>
                      <a:pt x="56" y="14"/>
                    </a:cubicBezTo>
                    <a:cubicBezTo>
                      <a:pt x="50" y="9"/>
                      <a:pt x="44" y="6"/>
                      <a:pt x="36" y="6"/>
                    </a:cubicBezTo>
                    <a:cubicBezTo>
                      <a:pt x="31" y="6"/>
                      <a:pt x="27" y="7"/>
                      <a:pt x="23" y="10"/>
                    </a:cubicBezTo>
                    <a:cubicBezTo>
                      <a:pt x="20" y="13"/>
                      <a:pt x="19" y="17"/>
                      <a:pt x="19" y="21"/>
                    </a:cubicBezTo>
                    <a:cubicBezTo>
                      <a:pt x="19" y="26"/>
                      <a:pt x="20" y="29"/>
                      <a:pt x="23" y="32"/>
                    </a:cubicBezTo>
                    <a:cubicBezTo>
                      <a:pt x="26" y="34"/>
                      <a:pt x="33" y="38"/>
                      <a:pt x="43" y="43"/>
                    </a:cubicBezTo>
                    <a:lnTo>
                      <a:pt x="54" y="49"/>
                    </a:lnTo>
                    <a:cubicBezTo>
                      <a:pt x="60" y="52"/>
                      <a:pt x="64" y="55"/>
                      <a:pt x="67" y="58"/>
                    </a:cubicBezTo>
                    <a:cubicBezTo>
                      <a:pt x="73" y="64"/>
                      <a:pt x="76" y="71"/>
                      <a:pt x="76" y="80"/>
                    </a:cubicBezTo>
                    <a:cubicBezTo>
                      <a:pt x="76" y="88"/>
                      <a:pt x="73" y="95"/>
                      <a:pt x="67" y="102"/>
                    </a:cubicBezTo>
                    <a:cubicBezTo>
                      <a:pt x="60" y="110"/>
                      <a:pt x="50" y="113"/>
                      <a:pt x="36" y="113"/>
                    </a:cubicBezTo>
                    <a:cubicBezTo>
                      <a:pt x="33" y="113"/>
                      <a:pt x="30" y="113"/>
                      <a:pt x="26" y="112"/>
                    </a:cubicBezTo>
                    <a:cubicBezTo>
                      <a:pt x="23" y="112"/>
                      <a:pt x="20" y="111"/>
                      <a:pt x="17" y="109"/>
                    </a:cubicBezTo>
                    <a:lnTo>
                      <a:pt x="13" y="108"/>
                    </a:lnTo>
                    <a:cubicBezTo>
                      <a:pt x="13" y="108"/>
                      <a:pt x="12" y="108"/>
                      <a:pt x="11" y="108"/>
                    </a:cubicBezTo>
                    <a:cubicBezTo>
                      <a:pt x="11" y="108"/>
                      <a:pt x="10" y="108"/>
                      <a:pt x="10" y="108"/>
                    </a:cubicBezTo>
                    <a:cubicBezTo>
                      <a:pt x="8" y="108"/>
                      <a:pt x="7" y="108"/>
                      <a:pt x="6" y="109"/>
                    </a:cubicBezTo>
                    <a:cubicBezTo>
                      <a:pt x="6" y="110"/>
                      <a:pt x="5" y="111"/>
                      <a:pt x="5" y="113"/>
                    </a:cubicBezTo>
                    <a:lnTo>
                      <a:pt x="0" y="113"/>
                    </a:lnTo>
                    <a:lnTo>
                      <a:pt x="0" y="74"/>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35"/>
              <p:cNvSpPr>
                <a:spLocks noEditPoints="1"/>
              </p:cNvSpPr>
              <p:nvPr/>
            </p:nvSpPr>
            <p:spPr bwMode="auto">
              <a:xfrm>
                <a:off x="1340" y="2233"/>
                <a:ext cx="42" cy="62"/>
              </a:xfrm>
              <a:custGeom>
                <a:avLst/>
                <a:gdLst/>
                <a:ahLst/>
                <a:cxnLst>
                  <a:cxn ang="0">
                    <a:pos x="0" y="74"/>
                  </a:cxn>
                  <a:cxn ang="0">
                    <a:pos x="0" y="74"/>
                  </a:cxn>
                  <a:cxn ang="0">
                    <a:pos x="5" y="74"/>
                  </a:cxn>
                  <a:cxn ang="0">
                    <a:pos x="17" y="100"/>
                  </a:cxn>
                  <a:cxn ang="0">
                    <a:pos x="37" y="108"/>
                  </a:cxn>
                  <a:cxn ang="0">
                    <a:pos x="52" y="102"/>
                  </a:cxn>
                  <a:cxn ang="0">
                    <a:pos x="57" y="90"/>
                  </a:cxn>
                  <a:cxn ang="0">
                    <a:pos x="52" y="79"/>
                  </a:cxn>
                  <a:cxn ang="0">
                    <a:pos x="39" y="71"/>
                  </a:cxn>
                  <a:cxn ang="0">
                    <a:pos x="29" y="66"/>
                  </a:cxn>
                  <a:cxn ang="0">
                    <a:pos x="7" y="51"/>
                  </a:cxn>
                  <a:cxn ang="0">
                    <a:pos x="1" y="33"/>
                  </a:cxn>
                  <a:cxn ang="0">
                    <a:pos x="9" y="11"/>
                  </a:cxn>
                  <a:cxn ang="0">
                    <a:pos x="35" y="1"/>
                  </a:cxn>
                  <a:cxn ang="0">
                    <a:pos x="52" y="3"/>
                  </a:cxn>
                  <a:cxn ang="0">
                    <a:pos x="61" y="6"/>
                  </a:cxn>
                  <a:cxn ang="0">
                    <a:pos x="65" y="4"/>
                  </a:cxn>
                  <a:cxn ang="0">
                    <a:pos x="67" y="0"/>
                  </a:cxn>
                  <a:cxn ang="0">
                    <a:pos x="71" y="0"/>
                  </a:cxn>
                  <a:cxn ang="0">
                    <a:pos x="71" y="35"/>
                  </a:cxn>
                  <a:cxn ang="0">
                    <a:pos x="67" y="35"/>
                  </a:cxn>
                  <a:cxn ang="0">
                    <a:pos x="56" y="14"/>
                  </a:cxn>
                  <a:cxn ang="0">
                    <a:pos x="36" y="6"/>
                  </a:cxn>
                  <a:cxn ang="0">
                    <a:pos x="23" y="10"/>
                  </a:cxn>
                  <a:cxn ang="0">
                    <a:pos x="19" y="21"/>
                  </a:cxn>
                  <a:cxn ang="0">
                    <a:pos x="23" y="32"/>
                  </a:cxn>
                  <a:cxn ang="0">
                    <a:pos x="42" y="43"/>
                  </a:cxn>
                  <a:cxn ang="0">
                    <a:pos x="54" y="49"/>
                  </a:cxn>
                  <a:cxn ang="0">
                    <a:pos x="67" y="58"/>
                  </a:cxn>
                  <a:cxn ang="0">
                    <a:pos x="76" y="80"/>
                  </a:cxn>
                  <a:cxn ang="0">
                    <a:pos x="66" y="102"/>
                  </a:cxn>
                  <a:cxn ang="0">
                    <a:pos x="36" y="113"/>
                  </a:cxn>
                  <a:cxn ang="0">
                    <a:pos x="26" y="112"/>
                  </a:cxn>
                  <a:cxn ang="0">
                    <a:pos x="17" y="109"/>
                  </a:cxn>
                  <a:cxn ang="0">
                    <a:pos x="13" y="108"/>
                  </a:cxn>
                  <a:cxn ang="0">
                    <a:pos x="11" y="108"/>
                  </a:cxn>
                  <a:cxn ang="0">
                    <a:pos x="10" y="108"/>
                  </a:cxn>
                  <a:cxn ang="0">
                    <a:pos x="6" y="109"/>
                  </a:cxn>
                  <a:cxn ang="0">
                    <a:pos x="5" y="113"/>
                  </a:cxn>
                  <a:cxn ang="0">
                    <a:pos x="0" y="113"/>
                  </a:cxn>
                  <a:cxn ang="0">
                    <a:pos x="0" y="74"/>
                  </a:cxn>
                  <a:cxn ang="0">
                    <a:pos x="39" y="1"/>
                  </a:cxn>
                  <a:cxn ang="0">
                    <a:pos x="39" y="1"/>
                  </a:cxn>
                  <a:cxn ang="0">
                    <a:pos x="39" y="1"/>
                  </a:cxn>
                </a:cxnLst>
                <a:rect l="0" t="0" r="r" b="b"/>
                <a:pathLst>
                  <a:path w="76" h="113">
                    <a:moveTo>
                      <a:pt x="0" y="74"/>
                    </a:moveTo>
                    <a:lnTo>
                      <a:pt x="0" y="74"/>
                    </a:lnTo>
                    <a:lnTo>
                      <a:pt x="5" y="74"/>
                    </a:lnTo>
                    <a:cubicBezTo>
                      <a:pt x="7" y="86"/>
                      <a:pt x="11" y="94"/>
                      <a:pt x="17" y="100"/>
                    </a:cubicBezTo>
                    <a:cubicBezTo>
                      <a:pt x="23" y="105"/>
                      <a:pt x="29" y="108"/>
                      <a:pt x="37" y="108"/>
                    </a:cubicBezTo>
                    <a:cubicBezTo>
                      <a:pt x="44" y="108"/>
                      <a:pt x="49" y="106"/>
                      <a:pt x="52" y="102"/>
                    </a:cubicBezTo>
                    <a:cubicBezTo>
                      <a:pt x="55" y="98"/>
                      <a:pt x="57" y="95"/>
                      <a:pt x="57" y="90"/>
                    </a:cubicBezTo>
                    <a:cubicBezTo>
                      <a:pt x="57" y="86"/>
                      <a:pt x="55" y="82"/>
                      <a:pt x="52" y="79"/>
                    </a:cubicBezTo>
                    <a:cubicBezTo>
                      <a:pt x="50" y="77"/>
                      <a:pt x="46" y="74"/>
                      <a:pt x="39" y="71"/>
                    </a:cubicBezTo>
                    <a:lnTo>
                      <a:pt x="29" y="66"/>
                    </a:lnTo>
                    <a:cubicBezTo>
                      <a:pt x="19" y="61"/>
                      <a:pt x="12" y="56"/>
                      <a:pt x="7" y="51"/>
                    </a:cubicBezTo>
                    <a:cubicBezTo>
                      <a:pt x="3" y="46"/>
                      <a:pt x="1" y="40"/>
                      <a:pt x="1" y="33"/>
                    </a:cubicBezTo>
                    <a:cubicBezTo>
                      <a:pt x="1" y="25"/>
                      <a:pt x="4" y="17"/>
                      <a:pt x="9" y="11"/>
                    </a:cubicBezTo>
                    <a:cubicBezTo>
                      <a:pt x="15" y="4"/>
                      <a:pt x="24" y="1"/>
                      <a:pt x="35" y="1"/>
                    </a:cubicBezTo>
                    <a:cubicBezTo>
                      <a:pt x="41" y="1"/>
                      <a:pt x="46" y="2"/>
                      <a:pt x="52" y="3"/>
                    </a:cubicBezTo>
                    <a:cubicBezTo>
                      <a:pt x="57" y="5"/>
                      <a:pt x="61" y="6"/>
                      <a:pt x="61" y="6"/>
                    </a:cubicBezTo>
                    <a:cubicBezTo>
                      <a:pt x="63" y="6"/>
                      <a:pt x="64" y="5"/>
                      <a:pt x="65" y="4"/>
                    </a:cubicBezTo>
                    <a:cubicBezTo>
                      <a:pt x="66" y="3"/>
                      <a:pt x="66" y="2"/>
                      <a:pt x="67" y="0"/>
                    </a:cubicBezTo>
                    <a:lnTo>
                      <a:pt x="71" y="0"/>
                    </a:lnTo>
                    <a:lnTo>
                      <a:pt x="71" y="35"/>
                    </a:lnTo>
                    <a:lnTo>
                      <a:pt x="67" y="35"/>
                    </a:lnTo>
                    <a:cubicBezTo>
                      <a:pt x="65" y="27"/>
                      <a:pt x="61" y="20"/>
                      <a:pt x="56" y="14"/>
                    </a:cubicBezTo>
                    <a:cubicBezTo>
                      <a:pt x="50" y="9"/>
                      <a:pt x="44" y="6"/>
                      <a:pt x="36" y="6"/>
                    </a:cubicBezTo>
                    <a:cubicBezTo>
                      <a:pt x="31" y="6"/>
                      <a:pt x="27" y="7"/>
                      <a:pt x="23" y="10"/>
                    </a:cubicBezTo>
                    <a:cubicBezTo>
                      <a:pt x="20" y="13"/>
                      <a:pt x="19" y="17"/>
                      <a:pt x="19" y="21"/>
                    </a:cubicBezTo>
                    <a:cubicBezTo>
                      <a:pt x="19" y="26"/>
                      <a:pt x="20" y="29"/>
                      <a:pt x="23" y="32"/>
                    </a:cubicBezTo>
                    <a:cubicBezTo>
                      <a:pt x="26" y="34"/>
                      <a:pt x="32" y="38"/>
                      <a:pt x="42" y="43"/>
                    </a:cubicBezTo>
                    <a:lnTo>
                      <a:pt x="54" y="49"/>
                    </a:lnTo>
                    <a:cubicBezTo>
                      <a:pt x="60" y="52"/>
                      <a:pt x="64" y="55"/>
                      <a:pt x="67" y="58"/>
                    </a:cubicBezTo>
                    <a:cubicBezTo>
                      <a:pt x="73" y="64"/>
                      <a:pt x="76" y="71"/>
                      <a:pt x="76" y="80"/>
                    </a:cubicBezTo>
                    <a:cubicBezTo>
                      <a:pt x="76" y="88"/>
                      <a:pt x="73" y="95"/>
                      <a:pt x="66" y="102"/>
                    </a:cubicBezTo>
                    <a:cubicBezTo>
                      <a:pt x="60" y="110"/>
                      <a:pt x="50" y="113"/>
                      <a:pt x="36" y="113"/>
                    </a:cubicBezTo>
                    <a:cubicBezTo>
                      <a:pt x="33" y="113"/>
                      <a:pt x="30" y="113"/>
                      <a:pt x="26" y="112"/>
                    </a:cubicBezTo>
                    <a:cubicBezTo>
                      <a:pt x="23" y="112"/>
                      <a:pt x="20" y="111"/>
                      <a:pt x="17" y="109"/>
                    </a:cubicBezTo>
                    <a:lnTo>
                      <a:pt x="13" y="108"/>
                    </a:lnTo>
                    <a:cubicBezTo>
                      <a:pt x="13" y="108"/>
                      <a:pt x="12" y="108"/>
                      <a:pt x="11" y="108"/>
                    </a:cubicBezTo>
                    <a:cubicBezTo>
                      <a:pt x="11" y="108"/>
                      <a:pt x="10" y="108"/>
                      <a:pt x="10" y="108"/>
                    </a:cubicBezTo>
                    <a:cubicBezTo>
                      <a:pt x="8" y="108"/>
                      <a:pt x="7" y="108"/>
                      <a:pt x="6" y="109"/>
                    </a:cubicBezTo>
                    <a:cubicBezTo>
                      <a:pt x="6" y="110"/>
                      <a:pt x="5" y="111"/>
                      <a:pt x="5" y="113"/>
                    </a:cubicBezTo>
                    <a:lnTo>
                      <a:pt x="0" y="113"/>
                    </a:lnTo>
                    <a:lnTo>
                      <a:pt x="0" y="74"/>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136"/>
              <p:cNvSpPr>
                <a:spLocks/>
              </p:cNvSpPr>
              <p:nvPr/>
            </p:nvSpPr>
            <p:spPr bwMode="auto">
              <a:xfrm>
                <a:off x="871" y="2311"/>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37"/>
              <p:cNvSpPr>
                <a:spLocks/>
              </p:cNvSpPr>
              <p:nvPr/>
            </p:nvSpPr>
            <p:spPr bwMode="auto">
              <a:xfrm>
                <a:off x="871" y="2311"/>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38"/>
              <p:cNvSpPr>
                <a:spLocks noEditPoints="1"/>
              </p:cNvSpPr>
              <p:nvPr/>
            </p:nvSpPr>
            <p:spPr bwMode="auto">
              <a:xfrm>
                <a:off x="874" y="2378"/>
                <a:ext cx="60" cy="60"/>
              </a:xfrm>
              <a:custGeom>
                <a:avLst/>
                <a:gdLst/>
                <a:ahLst/>
                <a:cxnLst>
                  <a:cxn ang="0">
                    <a:pos x="60" y="73"/>
                  </a:cxn>
                  <a:cxn ang="0">
                    <a:pos x="60" y="73"/>
                  </a:cxn>
                  <a:cxn ang="0">
                    <a:pos x="45" y="36"/>
                  </a:cxn>
                  <a:cxn ang="0">
                    <a:pos x="43" y="36"/>
                  </a:cxn>
                  <a:cxn ang="0">
                    <a:pos x="29" y="73"/>
                  </a:cxn>
                  <a:cxn ang="0">
                    <a:pos x="60" y="73"/>
                  </a:cxn>
                  <a:cxn ang="0">
                    <a:pos x="0" y="106"/>
                  </a:cxn>
                  <a:cxn ang="0">
                    <a:pos x="0" y="106"/>
                  </a:cxn>
                  <a:cxn ang="0">
                    <a:pos x="10" y="101"/>
                  </a:cxn>
                  <a:cxn ang="0">
                    <a:pos x="16" y="88"/>
                  </a:cxn>
                  <a:cxn ang="0">
                    <a:pos x="51" y="1"/>
                  </a:cxn>
                  <a:cxn ang="0">
                    <a:pos x="56" y="1"/>
                  </a:cxn>
                  <a:cxn ang="0">
                    <a:pos x="91" y="84"/>
                  </a:cxn>
                  <a:cxn ang="0">
                    <a:pos x="100" y="102"/>
                  </a:cxn>
                  <a:cxn ang="0">
                    <a:pos x="109" y="106"/>
                  </a:cxn>
                  <a:cxn ang="0">
                    <a:pos x="109" y="110"/>
                  </a:cxn>
                  <a:cxn ang="0">
                    <a:pos x="57" y="110"/>
                  </a:cxn>
                  <a:cxn ang="0">
                    <a:pos x="57" y="106"/>
                  </a:cxn>
                  <a:cxn ang="0">
                    <a:pos x="67" y="105"/>
                  </a:cxn>
                  <a:cxn ang="0">
                    <a:pos x="70" y="100"/>
                  </a:cxn>
                  <a:cxn ang="0">
                    <a:pos x="69" y="94"/>
                  </a:cxn>
                  <a:cxn ang="0">
                    <a:pos x="66" y="89"/>
                  </a:cxn>
                  <a:cxn ang="0">
                    <a:pos x="62" y="79"/>
                  </a:cxn>
                  <a:cxn ang="0">
                    <a:pos x="27" y="79"/>
                  </a:cxn>
                  <a:cxn ang="0">
                    <a:pos x="22" y="91"/>
                  </a:cxn>
                  <a:cxn ang="0">
                    <a:pos x="20" y="100"/>
                  </a:cxn>
                  <a:cxn ang="0">
                    <a:pos x="25" y="105"/>
                  </a:cxn>
                  <a:cxn ang="0">
                    <a:pos x="33" y="106"/>
                  </a:cxn>
                  <a:cxn ang="0">
                    <a:pos x="33" y="110"/>
                  </a:cxn>
                  <a:cxn ang="0">
                    <a:pos x="0" y="110"/>
                  </a:cxn>
                  <a:cxn ang="0">
                    <a:pos x="0" y="106"/>
                  </a:cxn>
                  <a:cxn ang="0">
                    <a:pos x="56" y="0"/>
                  </a:cxn>
                  <a:cxn ang="0">
                    <a:pos x="56" y="0"/>
                  </a:cxn>
                  <a:cxn ang="0">
                    <a:pos x="56" y="0"/>
                  </a:cxn>
                </a:cxnLst>
                <a:rect l="0" t="0" r="r" b="b"/>
                <a:pathLst>
                  <a:path w="109" h="110">
                    <a:moveTo>
                      <a:pt x="60" y="73"/>
                    </a:moveTo>
                    <a:lnTo>
                      <a:pt x="60" y="73"/>
                    </a:lnTo>
                    <a:lnTo>
                      <a:pt x="45" y="36"/>
                    </a:lnTo>
                    <a:lnTo>
                      <a:pt x="43" y="36"/>
                    </a:lnTo>
                    <a:lnTo>
                      <a:pt x="29" y="73"/>
                    </a:lnTo>
                    <a:lnTo>
                      <a:pt x="60" y="73"/>
                    </a:lnTo>
                    <a:close/>
                    <a:moveTo>
                      <a:pt x="0" y="106"/>
                    </a:moveTo>
                    <a:lnTo>
                      <a:pt x="0" y="106"/>
                    </a:lnTo>
                    <a:cubicBezTo>
                      <a:pt x="4" y="106"/>
                      <a:pt x="7" y="104"/>
                      <a:pt x="10" y="101"/>
                    </a:cubicBezTo>
                    <a:cubicBezTo>
                      <a:pt x="11" y="99"/>
                      <a:pt x="13" y="94"/>
                      <a:pt x="16" y="88"/>
                    </a:cubicBezTo>
                    <a:lnTo>
                      <a:pt x="51" y="1"/>
                    </a:lnTo>
                    <a:lnTo>
                      <a:pt x="56" y="1"/>
                    </a:lnTo>
                    <a:lnTo>
                      <a:pt x="91" y="84"/>
                    </a:lnTo>
                    <a:cubicBezTo>
                      <a:pt x="95" y="93"/>
                      <a:pt x="98" y="99"/>
                      <a:pt x="100" y="102"/>
                    </a:cubicBezTo>
                    <a:cubicBezTo>
                      <a:pt x="102" y="105"/>
                      <a:pt x="105" y="106"/>
                      <a:pt x="109" y="106"/>
                    </a:cubicBezTo>
                    <a:lnTo>
                      <a:pt x="109" y="110"/>
                    </a:lnTo>
                    <a:lnTo>
                      <a:pt x="57" y="110"/>
                    </a:lnTo>
                    <a:lnTo>
                      <a:pt x="57" y="106"/>
                    </a:lnTo>
                    <a:cubicBezTo>
                      <a:pt x="62" y="106"/>
                      <a:pt x="66" y="105"/>
                      <a:pt x="67" y="105"/>
                    </a:cubicBezTo>
                    <a:cubicBezTo>
                      <a:pt x="69" y="104"/>
                      <a:pt x="70" y="102"/>
                      <a:pt x="70" y="100"/>
                    </a:cubicBezTo>
                    <a:cubicBezTo>
                      <a:pt x="70" y="98"/>
                      <a:pt x="69" y="97"/>
                      <a:pt x="69" y="94"/>
                    </a:cubicBezTo>
                    <a:cubicBezTo>
                      <a:pt x="68" y="93"/>
                      <a:pt x="67" y="91"/>
                      <a:pt x="66" y="89"/>
                    </a:cubicBezTo>
                    <a:lnTo>
                      <a:pt x="62" y="79"/>
                    </a:lnTo>
                    <a:lnTo>
                      <a:pt x="27" y="79"/>
                    </a:lnTo>
                    <a:cubicBezTo>
                      <a:pt x="24" y="85"/>
                      <a:pt x="23" y="89"/>
                      <a:pt x="22" y="91"/>
                    </a:cubicBezTo>
                    <a:cubicBezTo>
                      <a:pt x="21" y="95"/>
                      <a:pt x="20" y="98"/>
                      <a:pt x="20" y="100"/>
                    </a:cubicBezTo>
                    <a:cubicBezTo>
                      <a:pt x="20" y="103"/>
                      <a:pt x="22" y="104"/>
                      <a:pt x="25" y="105"/>
                    </a:cubicBezTo>
                    <a:cubicBezTo>
                      <a:pt x="26" y="106"/>
                      <a:pt x="29" y="106"/>
                      <a:pt x="33" y="106"/>
                    </a:cubicBezTo>
                    <a:lnTo>
                      <a:pt x="33" y="110"/>
                    </a:lnTo>
                    <a:lnTo>
                      <a:pt x="0" y="110"/>
                    </a:lnTo>
                    <a:lnTo>
                      <a:pt x="0" y="106"/>
                    </a:lnTo>
                    <a:close/>
                    <a:moveTo>
                      <a:pt x="56" y="0"/>
                    </a:moveTo>
                    <a:lnTo>
                      <a:pt x="56" y="0"/>
                    </a:lnTo>
                    <a:lnTo>
                      <a:pt x="5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139"/>
              <p:cNvSpPr>
                <a:spLocks noEditPoints="1"/>
              </p:cNvSpPr>
              <p:nvPr/>
            </p:nvSpPr>
            <p:spPr bwMode="auto">
              <a:xfrm>
                <a:off x="938" y="2397"/>
                <a:ext cx="35" cy="43"/>
              </a:xfrm>
              <a:custGeom>
                <a:avLst/>
                <a:gdLst/>
                <a:ahLst/>
                <a:cxnLst>
                  <a:cxn ang="0">
                    <a:pos x="38" y="0"/>
                  </a:cxn>
                  <a:cxn ang="0">
                    <a:pos x="38" y="0"/>
                  </a:cxn>
                  <a:cxn ang="0">
                    <a:pos x="55" y="5"/>
                  </a:cxn>
                  <a:cxn ang="0">
                    <a:pos x="63" y="17"/>
                  </a:cxn>
                  <a:cxn ang="0">
                    <a:pos x="60" y="25"/>
                  </a:cxn>
                  <a:cxn ang="0">
                    <a:pos x="52" y="28"/>
                  </a:cxn>
                  <a:cxn ang="0">
                    <a:pos x="47" y="26"/>
                  </a:cxn>
                  <a:cxn ang="0">
                    <a:pos x="43" y="17"/>
                  </a:cxn>
                  <a:cxn ang="0">
                    <a:pos x="43" y="15"/>
                  </a:cxn>
                  <a:cxn ang="0">
                    <a:pos x="43" y="12"/>
                  </a:cxn>
                  <a:cxn ang="0">
                    <a:pos x="41" y="6"/>
                  </a:cxn>
                  <a:cxn ang="0">
                    <a:pos x="36" y="5"/>
                  </a:cxn>
                  <a:cxn ang="0">
                    <a:pos x="26" y="13"/>
                  </a:cxn>
                  <a:cxn ang="0">
                    <a:pos x="23" y="32"/>
                  </a:cxn>
                  <a:cxn ang="0">
                    <a:pos x="29" y="57"/>
                  </a:cxn>
                  <a:cxn ang="0">
                    <a:pos x="45" y="67"/>
                  </a:cxn>
                  <a:cxn ang="0">
                    <a:pos x="55" y="64"/>
                  </a:cxn>
                  <a:cxn ang="0">
                    <a:pos x="62" y="58"/>
                  </a:cxn>
                  <a:cxn ang="0">
                    <a:pos x="65" y="61"/>
                  </a:cxn>
                  <a:cxn ang="0">
                    <a:pos x="47" y="75"/>
                  </a:cxn>
                  <a:cxn ang="0">
                    <a:pos x="35" y="78"/>
                  </a:cxn>
                  <a:cxn ang="0">
                    <a:pos x="10" y="67"/>
                  </a:cxn>
                  <a:cxn ang="0">
                    <a:pos x="0" y="40"/>
                  </a:cxn>
                  <a:cxn ang="0">
                    <a:pos x="11" y="12"/>
                  </a:cxn>
                  <a:cxn ang="0">
                    <a:pos x="38" y="0"/>
                  </a:cxn>
                  <a:cxn ang="0">
                    <a:pos x="38" y="0"/>
                  </a:cxn>
                  <a:cxn ang="0">
                    <a:pos x="34" y="0"/>
                  </a:cxn>
                  <a:cxn ang="0">
                    <a:pos x="34" y="0"/>
                  </a:cxn>
                  <a:cxn ang="0">
                    <a:pos x="34" y="0"/>
                  </a:cxn>
                </a:cxnLst>
                <a:rect l="0" t="0" r="r" b="b"/>
                <a:pathLst>
                  <a:path w="65" h="78">
                    <a:moveTo>
                      <a:pt x="38" y="0"/>
                    </a:moveTo>
                    <a:lnTo>
                      <a:pt x="38" y="0"/>
                    </a:lnTo>
                    <a:cubicBezTo>
                      <a:pt x="45" y="0"/>
                      <a:pt x="50" y="2"/>
                      <a:pt x="55" y="5"/>
                    </a:cubicBezTo>
                    <a:cubicBezTo>
                      <a:pt x="60" y="8"/>
                      <a:pt x="63" y="12"/>
                      <a:pt x="63" y="17"/>
                    </a:cubicBezTo>
                    <a:cubicBezTo>
                      <a:pt x="63" y="20"/>
                      <a:pt x="62" y="23"/>
                      <a:pt x="60" y="25"/>
                    </a:cubicBezTo>
                    <a:cubicBezTo>
                      <a:pt x="58" y="27"/>
                      <a:pt x="55" y="28"/>
                      <a:pt x="52" y="28"/>
                    </a:cubicBezTo>
                    <a:cubicBezTo>
                      <a:pt x="50" y="28"/>
                      <a:pt x="49" y="27"/>
                      <a:pt x="47" y="26"/>
                    </a:cubicBezTo>
                    <a:cubicBezTo>
                      <a:pt x="44" y="25"/>
                      <a:pt x="43" y="22"/>
                      <a:pt x="43" y="17"/>
                    </a:cubicBezTo>
                    <a:cubicBezTo>
                      <a:pt x="43" y="17"/>
                      <a:pt x="43" y="16"/>
                      <a:pt x="43" y="15"/>
                    </a:cubicBezTo>
                    <a:cubicBezTo>
                      <a:pt x="43" y="14"/>
                      <a:pt x="43" y="13"/>
                      <a:pt x="43" y="12"/>
                    </a:cubicBezTo>
                    <a:cubicBezTo>
                      <a:pt x="43" y="9"/>
                      <a:pt x="42" y="7"/>
                      <a:pt x="41" y="6"/>
                    </a:cubicBezTo>
                    <a:cubicBezTo>
                      <a:pt x="40" y="5"/>
                      <a:pt x="38" y="5"/>
                      <a:pt x="36" y="5"/>
                    </a:cubicBezTo>
                    <a:cubicBezTo>
                      <a:pt x="32" y="5"/>
                      <a:pt x="28" y="8"/>
                      <a:pt x="26" y="13"/>
                    </a:cubicBezTo>
                    <a:cubicBezTo>
                      <a:pt x="24" y="18"/>
                      <a:pt x="23" y="25"/>
                      <a:pt x="23" y="32"/>
                    </a:cubicBezTo>
                    <a:cubicBezTo>
                      <a:pt x="23" y="42"/>
                      <a:pt x="25" y="50"/>
                      <a:pt x="29" y="57"/>
                    </a:cubicBezTo>
                    <a:cubicBezTo>
                      <a:pt x="33" y="63"/>
                      <a:pt x="38" y="67"/>
                      <a:pt x="45" y="67"/>
                    </a:cubicBezTo>
                    <a:cubicBezTo>
                      <a:pt x="49" y="67"/>
                      <a:pt x="52" y="66"/>
                      <a:pt x="55" y="64"/>
                    </a:cubicBezTo>
                    <a:cubicBezTo>
                      <a:pt x="57" y="63"/>
                      <a:pt x="59" y="61"/>
                      <a:pt x="62" y="58"/>
                    </a:cubicBezTo>
                    <a:lnTo>
                      <a:pt x="65" y="61"/>
                    </a:lnTo>
                    <a:cubicBezTo>
                      <a:pt x="60" y="68"/>
                      <a:pt x="54" y="73"/>
                      <a:pt x="47" y="75"/>
                    </a:cubicBezTo>
                    <a:cubicBezTo>
                      <a:pt x="43" y="77"/>
                      <a:pt x="39" y="78"/>
                      <a:pt x="35" y="78"/>
                    </a:cubicBezTo>
                    <a:cubicBezTo>
                      <a:pt x="25" y="78"/>
                      <a:pt x="16" y="74"/>
                      <a:pt x="10" y="67"/>
                    </a:cubicBezTo>
                    <a:cubicBezTo>
                      <a:pt x="4" y="59"/>
                      <a:pt x="0" y="50"/>
                      <a:pt x="0" y="40"/>
                    </a:cubicBezTo>
                    <a:cubicBezTo>
                      <a:pt x="0" y="29"/>
                      <a:pt x="4" y="19"/>
                      <a:pt x="11" y="12"/>
                    </a:cubicBezTo>
                    <a:cubicBezTo>
                      <a:pt x="17" y="4"/>
                      <a:pt x="27"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40"/>
              <p:cNvSpPr>
                <a:spLocks noEditPoints="1"/>
              </p:cNvSpPr>
              <p:nvPr/>
            </p:nvSpPr>
            <p:spPr bwMode="auto">
              <a:xfrm>
                <a:off x="977" y="2397"/>
                <a:ext cx="35" cy="43"/>
              </a:xfrm>
              <a:custGeom>
                <a:avLst/>
                <a:gdLst/>
                <a:ahLst/>
                <a:cxnLst>
                  <a:cxn ang="0">
                    <a:pos x="38" y="0"/>
                  </a:cxn>
                  <a:cxn ang="0">
                    <a:pos x="38" y="0"/>
                  </a:cxn>
                  <a:cxn ang="0">
                    <a:pos x="55" y="5"/>
                  </a:cxn>
                  <a:cxn ang="0">
                    <a:pos x="63" y="17"/>
                  </a:cxn>
                  <a:cxn ang="0">
                    <a:pos x="60" y="25"/>
                  </a:cxn>
                  <a:cxn ang="0">
                    <a:pos x="52" y="28"/>
                  </a:cxn>
                  <a:cxn ang="0">
                    <a:pos x="47" y="26"/>
                  </a:cxn>
                  <a:cxn ang="0">
                    <a:pos x="43" y="17"/>
                  </a:cxn>
                  <a:cxn ang="0">
                    <a:pos x="43" y="15"/>
                  </a:cxn>
                  <a:cxn ang="0">
                    <a:pos x="43" y="12"/>
                  </a:cxn>
                  <a:cxn ang="0">
                    <a:pos x="41" y="6"/>
                  </a:cxn>
                  <a:cxn ang="0">
                    <a:pos x="36" y="5"/>
                  </a:cxn>
                  <a:cxn ang="0">
                    <a:pos x="26" y="13"/>
                  </a:cxn>
                  <a:cxn ang="0">
                    <a:pos x="23" y="32"/>
                  </a:cxn>
                  <a:cxn ang="0">
                    <a:pos x="29" y="57"/>
                  </a:cxn>
                  <a:cxn ang="0">
                    <a:pos x="45" y="67"/>
                  </a:cxn>
                  <a:cxn ang="0">
                    <a:pos x="55" y="64"/>
                  </a:cxn>
                  <a:cxn ang="0">
                    <a:pos x="62" y="58"/>
                  </a:cxn>
                  <a:cxn ang="0">
                    <a:pos x="65" y="61"/>
                  </a:cxn>
                  <a:cxn ang="0">
                    <a:pos x="47" y="75"/>
                  </a:cxn>
                  <a:cxn ang="0">
                    <a:pos x="35" y="78"/>
                  </a:cxn>
                  <a:cxn ang="0">
                    <a:pos x="10" y="67"/>
                  </a:cxn>
                  <a:cxn ang="0">
                    <a:pos x="0" y="40"/>
                  </a:cxn>
                  <a:cxn ang="0">
                    <a:pos x="11" y="12"/>
                  </a:cxn>
                  <a:cxn ang="0">
                    <a:pos x="38" y="0"/>
                  </a:cxn>
                  <a:cxn ang="0">
                    <a:pos x="38" y="0"/>
                  </a:cxn>
                  <a:cxn ang="0">
                    <a:pos x="34" y="0"/>
                  </a:cxn>
                  <a:cxn ang="0">
                    <a:pos x="34" y="0"/>
                  </a:cxn>
                  <a:cxn ang="0">
                    <a:pos x="34" y="0"/>
                  </a:cxn>
                </a:cxnLst>
                <a:rect l="0" t="0" r="r" b="b"/>
                <a:pathLst>
                  <a:path w="65" h="78">
                    <a:moveTo>
                      <a:pt x="38" y="0"/>
                    </a:moveTo>
                    <a:lnTo>
                      <a:pt x="38" y="0"/>
                    </a:lnTo>
                    <a:cubicBezTo>
                      <a:pt x="45" y="0"/>
                      <a:pt x="50" y="2"/>
                      <a:pt x="55" y="5"/>
                    </a:cubicBezTo>
                    <a:cubicBezTo>
                      <a:pt x="60" y="8"/>
                      <a:pt x="63" y="12"/>
                      <a:pt x="63" y="17"/>
                    </a:cubicBezTo>
                    <a:cubicBezTo>
                      <a:pt x="63" y="20"/>
                      <a:pt x="62" y="23"/>
                      <a:pt x="60" y="25"/>
                    </a:cubicBezTo>
                    <a:cubicBezTo>
                      <a:pt x="58" y="27"/>
                      <a:pt x="55" y="28"/>
                      <a:pt x="52" y="28"/>
                    </a:cubicBezTo>
                    <a:cubicBezTo>
                      <a:pt x="50" y="28"/>
                      <a:pt x="49" y="27"/>
                      <a:pt x="47" y="26"/>
                    </a:cubicBezTo>
                    <a:cubicBezTo>
                      <a:pt x="44" y="25"/>
                      <a:pt x="43" y="22"/>
                      <a:pt x="43" y="17"/>
                    </a:cubicBezTo>
                    <a:cubicBezTo>
                      <a:pt x="43" y="17"/>
                      <a:pt x="43" y="16"/>
                      <a:pt x="43" y="15"/>
                    </a:cubicBezTo>
                    <a:cubicBezTo>
                      <a:pt x="43" y="14"/>
                      <a:pt x="43" y="13"/>
                      <a:pt x="43" y="12"/>
                    </a:cubicBezTo>
                    <a:cubicBezTo>
                      <a:pt x="43" y="9"/>
                      <a:pt x="42" y="7"/>
                      <a:pt x="41" y="6"/>
                    </a:cubicBezTo>
                    <a:cubicBezTo>
                      <a:pt x="40" y="5"/>
                      <a:pt x="38" y="5"/>
                      <a:pt x="36" y="5"/>
                    </a:cubicBezTo>
                    <a:cubicBezTo>
                      <a:pt x="32" y="5"/>
                      <a:pt x="28" y="8"/>
                      <a:pt x="26" y="13"/>
                    </a:cubicBezTo>
                    <a:cubicBezTo>
                      <a:pt x="24" y="18"/>
                      <a:pt x="23" y="25"/>
                      <a:pt x="23" y="32"/>
                    </a:cubicBezTo>
                    <a:cubicBezTo>
                      <a:pt x="23" y="42"/>
                      <a:pt x="25" y="50"/>
                      <a:pt x="29" y="57"/>
                    </a:cubicBezTo>
                    <a:cubicBezTo>
                      <a:pt x="33" y="63"/>
                      <a:pt x="38" y="67"/>
                      <a:pt x="45" y="67"/>
                    </a:cubicBezTo>
                    <a:cubicBezTo>
                      <a:pt x="49" y="67"/>
                      <a:pt x="52" y="66"/>
                      <a:pt x="55" y="64"/>
                    </a:cubicBezTo>
                    <a:cubicBezTo>
                      <a:pt x="57" y="63"/>
                      <a:pt x="59" y="61"/>
                      <a:pt x="62" y="58"/>
                    </a:cubicBezTo>
                    <a:lnTo>
                      <a:pt x="65" y="61"/>
                    </a:lnTo>
                    <a:cubicBezTo>
                      <a:pt x="60" y="68"/>
                      <a:pt x="54" y="73"/>
                      <a:pt x="47" y="75"/>
                    </a:cubicBezTo>
                    <a:cubicBezTo>
                      <a:pt x="43" y="77"/>
                      <a:pt x="39" y="78"/>
                      <a:pt x="35" y="78"/>
                    </a:cubicBezTo>
                    <a:cubicBezTo>
                      <a:pt x="25" y="78"/>
                      <a:pt x="16" y="74"/>
                      <a:pt x="10" y="67"/>
                    </a:cubicBezTo>
                    <a:cubicBezTo>
                      <a:pt x="4" y="59"/>
                      <a:pt x="0" y="50"/>
                      <a:pt x="0" y="40"/>
                    </a:cubicBezTo>
                    <a:cubicBezTo>
                      <a:pt x="0" y="29"/>
                      <a:pt x="4" y="19"/>
                      <a:pt x="11" y="12"/>
                    </a:cubicBezTo>
                    <a:cubicBezTo>
                      <a:pt x="17" y="4"/>
                      <a:pt x="27"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Freeform 141"/>
              <p:cNvSpPr>
                <a:spLocks noEditPoints="1"/>
              </p:cNvSpPr>
              <p:nvPr/>
            </p:nvSpPr>
            <p:spPr bwMode="auto">
              <a:xfrm>
                <a:off x="1016" y="2397"/>
                <a:ext cx="35" cy="43"/>
              </a:xfrm>
              <a:custGeom>
                <a:avLst/>
                <a:gdLst/>
                <a:ahLst/>
                <a:cxnLst>
                  <a:cxn ang="0">
                    <a:pos x="0" y="39"/>
                  </a:cxn>
                  <a:cxn ang="0">
                    <a:pos x="0" y="39"/>
                  </a:cxn>
                  <a:cxn ang="0">
                    <a:pos x="9" y="10"/>
                  </a:cxn>
                  <a:cxn ang="0">
                    <a:pos x="33" y="0"/>
                  </a:cxn>
                  <a:cxn ang="0">
                    <a:pos x="48" y="4"/>
                  </a:cxn>
                  <a:cxn ang="0">
                    <a:pos x="58" y="16"/>
                  </a:cxn>
                  <a:cxn ang="0">
                    <a:pos x="62" y="30"/>
                  </a:cxn>
                  <a:cxn ang="0">
                    <a:pos x="63" y="36"/>
                  </a:cxn>
                  <a:cxn ang="0">
                    <a:pos x="22" y="36"/>
                  </a:cxn>
                  <a:cxn ang="0">
                    <a:pos x="25" y="53"/>
                  </a:cxn>
                  <a:cxn ang="0">
                    <a:pos x="42" y="66"/>
                  </a:cxn>
                  <a:cxn ang="0">
                    <a:pos x="52" y="62"/>
                  </a:cxn>
                  <a:cxn ang="0">
                    <a:pos x="60" y="55"/>
                  </a:cxn>
                  <a:cxn ang="0">
                    <a:pos x="63" y="58"/>
                  </a:cxn>
                  <a:cxn ang="0">
                    <a:pos x="46" y="74"/>
                  </a:cxn>
                  <a:cxn ang="0">
                    <a:pos x="32" y="77"/>
                  </a:cxn>
                  <a:cxn ang="0">
                    <a:pos x="10" y="68"/>
                  </a:cxn>
                  <a:cxn ang="0">
                    <a:pos x="0" y="39"/>
                  </a:cxn>
                  <a:cxn ang="0">
                    <a:pos x="0" y="39"/>
                  </a:cxn>
                  <a:cxn ang="0">
                    <a:pos x="43" y="30"/>
                  </a:cxn>
                  <a:cxn ang="0">
                    <a:pos x="43" y="30"/>
                  </a:cxn>
                  <a:cxn ang="0">
                    <a:pos x="41" y="11"/>
                  </a:cxn>
                  <a:cxn ang="0">
                    <a:pos x="33" y="5"/>
                  </a:cxn>
                  <a:cxn ang="0">
                    <a:pos x="24" y="12"/>
                  </a:cxn>
                  <a:cxn ang="0">
                    <a:pos x="22" y="30"/>
                  </a:cxn>
                  <a:cxn ang="0">
                    <a:pos x="43" y="30"/>
                  </a:cxn>
                  <a:cxn ang="0">
                    <a:pos x="33" y="0"/>
                  </a:cxn>
                  <a:cxn ang="0">
                    <a:pos x="33" y="0"/>
                  </a:cxn>
                  <a:cxn ang="0">
                    <a:pos x="33" y="0"/>
                  </a:cxn>
                </a:cxnLst>
                <a:rect l="0" t="0" r="r" b="b"/>
                <a:pathLst>
                  <a:path w="63" h="77">
                    <a:moveTo>
                      <a:pt x="0" y="39"/>
                    </a:moveTo>
                    <a:lnTo>
                      <a:pt x="0" y="39"/>
                    </a:lnTo>
                    <a:cubicBezTo>
                      <a:pt x="0" y="26"/>
                      <a:pt x="3" y="17"/>
                      <a:pt x="9" y="10"/>
                    </a:cubicBezTo>
                    <a:cubicBezTo>
                      <a:pt x="16" y="3"/>
                      <a:pt x="24" y="0"/>
                      <a:pt x="33" y="0"/>
                    </a:cubicBezTo>
                    <a:cubicBezTo>
                      <a:pt x="38" y="0"/>
                      <a:pt x="43" y="1"/>
                      <a:pt x="48" y="4"/>
                    </a:cubicBezTo>
                    <a:cubicBezTo>
                      <a:pt x="52" y="7"/>
                      <a:pt x="56" y="11"/>
                      <a:pt x="58" y="16"/>
                    </a:cubicBezTo>
                    <a:cubicBezTo>
                      <a:pt x="60" y="19"/>
                      <a:pt x="61" y="24"/>
                      <a:pt x="62" y="30"/>
                    </a:cubicBezTo>
                    <a:cubicBezTo>
                      <a:pt x="63" y="33"/>
                      <a:pt x="63" y="35"/>
                      <a:pt x="63" y="36"/>
                    </a:cubicBezTo>
                    <a:lnTo>
                      <a:pt x="22" y="36"/>
                    </a:lnTo>
                    <a:cubicBezTo>
                      <a:pt x="23" y="43"/>
                      <a:pt x="24" y="48"/>
                      <a:pt x="25" y="53"/>
                    </a:cubicBezTo>
                    <a:cubicBezTo>
                      <a:pt x="28" y="61"/>
                      <a:pt x="34" y="66"/>
                      <a:pt x="42" y="66"/>
                    </a:cubicBezTo>
                    <a:cubicBezTo>
                      <a:pt x="45" y="66"/>
                      <a:pt x="49" y="65"/>
                      <a:pt x="52" y="62"/>
                    </a:cubicBezTo>
                    <a:cubicBezTo>
                      <a:pt x="54" y="61"/>
                      <a:pt x="57" y="59"/>
                      <a:pt x="60" y="55"/>
                    </a:cubicBezTo>
                    <a:lnTo>
                      <a:pt x="63" y="58"/>
                    </a:lnTo>
                    <a:cubicBezTo>
                      <a:pt x="58" y="66"/>
                      <a:pt x="53" y="71"/>
                      <a:pt x="46" y="74"/>
                    </a:cubicBezTo>
                    <a:cubicBezTo>
                      <a:pt x="42" y="76"/>
                      <a:pt x="37" y="77"/>
                      <a:pt x="32" y="77"/>
                    </a:cubicBezTo>
                    <a:cubicBezTo>
                      <a:pt x="24" y="77"/>
                      <a:pt x="17" y="74"/>
                      <a:pt x="10" y="68"/>
                    </a:cubicBezTo>
                    <a:cubicBezTo>
                      <a:pt x="3" y="62"/>
                      <a:pt x="0" y="52"/>
                      <a:pt x="0" y="39"/>
                    </a:cubicBezTo>
                    <a:lnTo>
                      <a:pt x="0" y="39"/>
                    </a:lnTo>
                    <a:close/>
                    <a:moveTo>
                      <a:pt x="43" y="30"/>
                    </a:moveTo>
                    <a:lnTo>
                      <a:pt x="43" y="30"/>
                    </a:lnTo>
                    <a:cubicBezTo>
                      <a:pt x="43" y="21"/>
                      <a:pt x="42" y="14"/>
                      <a:pt x="41" y="11"/>
                    </a:cubicBezTo>
                    <a:cubicBezTo>
                      <a:pt x="40" y="7"/>
                      <a:pt x="37" y="5"/>
                      <a:pt x="33" y="5"/>
                    </a:cubicBezTo>
                    <a:cubicBezTo>
                      <a:pt x="29" y="5"/>
                      <a:pt x="26" y="7"/>
                      <a:pt x="24" y="12"/>
                    </a:cubicBezTo>
                    <a:cubicBezTo>
                      <a:pt x="23" y="16"/>
                      <a:pt x="22" y="22"/>
                      <a:pt x="22" y="30"/>
                    </a:cubicBezTo>
                    <a:lnTo>
                      <a:pt x="43"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142"/>
              <p:cNvSpPr>
                <a:spLocks noEditPoints="1"/>
              </p:cNvSpPr>
              <p:nvPr/>
            </p:nvSpPr>
            <p:spPr bwMode="auto">
              <a:xfrm>
                <a:off x="1055" y="2397"/>
                <a:ext cx="30" cy="43"/>
              </a:xfrm>
              <a:custGeom>
                <a:avLst/>
                <a:gdLst/>
                <a:ahLst/>
                <a:cxnLst>
                  <a:cxn ang="0">
                    <a:pos x="0" y="51"/>
                  </a:cxn>
                  <a:cxn ang="0">
                    <a:pos x="0" y="51"/>
                  </a:cxn>
                  <a:cxn ang="0">
                    <a:pos x="5" y="51"/>
                  </a:cxn>
                  <a:cxn ang="0">
                    <a:pos x="13" y="67"/>
                  </a:cxn>
                  <a:cxn ang="0">
                    <a:pos x="26" y="72"/>
                  </a:cxn>
                  <a:cxn ang="0">
                    <a:pos x="35" y="69"/>
                  </a:cxn>
                  <a:cxn ang="0">
                    <a:pos x="38" y="62"/>
                  </a:cxn>
                  <a:cxn ang="0">
                    <a:pos x="35" y="55"/>
                  </a:cxn>
                  <a:cxn ang="0">
                    <a:pos x="30" y="51"/>
                  </a:cxn>
                  <a:cxn ang="0">
                    <a:pos x="18" y="45"/>
                  </a:cxn>
                  <a:cxn ang="0">
                    <a:pos x="4" y="35"/>
                  </a:cxn>
                  <a:cxn ang="0">
                    <a:pos x="0" y="23"/>
                  </a:cxn>
                  <a:cxn ang="0">
                    <a:pos x="7" y="7"/>
                  </a:cxn>
                  <a:cxn ang="0">
                    <a:pos x="25" y="0"/>
                  </a:cxn>
                  <a:cxn ang="0">
                    <a:pos x="35" y="2"/>
                  </a:cxn>
                  <a:cxn ang="0">
                    <a:pos x="43" y="3"/>
                  </a:cxn>
                  <a:cxn ang="0">
                    <a:pos x="45" y="3"/>
                  </a:cxn>
                  <a:cxn ang="0">
                    <a:pos x="47" y="0"/>
                  </a:cxn>
                  <a:cxn ang="0">
                    <a:pos x="50" y="0"/>
                  </a:cxn>
                  <a:cxn ang="0">
                    <a:pos x="50" y="23"/>
                  </a:cxn>
                  <a:cxn ang="0">
                    <a:pos x="46" y="23"/>
                  </a:cxn>
                  <a:cxn ang="0">
                    <a:pos x="39" y="10"/>
                  </a:cxn>
                  <a:cxn ang="0">
                    <a:pos x="27" y="5"/>
                  </a:cxn>
                  <a:cxn ang="0">
                    <a:pos x="19" y="8"/>
                  </a:cxn>
                  <a:cxn ang="0">
                    <a:pos x="16" y="15"/>
                  </a:cxn>
                  <a:cxn ang="0">
                    <a:pos x="19" y="20"/>
                  </a:cxn>
                  <a:cxn ang="0">
                    <a:pos x="27" y="26"/>
                  </a:cxn>
                  <a:cxn ang="0">
                    <a:pos x="36" y="30"/>
                  </a:cxn>
                  <a:cxn ang="0">
                    <a:pos x="48" y="38"/>
                  </a:cxn>
                  <a:cxn ang="0">
                    <a:pos x="54" y="53"/>
                  </a:cxn>
                  <a:cxn ang="0">
                    <a:pos x="47" y="70"/>
                  </a:cxn>
                  <a:cxn ang="0">
                    <a:pos x="28" y="77"/>
                  </a:cxn>
                  <a:cxn ang="0">
                    <a:pos x="22" y="77"/>
                  </a:cxn>
                  <a:cxn ang="0">
                    <a:pos x="14" y="74"/>
                  </a:cxn>
                  <a:cxn ang="0">
                    <a:pos x="11" y="74"/>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9"/>
                      <a:pt x="9" y="64"/>
                      <a:pt x="13" y="67"/>
                    </a:cubicBezTo>
                    <a:cubicBezTo>
                      <a:pt x="18" y="70"/>
                      <a:pt x="22" y="72"/>
                      <a:pt x="26" y="72"/>
                    </a:cubicBezTo>
                    <a:cubicBezTo>
                      <a:pt x="30" y="72"/>
                      <a:pt x="33" y="71"/>
                      <a:pt x="35" y="69"/>
                    </a:cubicBezTo>
                    <a:cubicBezTo>
                      <a:pt x="37" y="67"/>
                      <a:pt x="38" y="65"/>
                      <a:pt x="38" y="62"/>
                    </a:cubicBezTo>
                    <a:cubicBezTo>
                      <a:pt x="38" y="59"/>
                      <a:pt x="37" y="57"/>
                      <a:pt x="35" y="55"/>
                    </a:cubicBezTo>
                    <a:cubicBezTo>
                      <a:pt x="34" y="54"/>
                      <a:pt x="32" y="52"/>
                      <a:pt x="30" y="51"/>
                    </a:cubicBezTo>
                    <a:lnTo>
                      <a:pt x="18" y="45"/>
                    </a:lnTo>
                    <a:cubicBezTo>
                      <a:pt x="12" y="42"/>
                      <a:pt x="7" y="39"/>
                      <a:pt x="4" y="35"/>
                    </a:cubicBezTo>
                    <a:cubicBezTo>
                      <a:pt x="2" y="32"/>
                      <a:pt x="0" y="28"/>
                      <a:pt x="0" y="23"/>
                    </a:cubicBezTo>
                    <a:cubicBezTo>
                      <a:pt x="0" y="17"/>
                      <a:pt x="2" y="11"/>
                      <a:pt x="7" y="7"/>
                    </a:cubicBezTo>
                    <a:cubicBezTo>
                      <a:pt x="11" y="2"/>
                      <a:pt x="17" y="0"/>
                      <a:pt x="25" y="0"/>
                    </a:cubicBezTo>
                    <a:cubicBezTo>
                      <a:pt x="28" y="0"/>
                      <a:pt x="32" y="1"/>
                      <a:pt x="35" y="2"/>
                    </a:cubicBezTo>
                    <a:cubicBezTo>
                      <a:pt x="39" y="3"/>
                      <a:pt x="42" y="3"/>
                      <a:pt x="43" y="3"/>
                    </a:cubicBezTo>
                    <a:cubicBezTo>
                      <a:pt x="44" y="3"/>
                      <a:pt x="45" y="3"/>
                      <a:pt x="45" y="3"/>
                    </a:cubicBezTo>
                    <a:cubicBezTo>
                      <a:pt x="46" y="2"/>
                      <a:pt x="46" y="1"/>
                      <a:pt x="47" y="0"/>
                    </a:cubicBezTo>
                    <a:lnTo>
                      <a:pt x="50" y="0"/>
                    </a:lnTo>
                    <a:lnTo>
                      <a:pt x="50" y="23"/>
                    </a:lnTo>
                    <a:lnTo>
                      <a:pt x="46" y="23"/>
                    </a:lnTo>
                    <a:cubicBezTo>
                      <a:pt x="45" y="18"/>
                      <a:pt x="42" y="14"/>
                      <a:pt x="39" y="10"/>
                    </a:cubicBezTo>
                    <a:cubicBezTo>
                      <a:pt x="35" y="7"/>
                      <a:pt x="31" y="5"/>
                      <a:pt x="27" y="5"/>
                    </a:cubicBezTo>
                    <a:cubicBezTo>
                      <a:pt x="23" y="5"/>
                      <a:pt x="21" y="6"/>
                      <a:pt x="19" y="8"/>
                    </a:cubicBezTo>
                    <a:cubicBezTo>
                      <a:pt x="17" y="10"/>
                      <a:pt x="16" y="12"/>
                      <a:pt x="16" y="15"/>
                    </a:cubicBezTo>
                    <a:cubicBezTo>
                      <a:pt x="16" y="17"/>
                      <a:pt x="17" y="18"/>
                      <a:pt x="19" y="20"/>
                    </a:cubicBezTo>
                    <a:cubicBezTo>
                      <a:pt x="20" y="22"/>
                      <a:pt x="23" y="24"/>
                      <a:pt x="27" y="26"/>
                    </a:cubicBezTo>
                    <a:lnTo>
                      <a:pt x="36" y="30"/>
                    </a:lnTo>
                    <a:cubicBezTo>
                      <a:pt x="41" y="33"/>
                      <a:pt x="45" y="36"/>
                      <a:pt x="48" y="38"/>
                    </a:cubicBezTo>
                    <a:cubicBezTo>
                      <a:pt x="52" y="42"/>
                      <a:pt x="54" y="47"/>
                      <a:pt x="54" y="53"/>
                    </a:cubicBezTo>
                    <a:cubicBezTo>
                      <a:pt x="54" y="59"/>
                      <a:pt x="52" y="65"/>
                      <a:pt x="47" y="70"/>
                    </a:cubicBezTo>
                    <a:cubicBezTo>
                      <a:pt x="43" y="75"/>
                      <a:pt x="37" y="77"/>
                      <a:pt x="28" y="77"/>
                    </a:cubicBezTo>
                    <a:cubicBezTo>
                      <a:pt x="26" y="77"/>
                      <a:pt x="24" y="77"/>
                      <a:pt x="22" y="77"/>
                    </a:cubicBezTo>
                    <a:cubicBezTo>
                      <a:pt x="20" y="76"/>
                      <a:pt x="17" y="76"/>
                      <a:pt x="14" y="74"/>
                    </a:cubicBezTo>
                    <a:lnTo>
                      <a:pt x="11" y="74"/>
                    </a:lnTo>
                    <a:cubicBezTo>
                      <a:pt x="10" y="73"/>
                      <a:pt x="10" y="73"/>
                      <a:pt x="9" y="73"/>
                    </a:cubicBezTo>
                    <a:cubicBezTo>
                      <a:pt x="9" y="73"/>
                      <a:pt x="9" y="73"/>
                      <a:pt x="8" y="73"/>
                    </a:cubicBezTo>
                    <a:cubicBezTo>
                      <a:pt x="8" y="73"/>
                      <a:pt x="7" y="73"/>
                      <a:pt x="6" y="74"/>
                    </a:cubicBezTo>
                    <a:cubicBezTo>
                      <a:pt x="6" y="75"/>
                      <a:pt x="5" y="76"/>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143"/>
              <p:cNvSpPr>
                <a:spLocks noEditPoints="1"/>
              </p:cNvSpPr>
              <p:nvPr/>
            </p:nvSpPr>
            <p:spPr bwMode="auto">
              <a:xfrm>
                <a:off x="1089" y="2397"/>
                <a:ext cx="30" cy="43"/>
              </a:xfrm>
              <a:custGeom>
                <a:avLst/>
                <a:gdLst/>
                <a:ahLst/>
                <a:cxnLst>
                  <a:cxn ang="0">
                    <a:pos x="0" y="51"/>
                  </a:cxn>
                  <a:cxn ang="0">
                    <a:pos x="0" y="51"/>
                  </a:cxn>
                  <a:cxn ang="0">
                    <a:pos x="5" y="51"/>
                  </a:cxn>
                  <a:cxn ang="0">
                    <a:pos x="14" y="67"/>
                  </a:cxn>
                  <a:cxn ang="0">
                    <a:pos x="27" y="72"/>
                  </a:cxn>
                  <a:cxn ang="0">
                    <a:pos x="36" y="69"/>
                  </a:cxn>
                  <a:cxn ang="0">
                    <a:pos x="38" y="62"/>
                  </a:cxn>
                  <a:cxn ang="0">
                    <a:pos x="35" y="55"/>
                  </a:cxn>
                  <a:cxn ang="0">
                    <a:pos x="30" y="51"/>
                  </a:cxn>
                  <a:cxn ang="0">
                    <a:pos x="18" y="45"/>
                  </a:cxn>
                  <a:cxn ang="0">
                    <a:pos x="5" y="35"/>
                  </a:cxn>
                  <a:cxn ang="0">
                    <a:pos x="1" y="23"/>
                  </a:cxn>
                  <a:cxn ang="0">
                    <a:pos x="7" y="7"/>
                  </a:cxn>
                  <a:cxn ang="0">
                    <a:pos x="25" y="0"/>
                  </a:cxn>
                  <a:cxn ang="0">
                    <a:pos x="36" y="2"/>
                  </a:cxn>
                  <a:cxn ang="0">
                    <a:pos x="43" y="3"/>
                  </a:cxn>
                  <a:cxn ang="0">
                    <a:pos x="46" y="3"/>
                  </a:cxn>
                  <a:cxn ang="0">
                    <a:pos x="47" y="0"/>
                  </a:cxn>
                  <a:cxn ang="0">
                    <a:pos x="50" y="0"/>
                  </a:cxn>
                  <a:cxn ang="0">
                    <a:pos x="50" y="23"/>
                  </a:cxn>
                  <a:cxn ang="0">
                    <a:pos x="46" y="23"/>
                  </a:cxn>
                  <a:cxn ang="0">
                    <a:pos x="39" y="10"/>
                  </a:cxn>
                  <a:cxn ang="0">
                    <a:pos x="27" y="5"/>
                  </a:cxn>
                  <a:cxn ang="0">
                    <a:pos x="19" y="8"/>
                  </a:cxn>
                  <a:cxn ang="0">
                    <a:pos x="17" y="15"/>
                  </a:cxn>
                  <a:cxn ang="0">
                    <a:pos x="19" y="20"/>
                  </a:cxn>
                  <a:cxn ang="0">
                    <a:pos x="27" y="26"/>
                  </a:cxn>
                  <a:cxn ang="0">
                    <a:pos x="36" y="30"/>
                  </a:cxn>
                  <a:cxn ang="0">
                    <a:pos x="48" y="38"/>
                  </a:cxn>
                  <a:cxn ang="0">
                    <a:pos x="54" y="53"/>
                  </a:cxn>
                  <a:cxn ang="0">
                    <a:pos x="48" y="70"/>
                  </a:cxn>
                  <a:cxn ang="0">
                    <a:pos x="29" y="77"/>
                  </a:cxn>
                  <a:cxn ang="0">
                    <a:pos x="22" y="77"/>
                  </a:cxn>
                  <a:cxn ang="0">
                    <a:pos x="14" y="74"/>
                  </a:cxn>
                  <a:cxn ang="0">
                    <a:pos x="11" y="74"/>
                  </a:cxn>
                  <a:cxn ang="0">
                    <a:pos x="10" y="73"/>
                  </a:cxn>
                  <a:cxn ang="0">
                    <a:pos x="9"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9"/>
                      <a:pt x="9" y="64"/>
                      <a:pt x="14" y="67"/>
                    </a:cubicBezTo>
                    <a:cubicBezTo>
                      <a:pt x="18" y="70"/>
                      <a:pt x="22" y="72"/>
                      <a:pt x="27" y="72"/>
                    </a:cubicBezTo>
                    <a:cubicBezTo>
                      <a:pt x="31" y="72"/>
                      <a:pt x="34" y="71"/>
                      <a:pt x="36" y="69"/>
                    </a:cubicBezTo>
                    <a:cubicBezTo>
                      <a:pt x="37" y="67"/>
                      <a:pt x="38" y="65"/>
                      <a:pt x="38" y="62"/>
                    </a:cubicBezTo>
                    <a:cubicBezTo>
                      <a:pt x="38" y="59"/>
                      <a:pt x="37" y="57"/>
                      <a:pt x="35" y="55"/>
                    </a:cubicBezTo>
                    <a:cubicBezTo>
                      <a:pt x="34" y="54"/>
                      <a:pt x="32" y="52"/>
                      <a:pt x="30" y="51"/>
                    </a:cubicBezTo>
                    <a:lnTo>
                      <a:pt x="18" y="45"/>
                    </a:lnTo>
                    <a:cubicBezTo>
                      <a:pt x="12" y="42"/>
                      <a:pt x="7" y="39"/>
                      <a:pt x="5" y="35"/>
                    </a:cubicBezTo>
                    <a:cubicBezTo>
                      <a:pt x="2" y="32"/>
                      <a:pt x="1" y="28"/>
                      <a:pt x="1" y="23"/>
                    </a:cubicBezTo>
                    <a:cubicBezTo>
                      <a:pt x="1" y="17"/>
                      <a:pt x="3" y="11"/>
                      <a:pt x="7" y="7"/>
                    </a:cubicBezTo>
                    <a:cubicBezTo>
                      <a:pt x="11" y="2"/>
                      <a:pt x="17" y="0"/>
                      <a:pt x="25" y="0"/>
                    </a:cubicBezTo>
                    <a:cubicBezTo>
                      <a:pt x="28" y="0"/>
                      <a:pt x="32" y="1"/>
                      <a:pt x="36" y="2"/>
                    </a:cubicBezTo>
                    <a:cubicBezTo>
                      <a:pt x="40" y="3"/>
                      <a:pt x="42" y="3"/>
                      <a:pt x="43" y="3"/>
                    </a:cubicBezTo>
                    <a:cubicBezTo>
                      <a:pt x="44" y="3"/>
                      <a:pt x="45" y="3"/>
                      <a:pt x="46" y="3"/>
                    </a:cubicBezTo>
                    <a:cubicBezTo>
                      <a:pt x="46" y="2"/>
                      <a:pt x="47" y="1"/>
                      <a:pt x="47" y="0"/>
                    </a:cubicBezTo>
                    <a:lnTo>
                      <a:pt x="50" y="0"/>
                    </a:lnTo>
                    <a:lnTo>
                      <a:pt x="50" y="23"/>
                    </a:lnTo>
                    <a:lnTo>
                      <a:pt x="46" y="23"/>
                    </a:lnTo>
                    <a:cubicBezTo>
                      <a:pt x="45" y="18"/>
                      <a:pt x="42" y="14"/>
                      <a:pt x="39" y="10"/>
                    </a:cubicBezTo>
                    <a:cubicBezTo>
                      <a:pt x="36" y="7"/>
                      <a:pt x="32" y="5"/>
                      <a:pt x="27" y="5"/>
                    </a:cubicBezTo>
                    <a:cubicBezTo>
                      <a:pt x="24" y="5"/>
                      <a:pt x="21" y="6"/>
                      <a:pt x="19" y="8"/>
                    </a:cubicBezTo>
                    <a:cubicBezTo>
                      <a:pt x="17" y="10"/>
                      <a:pt x="17" y="12"/>
                      <a:pt x="17" y="15"/>
                    </a:cubicBezTo>
                    <a:cubicBezTo>
                      <a:pt x="17" y="17"/>
                      <a:pt x="17" y="18"/>
                      <a:pt x="19" y="20"/>
                    </a:cubicBezTo>
                    <a:cubicBezTo>
                      <a:pt x="20" y="22"/>
                      <a:pt x="23" y="24"/>
                      <a:pt x="27" y="26"/>
                    </a:cubicBezTo>
                    <a:lnTo>
                      <a:pt x="36" y="30"/>
                    </a:lnTo>
                    <a:cubicBezTo>
                      <a:pt x="42" y="33"/>
                      <a:pt x="45" y="36"/>
                      <a:pt x="48" y="38"/>
                    </a:cubicBezTo>
                    <a:cubicBezTo>
                      <a:pt x="52" y="42"/>
                      <a:pt x="54" y="47"/>
                      <a:pt x="54" y="53"/>
                    </a:cubicBezTo>
                    <a:cubicBezTo>
                      <a:pt x="54" y="59"/>
                      <a:pt x="52" y="65"/>
                      <a:pt x="48" y="70"/>
                    </a:cubicBezTo>
                    <a:cubicBezTo>
                      <a:pt x="43" y="75"/>
                      <a:pt x="37" y="77"/>
                      <a:pt x="29" y="77"/>
                    </a:cubicBezTo>
                    <a:cubicBezTo>
                      <a:pt x="26" y="77"/>
                      <a:pt x="24" y="77"/>
                      <a:pt x="22" y="77"/>
                    </a:cubicBezTo>
                    <a:cubicBezTo>
                      <a:pt x="20" y="76"/>
                      <a:pt x="17" y="76"/>
                      <a:pt x="14" y="74"/>
                    </a:cubicBezTo>
                    <a:lnTo>
                      <a:pt x="11" y="74"/>
                    </a:lnTo>
                    <a:cubicBezTo>
                      <a:pt x="10" y="73"/>
                      <a:pt x="10" y="73"/>
                      <a:pt x="10" y="73"/>
                    </a:cubicBezTo>
                    <a:cubicBezTo>
                      <a:pt x="9" y="73"/>
                      <a:pt x="9" y="73"/>
                      <a:pt x="9" y="73"/>
                    </a:cubicBezTo>
                    <a:cubicBezTo>
                      <a:pt x="8" y="73"/>
                      <a:pt x="7" y="73"/>
                      <a:pt x="6" y="74"/>
                    </a:cubicBezTo>
                    <a:cubicBezTo>
                      <a:pt x="6" y="75"/>
                      <a:pt x="5" y="76"/>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144"/>
              <p:cNvSpPr>
                <a:spLocks noEditPoints="1"/>
              </p:cNvSpPr>
              <p:nvPr/>
            </p:nvSpPr>
            <p:spPr bwMode="auto">
              <a:xfrm>
                <a:off x="1145" y="2380"/>
                <a:ext cx="61" cy="58"/>
              </a:xfrm>
              <a:custGeom>
                <a:avLst/>
                <a:gdLst/>
                <a:ahLst/>
                <a:cxnLst>
                  <a:cxn ang="0">
                    <a:pos x="0" y="103"/>
                  </a:cxn>
                  <a:cxn ang="0">
                    <a:pos x="0" y="103"/>
                  </a:cxn>
                  <a:cxn ang="0">
                    <a:pos x="11" y="100"/>
                  </a:cxn>
                  <a:cxn ang="0">
                    <a:pos x="14" y="89"/>
                  </a:cxn>
                  <a:cxn ang="0">
                    <a:pos x="14" y="18"/>
                  </a:cxn>
                  <a:cxn ang="0">
                    <a:pos x="11" y="6"/>
                  </a:cxn>
                  <a:cxn ang="0">
                    <a:pos x="0" y="4"/>
                  </a:cxn>
                  <a:cxn ang="0">
                    <a:pos x="0" y="0"/>
                  </a:cxn>
                  <a:cxn ang="0">
                    <a:pos x="51" y="0"/>
                  </a:cxn>
                  <a:cxn ang="0">
                    <a:pos x="77" y="3"/>
                  </a:cxn>
                  <a:cxn ang="0">
                    <a:pos x="96" y="27"/>
                  </a:cxn>
                  <a:cxn ang="0">
                    <a:pos x="87" y="48"/>
                  </a:cxn>
                  <a:cxn ang="0">
                    <a:pos x="71" y="55"/>
                  </a:cxn>
                  <a:cxn ang="0">
                    <a:pos x="103" y="100"/>
                  </a:cxn>
                  <a:cxn ang="0">
                    <a:pos x="106" y="103"/>
                  </a:cxn>
                  <a:cxn ang="0">
                    <a:pos x="110" y="103"/>
                  </a:cxn>
                  <a:cxn ang="0">
                    <a:pos x="110" y="107"/>
                  </a:cxn>
                  <a:cxn ang="0">
                    <a:pos x="77" y="107"/>
                  </a:cxn>
                  <a:cxn ang="0">
                    <a:pos x="44" y="57"/>
                  </a:cxn>
                  <a:cxn ang="0">
                    <a:pos x="40" y="57"/>
                  </a:cxn>
                  <a:cxn ang="0">
                    <a:pos x="40" y="89"/>
                  </a:cxn>
                  <a:cxn ang="0">
                    <a:pos x="43" y="100"/>
                  </a:cxn>
                  <a:cxn ang="0">
                    <a:pos x="54" y="103"/>
                  </a:cxn>
                  <a:cxn ang="0">
                    <a:pos x="54" y="107"/>
                  </a:cxn>
                  <a:cxn ang="0">
                    <a:pos x="0" y="107"/>
                  </a:cxn>
                  <a:cxn ang="0">
                    <a:pos x="0" y="103"/>
                  </a:cxn>
                  <a:cxn ang="0">
                    <a:pos x="40" y="52"/>
                  </a:cxn>
                  <a:cxn ang="0">
                    <a:pos x="40" y="52"/>
                  </a:cxn>
                  <a:cxn ang="0">
                    <a:pos x="62" y="48"/>
                  </a:cxn>
                  <a:cxn ang="0">
                    <a:pos x="69" y="29"/>
                  </a:cxn>
                  <a:cxn ang="0">
                    <a:pos x="66" y="14"/>
                  </a:cxn>
                  <a:cxn ang="0">
                    <a:pos x="50" y="5"/>
                  </a:cxn>
                  <a:cxn ang="0">
                    <a:pos x="42" y="7"/>
                  </a:cxn>
                  <a:cxn ang="0">
                    <a:pos x="40" y="12"/>
                  </a:cxn>
                  <a:cxn ang="0">
                    <a:pos x="40" y="52"/>
                  </a:cxn>
                </a:cxnLst>
                <a:rect l="0" t="0" r="r" b="b"/>
                <a:pathLst>
                  <a:path w="110" h="107">
                    <a:moveTo>
                      <a:pt x="0" y="103"/>
                    </a:moveTo>
                    <a:lnTo>
                      <a:pt x="0" y="103"/>
                    </a:lnTo>
                    <a:cubicBezTo>
                      <a:pt x="6" y="103"/>
                      <a:pt x="9" y="102"/>
                      <a:pt x="11" y="100"/>
                    </a:cubicBezTo>
                    <a:cubicBezTo>
                      <a:pt x="13" y="98"/>
                      <a:pt x="14" y="95"/>
                      <a:pt x="14" y="89"/>
                    </a:cubicBezTo>
                    <a:lnTo>
                      <a:pt x="14" y="18"/>
                    </a:lnTo>
                    <a:cubicBezTo>
                      <a:pt x="14" y="12"/>
                      <a:pt x="13" y="8"/>
                      <a:pt x="11" y="6"/>
                    </a:cubicBezTo>
                    <a:cubicBezTo>
                      <a:pt x="9" y="5"/>
                      <a:pt x="6" y="4"/>
                      <a:pt x="0" y="4"/>
                    </a:cubicBezTo>
                    <a:lnTo>
                      <a:pt x="0" y="0"/>
                    </a:lnTo>
                    <a:lnTo>
                      <a:pt x="51" y="0"/>
                    </a:lnTo>
                    <a:cubicBezTo>
                      <a:pt x="62" y="0"/>
                      <a:pt x="71" y="1"/>
                      <a:pt x="77" y="3"/>
                    </a:cubicBezTo>
                    <a:cubicBezTo>
                      <a:pt x="90" y="8"/>
                      <a:pt x="96" y="16"/>
                      <a:pt x="96" y="27"/>
                    </a:cubicBezTo>
                    <a:cubicBezTo>
                      <a:pt x="96" y="36"/>
                      <a:pt x="93" y="43"/>
                      <a:pt x="87" y="48"/>
                    </a:cubicBezTo>
                    <a:cubicBezTo>
                      <a:pt x="82" y="52"/>
                      <a:pt x="77" y="54"/>
                      <a:pt x="71" y="55"/>
                    </a:cubicBezTo>
                    <a:lnTo>
                      <a:pt x="103" y="100"/>
                    </a:lnTo>
                    <a:cubicBezTo>
                      <a:pt x="104" y="101"/>
                      <a:pt x="105" y="102"/>
                      <a:pt x="106" y="103"/>
                    </a:cubicBezTo>
                    <a:cubicBezTo>
                      <a:pt x="107" y="103"/>
                      <a:pt x="108" y="103"/>
                      <a:pt x="110" y="103"/>
                    </a:cubicBezTo>
                    <a:lnTo>
                      <a:pt x="110" y="107"/>
                    </a:lnTo>
                    <a:lnTo>
                      <a:pt x="77" y="107"/>
                    </a:lnTo>
                    <a:lnTo>
                      <a:pt x="44" y="57"/>
                    </a:lnTo>
                    <a:lnTo>
                      <a:pt x="40" y="57"/>
                    </a:lnTo>
                    <a:lnTo>
                      <a:pt x="40" y="89"/>
                    </a:lnTo>
                    <a:cubicBezTo>
                      <a:pt x="40" y="94"/>
                      <a:pt x="41" y="98"/>
                      <a:pt x="43" y="100"/>
                    </a:cubicBezTo>
                    <a:cubicBezTo>
                      <a:pt x="45" y="102"/>
                      <a:pt x="48" y="103"/>
                      <a:pt x="54" y="103"/>
                    </a:cubicBezTo>
                    <a:lnTo>
                      <a:pt x="54" y="107"/>
                    </a:lnTo>
                    <a:lnTo>
                      <a:pt x="0" y="107"/>
                    </a:lnTo>
                    <a:lnTo>
                      <a:pt x="0" y="103"/>
                    </a:lnTo>
                    <a:close/>
                    <a:moveTo>
                      <a:pt x="40" y="52"/>
                    </a:moveTo>
                    <a:lnTo>
                      <a:pt x="40" y="52"/>
                    </a:lnTo>
                    <a:cubicBezTo>
                      <a:pt x="50" y="52"/>
                      <a:pt x="58" y="51"/>
                      <a:pt x="62" y="48"/>
                    </a:cubicBezTo>
                    <a:cubicBezTo>
                      <a:pt x="67" y="45"/>
                      <a:pt x="69" y="39"/>
                      <a:pt x="69" y="29"/>
                    </a:cubicBezTo>
                    <a:cubicBezTo>
                      <a:pt x="69" y="23"/>
                      <a:pt x="68" y="18"/>
                      <a:pt x="66" y="14"/>
                    </a:cubicBezTo>
                    <a:cubicBezTo>
                      <a:pt x="63" y="8"/>
                      <a:pt x="58" y="5"/>
                      <a:pt x="50" y="5"/>
                    </a:cubicBezTo>
                    <a:cubicBezTo>
                      <a:pt x="46" y="5"/>
                      <a:pt x="43" y="6"/>
                      <a:pt x="42" y="7"/>
                    </a:cubicBezTo>
                    <a:cubicBezTo>
                      <a:pt x="41" y="8"/>
                      <a:pt x="40" y="9"/>
                      <a:pt x="40" y="12"/>
                    </a:cubicBezTo>
                    <a:lnTo>
                      <a:pt x="40"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145"/>
              <p:cNvSpPr>
                <a:spLocks noEditPoints="1"/>
              </p:cNvSpPr>
              <p:nvPr/>
            </p:nvSpPr>
            <p:spPr bwMode="auto">
              <a:xfrm>
                <a:off x="1209" y="2378"/>
                <a:ext cx="21" cy="60"/>
              </a:xfrm>
              <a:custGeom>
                <a:avLst/>
                <a:gdLst/>
                <a:ahLst/>
                <a:cxnLst>
                  <a:cxn ang="0">
                    <a:pos x="7" y="13"/>
                  </a:cxn>
                  <a:cxn ang="0">
                    <a:pos x="7" y="13"/>
                  </a:cxn>
                  <a:cxn ang="0">
                    <a:pos x="10" y="4"/>
                  </a:cxn>
                  <a:cxn ang="0">
                    <a:pos x="19" y="0"/>
                  </a:cxn>
                  <a:cxn ang="0">
                    <a:pos x="28" y="4"/>
                  </a:cxn>
                  <a:cxn ang="0">
                    <a:pos x="31" y="13"/>
                  </a:cxn>
                  <a:cxn ang="0">
                    <a:pos x="28" y="21"/>
                  </a:cxn>
                  <a:cxn ang="0">
                    <a:pos x="19" y="25"/>
                  </a:cxn>
                  <a:cxn ang="0">
                    <a:pos x="10" y="21"/>
                  </a:cxn>
                  <a:cxn ang="0">
                    <a:pos x="7" y="13"/>
                  </a:cxn>
                  <a:cxn ang="0">
                    <a:pos x="7" y="13"/>
                  </a:cxn>
                  <a:cxn ang="0">
                    <a:pos x="0" y="106"/>
                  </a:cxn>
                  <a:cxn ang="0">
                    <a:pos x="0" y="106"/>
                  </a:cxn>
                  <a:cxn ang="0">
                    <a:pos x="5" y="104"/>
                  </a:cxn>
                  <a:cxn ang="0">
                    <a:pos x="8" y="97"/>
                  </a:cxn>
                  <a:cxn ang="0">
                    <a:pos x="8" y="50"/>
                  </a:cxn>
                  <a:cxn ang="0">
                    <a:pos x="6" y="43"/>
                  </a:cxn>
                  <a:cxn ang="0">
                    <a:pos x="0" y="41"/>
                  </a:cxn>
                  <a:cxn ang="0">
                    <a:pos x="0" y="37"/>
                  </a:cxn>
                  <a:cxn ang="0">
                    <a:pos x="30" y="37"/>
                  </a:cxn>
                  <a:cxn ang="0">
                    <a:pos x="30" y="97"/>
                  </a:cxn>
                  <a:cxn ang="0">
                    <a:pos x="32" y="104"/>
                  </a:cxn>
                  <a:cxn ang="0">
                    <a:pos x="38" y="106"/>
                  </a:cxn>
                  <a:cxn ang="0">
                    <a:pos x="38" y="110"/>
                  </a:cxn>
                  <a:cxn ang="0">
                    <a:pos x="0" y="110"/>
                  </a:cxn>
                  <a:cxn ang="0">
                    <a:pos x="0" y="106"/>
                  </a:cxn>
                </a:cxnLst>
                <a:rect l="0" t="0" r="r" b="b"/>
                <a:pathLst>
                  <a:path w="38" h="110">
                    <a:moveTo>
                      <a:pt x="7" y="13"/>
                    </a:moveTo>
                    <a:lnTo>
                      <a:pt x="7" y="13"/>
                    </a:lnTo>
                    <a:cubicBezTo>
                      <a:pt x="7" y="9"/>
                      <a:pt x="8" y="6"/>
                      <a:pt x="10" y="4"/>
                    </a:cubicBezTo>
                    <a:cubicBezTo>
                      <a:pt x="13" y="2"/>
                      <a:pt x="16" y="0"/>
                      <a:pt x="19" y="0"/>
                    </a:cubicBezTo>
                    <a:cubicBezTo>
                      <a:pt x="22" y="0"/>
                      <a:pt x="25" y="2"/>
                      <a:pt x="28" y="4"/>
                    </a:cubicBezTo>
                    <a:cubicBezTo>
                      <a:pt x="30" y="6"/>
                      <a:pt x="31" y="9"/>
                      <a:pt x="31" y="13"/>
                    </a:cubicBezTo>
                    <a:cubicBezTo>
                      <a:pt x="31" y="16"/>
                      <a:pt x="30" y="19"/>
                      <a:pt x="28" y="21"/>
                    </a:cubicBezTo>
                    <a:cubicBezTo>
                      <a:pt x="25" y="24"/>
                      <a:pt x="22" y="25"/>
                      <a:pt x="19" y="25"/>
                    </a:cubicBezTo>
                    <a:cubicBezTo>
                      <a:pt x="16" y="25"/>
                      <a:pt x="13" y="24"/>
                      <a:pt x="10" y="21"/>
                    </a:cubicBezTo>
                    <a:cubicBezTo>
                      <a:pt x="8" y="19"/>
                      <a:pt x="7" y="16"/>
                      <a:pt x="7" y="13"/>
                    </a:cubicBezTo>
                    <a:lnTo>
                      <a:pt x="7" y="13"/>
                    </a:lnTo>
                    <a:close/>
                    <a:moveTo>
                      <a:pt x="0" y="106"/>
                    </a:moveTo>
                    <a:lnTo>
                      <a:pt x="0" y="106"/>
                    </a:lnTo>
                    <a:cubicBezTo>
                      <a:pt x="2" y="106"/>
                      <a:pt x="4" y="105"/>
                      <a:pt x="5" y="104"/>
                    </a:cubicBezTo>
                    <a:cubicBezTo>
                      <a:pt x="7" y="103"/>
                      <a:pt x="8" y="100"/>
                      <a:pt x="8" y="97"/>
                    </a:cubicBezTo>
                    <a:lnTo>
                      <a:pt x="8" y="50"/>
                    </a:lnTo>
                    <a:cubicBezTo>
                      <a:pt x="8" y="47"/>
                      <a:pt x="7" y="45"/>
                      <a:pt x="6" y="43"/>
                    </a:cubicBezTo>
                    <a:cubicBezTo>
                      <a:pt x="5" y="42"/>
                      <a:pt x="3" y="41"/>
                      <a:pt x="0" y="41"/>
                    </a:cubicBezTo>
                    <a:lnTo>
                      <a:pt x="0" y="37"/>
                    </a:lnTo>
                    <a:lnTo>
                      <a:pt x="30" y="37"/>
                    </a:lnTo>
                    <a:lnTo>
                      <a:pt x="30" y="97"/>
                    </a:lnTo>
                    <a:cubicBezTo>
                      <a:pt x="30" y="101"/>
                      <a:pt x="31" y="103"/>
                      <a:pt x="32" y="104"/>
                    </a:cubicBezTo>
                    <a:cubicBezTo>
                      <a:pt x="33" y="105"/>
                      <a:pt x="35" y="106"/>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146"/>
              <p:cNvSpPr>
                <a:spLocks noEditPoints="1"/>
              </p:cNvSpPr>
              <p:nvPr/>
            </p:nvSpPr>
            <p:spPr bwMode="auto">
              <a:xfrm>
                <a:off x="1234" y="2397"/>
                <a:ext cx="40" cy="60"/>
              </a:xfrm>
              <a:custGeom>
                <a:avLst/>
                <a:gdLst/>
                <a:ahLst/>
                <a:cxnLst>
                  <a:cxn ang="0">
                    <a:pos x="23" y="26"/>
                  </a:cxn>
                  <a:cxn ang="0">
                    <a:pos x="34" y="46"/>
                  </a:cxn>
                  <a:cxn ang="0">
                    <a:pos x="44" y="26"/>
                  </a:cxn>
                  <a:cxn ang="0">
                    <a:pos x="34" y="5"/>
                  </a:cxn>
                  <a:cxn ang="0">
                    <a:pos x="23" y="26"/>
                  </a:cxn>
                  <a:cxn ang="0">
                    <a:pos x="14" y="92"/>
                  </a:cxn>
                  <a:cxn ang="0">
                    <a:pos x="19" y="100"/>
                  </a:cxn>
                  <a:cxn ang="0">
                    <a:pos x="49" y="102"/>
                  </a:cxn>
                  <a:cxn ang="0">
                    <a:pos x="57" y="86"/>
                  </a:cxn>
                  <a:cxn ang="0">
                    <a:pos x="20" y="84"/>
                  </a:cxn>
                  <a:cxn ang="0">
                    <a:pos x="14" y="92"/>
                  </a:cxn>
                  <a:cxn ang="0">
                    <a:pos x="0" y="94"/>
                  </a:cxn>
                  <a:cxn ang="0">
                    <a:pos x="3" y="87"/>
                  </a:cxn>
                  <a:cxn ang="0">
                    <a:pos x="13" y="81"/>
                  </a:cxn>
                  <a:cxn ang="0">
                    <a:pos x="2" y="68"/>
                  </a:cxn>
                  <a:cxn ang="0">
                    <a:pos x="20" y="50"/>
                  </a:cxn>
                  <a:cxn ang="0">
                    <a:pos x="7" y="40"/>
                  </a:cxn>
                  <a:cxn ang="0">
                    <a:pos x="10" y="7"/>
                  </a:cxn>
                  <a:cxn ang="0">
                    <a:pos x="44" y="1"/>
                  </a:cxn>
                  <a:cxn ang="0">
                    <a:pos x="72" y="3"/>
                  </a:cxn>
                  <a:cxn ang="0">
                    <a:pos x="60" y="12"/>
                  </a:cxn>
                  <a:cxn ang="0">
                    <a:pos x="66" y="28"/>
                  </a:cxn>
                  <a:cxn ang="0">
                    <a:pos x="33" y="51"/>
                  </a:cxn>
                  <a:cxn ang="0">
                    <a:pos x="28" y="51"/>
                  </a:cxn>
                  <a:cxn ang="0">
                    <a:pos x="20" y="59"/>
                  </a:cxn>
                  <a:cxn ang="0">
                    <a:pos x="25" y="64"/>
                  </a:cxn>
                  <a:cxn ang="0">
                    <a:pos x="36" y="64"/>
                  </a:cxn>
                  <a:cxn ang="0">
                    <a:pos x="61" y="67"/>
                  </a:cxn>
                  <a:cxn ang="0">
                    <a:pos x="56" y="105"/>
                  </a:cxn>
                  <a:cxn ang="0">
                    <a:pos x="14" y="106"/>
                  </a:cxn>
                  <a:cxn ang="0">
                    <a:pos x="0" y="94"/>
                  </a:cxn>
                  <a:cxn ang="0">
                    <a:pos x="36" y="0"/>
                  </a:cxn>
                </a:cxnLst>
                <a:rect l="0" t="0" r="r" b="b"/>
                <a:pathLst>
                  <a:path w="73" h="108">
                    <a:moveTo>
                      <a:pt x="23" y="26"/>
                    </a:moveTo>
                    <a:lnTo>
                      <a:pt x="23" y="26"/>
                    </a:lnTo>
                    <a:cubicBezTo>
                      <a:pt x="23" y="32"/>
                      <a:pt x="24" y="36"/>
                      <a:pt x="25" y="39"/>
                    </a:cubicBezTo>
                    <a:cubicBezTo>
                      <a:pt x="27" y="44"/>
                      <a:pt x="30" y="46"/>
                      <a:pt x="34" y="46"/>
                    </a:cubicBezTo>
                    <a:cubicBezTo>
                      <a:pt x="38" y="46"/>
                      <a:pt x="41" y="45"/>
                      <a:pt x="42" y="41"/>
                    </a:cubicBezTo>
                    <a:cubicBezTo>
                      <a:pt x="44" y="38"/>
                      <a:pt x="44" y="32"/>
                      <a:pt x="44" y="26"/>
                    </a:cubicBezTo>
                    <a:cubicBezTo>
                      <a:pt x="44" y="19"/>
                      <a:pt x="44" y="13"/>
                      <a:pt x="42" y="10"/>
                    </a:cubicBezTo>
                    <a:cubicBezTo>
                      <a:pt x="40" y="7"/>
                      <a:pt x="38" y="5"/>
                      <a:pt x="34" y="5"/>
                    </a:cubicBezTo>
                    <a:cubicBezTo>
                      <a:pt x="30" y="5"/>
                      <a:pt x="27" y="7"/>
                      <a:pt x="26" y="10"/>
                    </a:cubicBezTo>
                    <a:cubicBezTo>
                      <a:pt x="24" y="14"/>
                      <a:pt x="23" y="19"/>
                      <a:pt x="23" y="26"/>
                    </a:cubicBezTo>
                    <a:lnTo>
                      <a:pt x="23" y="26"/>
                    </a:lnTo>
                    <a:close/>
                    <a:moveTo>
                      <a:pt x="14" y="92"/>
                    </a:moveTo>
                    <a:lnTo>
                      <a:pt x="14" y="92"/>
                    </a:lnTo>
                    <a:cubicBezTo>
                      <a:pt x="14" y="96"/>
                      <a:pt x="16" y="98"/>
                      <a:pt x="19" y="100"/>
                    </a:cubicBezTo>
                    <a:cubicBezTo>
                      <a:pt x="23" y="102"/>
                      <a:pt x="28" y="103"/>
                      <a:pt x="35" y="103"/>
                    </a:cubicBezTo>
                    <a:cubicBezTo>
                      <a:pt x="41" y="103"/>
                      <a:pt x="45" y="102"/>
                      <a:pt x="49" y="102"/>
                    </a:cubicBezTo>
                    <a:cubicBezTo>
                      <a:pt x="56" y="100"/>
                      <a:pt x="60" y="97"/>
                      <a:pt x="60" y="92"/>
                    </a:cubicBezTo>
                    <a:cubicBezTo>
                      <a:pt x="60" y="89"/>
                      <a:pt x="59" y="87"/>
                      <a:pt x="57" y="86"/>
                    </a:cubicBezTo>
                    <a:cubicBezTo>
                      <a:pt x="55" y="84"/>
                      <a:pt x="51" y="84"/>
                      <a:pt x="46" y="84"/>
                    </a:cubicBezTo>
                    <a:lnTo>
                      <a:pt x="20" y="84"/>
                    </a:lnTo>
                    <a:cubicBezTo>
                      <a:pt x="18" y="85"/>
                      <a:pt x="17" y="86"/>
                      <a:pt x="16" y="87"/>
                    </a:cubicBezTo>
                    <a:cubicBezTo>
                      <a:pt x="15" y="89"/>
                      <a:pt x="14" y="91"/>
                      <a:pt x="14" y="92"/>
                    </a:cubicBezTo>
                    <a:lnTo>
                      <a:pt x="14" y="92"/>
                    </a:lnTo>
                    <a:close/>
                    <a:moveTo>
                      <a:pt x="0" y="94"/>
                    </a:moveTo>
                    <a:lnTo>
                      <a:pt x="0" y="94"/>
                    </a:lnTo>
                    <a:cubicBezTo>
                      <a:pt x="0" y="91"/>
                      <a:pt x="1" y="89"/>
                      <a:pt x="3" y="87"/>
                    </a:cubicBezTo>
                    <a:cubicBezTo>
                      <a:pt x="5" y="84"/>
                      <a:pt x="8" y="83"/>
                      <a:pt x="13" y="82"/>
                    </a:cubicBezTo>
                    <a:lnTo>
                      <a:pt x="13" y="81"/>
                    </a:lnTo>
                    <a:cubicBezTo>
                      <a:pt x="10" y="80"/>
                      <a:pt x="8" y="78"/>
                      <a:pt x="6" y="77"/>
                    </a:cubicBezTo>
                    <a:cubicBezTo>
                      <a:pt x="4" y="75"/>
                      <a:pt x="2" y="72"/>
                      <a:pt x="2" y="68"/>
                    </a:cubicBezTo>
                    <a:cubicBezTo>
                      <a:pt x="2" y="64"/>
                      <a:pt x="4" y="60"/>
                      <a:pt x="8" y="57"/>
                    </a:cubicBezTo>
                    <a:cubicBezTo>
                      <a:pt x="12" y="54"/>
                      <a:pt x="16" y="51"/>
                      <a:pt x="20" y="50"/>
                    </a:cubicBezTo>
                    <a:lnTo>
                      <a:pt x="20" y="49"/>
                    </a:lnTo>
                    <a:cubicBezTo>
                      <a:pt x="14" y="47"/>
                      <a:pt x="10" y="44"/>
                      <a:pt x="7" y="40"/>
                    </a:cubicBezTo>
                    <a:cubicBezTo>
                      <a:pt x="3" y="36"/>
                      <a:pt x="2" y="31"/>
                      <a:pt x="2" y="25"/>
                    </a:cubicBezTo>
                    <a:cubicBezTo>
                      <a:pt x="2" y="18"/>
                      <a:pt x="5" y="12"/>
                      <a:pt x="10" y="7"/>
                    </a:cubicBezTo>
                    <a:cubicBezTo>
                      <a:pt x="16" y="2"/>
                      <a:pt x="24" y="0"/>
                      <a:pt x="34" y="0"/>
                    </a:cubicBezTo>
                    <a:cubicBezTo>
                      <a:pt x="38" y="0"/>
                      <a:pt x="41" y="0"/>
                      <a:pt x="44" y="1"/>
                    </a:cubicBezTo>
                    <a:cubicBezTo>
                      <a:pt x="47" y="2"/>
                      <a:pt x="50" y="3"/>
                      <a:pt x="51" y="3"/>
                    </a:cubicBezTo>
                    <a:lnTo>
                      <a:pt x="72" y="3"/>
                    </a:lnTo>
                    <a:lnTo>
                      <a:pt x="72" y="12"/>
                    </a:lnTo>
                    <a:lnTo>
                      <a:pt x="60" y="12"/>
                    </a:lnTo>
                    <a:cubicBezTo>
                      <a:pt x="62" y="14"/>
                      <a:pt x="63" y="16"/>
                      <a:pt x="64" y="19"/>
                    </a:cubicBezTo>
                    <a:cubicBezTo>
                      <a:pt x="65" y="22"/>
                      <a:pt x="66" y="25"/>
                      <a:pt x="66" y="28"/>
                    </a:cubicBezTo>
                    <a:cubicBezTo>
                      <a:pt x="66" y="38"/>
                      <a:pt x="61" y="44"/>
                      <a:pt x="52" y="48"/>
                    </a:cubicBezTo>
                    <a:cubicBezTo>
                      <a:pt x="47" y="50"/>
                      <a:pt x="41" y="51"/>
                      <a:pt x="33" y="51"/>
                    </a:cubicBezTo>
                    <a:cubicBezTo>
                      <a:pt x="32" y="51"/>
                      <a:pt x="31" y="51"/>
                      <a:pt x="30" y="51"/>
                    </a:cubicBezTo>
                    <a:cubicBezTo>
                      <a:pt x="30" y="51"/>
                      <a:pt x="29" y="51"/>
                      <a:pt x="28" y="51"/>
                    </a:cubicBezTo>
                    <a:cubicBezTo>
                      <a:pt x="26" y="51"/>
                      <a:pt x="25" y="52"/>
                      <a:pt x="23" y="53"/>
                    </a:cubicBezTo>
                    <a:cubicBezTo>
                      <a:pt x="21" y="55"/>
                      <a:pt x="20" y="57"/>
                      <a:pt x="20" y="59"/>
                    </a:cubicBezTo>
                    <a:cubicBezTo>
                      <a:pt x="20" y="60"/>
                      <a:pt x="21" y="61"/>
                      <a:pt x="22" y="62"/>
                    </a:cubicBezTo>
                    <a:cubicBezTo>
                      <a:pt x="22" y="63"/>
                      <a:pt x="24" y="64"/>
                      <a:pt x="25" y="64"/>
                    </a:cubicBezTo>
                    <a:cubicBezTo>
                      <a:pt x="26" y="64"/>
                      <a:pt x="28" y="64"/>
                      <a:pt x="30" y="64"/>
                    </a:cubicBezTo>
                    <a:cubicBezTo>
                      <a:pt x="33" y="64"/>
                      <a:pt x="35" y="64"/>
                      <a:pt x="36" y="64"/>
                    </a:cubicBezTo>
                    <a:lnTo>
                      <a:pt x="46" y="65"/>
                    </a:lnTo>
                    <a:cubicBezTo>
                      <a:pt x="52" y="65"/>
                      <a:pt x="57" y="65"/>
                      <a:pt x="61" y="67"/>
                    </a:cubicBezTo>
                    <a:cubicBezTo>
                      <a:pt x="69" y="70"/>
                      <a:pt x="73" y="76"/>
                      <a:pt x="73" y="84"/>
                    </a:cubicBezTo>
                    <a:cubicBezTo>
                      <a:pt x="73" y="94"/>
                      <a:pt x="67" y="101"/>
                      <a:pt x="56" y="105"/>
                    </a:cubicBezTo>
                    <a:cubicBezTo>
                      <a:pt x="50" y="107"/>
                      <a:pt x="42" y="108"/>
                      <a:pt x="33" y="108"/>
                    </a:cubicBezTo>
                    <a:cubicBezTo>
                      <a:pt x="25" y="108"/>
                      <a:pt x="19" y="107"/>
                      <a:pt x="14" y="106"/>
                    </a:cubicBezTo>
                    <a:cubicBezTo>
                      <a:pt x="5" y="104"/>
                      <a:pt x="0" y="99"/>
                      <a:pt x="0" y="94"/>
                    </a:cubicBezTo>
                    <a:lnTo>
                      <a:pt x="0" y="94"/>
                    </a:lnTo>
                    <a:close/>
                    <a:moveTo>
                      <a:pt x="36" y="0"/>
                    </a:moveTo>
                    <a:lnTo>
                      <a:pt x="36" y="0"/>
                    </a:lnTo>
                    <a:lnTo>
                      <a:pt x="3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147"/>
              <p:cNvSpPr>
                <a:spLocks/>
              </p:cNvSpPr>
              <p:nvPr/>
            </p:nvSpPr>
            <p:spPr bwMode="auto">
              <a:xfrm>
                <a:off x="1277" y="2380"/>
                <a:ext cx="45" cy="58"/>
              </a:xfrm>
              <a:custGeom>
                <a:avLst/>
                <a:gdLst/>
                <a:ahLst/>
                <a:cxnLst>
                  <a:cxn ang="0">
                    <a:pos x="0" y="103"/>
                  </a:cxn>
                  <a:cxn ang="0">
                    <a:pos x="0" y="103"/>
                  </a:cxn>
                  <a:cxn ang="0">
                    <a:pos x="7" y="101"/>
                  </a:cxn>
                  <a:cxn ang="0">
                    <a:pos x="9" y="94"/>
                  </a:cxn>
                  <a:cxn ang="0">
                    <a:pos x="9" y="13"/>
                  </a:cxn>
                  <a:cxn ang="0">
                    <a:pos x="7" y="6"/>
                  </a:cxn>
                  <a:cxn ang="0">
                    <a:pos x="0" y="4"/>
                  </a:cxn>
                  <a:cxn ang="0">
                    <a:pos x="0" y="0"/>
                  </a:cxn>
                  <a:cxn ang="0">
                    <a:pos x="31" y="0"/>
                  </a:cxn>
                  <a:cxn ang="0">
                    <a:pos x="31" y="44"/>
                  </a:cxn>
                  <a:cxn ang="0">
                    <a:pos x="41" y="35"/>
                  </a:cxn>
                  <a:cxn ang="0">
                    <a:pos x="53" y="32"/>
                  </a:cxn>
                  <a:cxn ang="0">
                    <a:pos x="68" y="37"/>
                  </a:cxn>
                  <a:cxn ang="0">
                    <a:pos x="74" y="56"/>
                  </a:cxn>
                  <a:cxn ang="0">
                    <a:pos x="74" y="94"/>
                  </a:cxn>
                  <a:cxn ang="0">
                    <a:pos x="76" y="101"/>
                  </a:cxn>
                  <a:cxn ang="0">
                    <a:pos x="82" y="103"/>
                  </a:cxn>
                  <a:cxn ang="0">
                    <a:pos x="82" y="107"/>
                  </a:cxn>
                  <a:cxn ang="0">
                    <a:pos x="45" y="107"/>
                  </a:cxn>
                  <a:cxn ang="0">
                    <a:pos x="45" y="103"/>
                  </a:cxn>
                  <a:cxn ang="0">
                    <a:pos x="51" y="101"/>
                  </a:cxn>
                  <a:cxn ang="0">
                    <a:pos x="52" y="94"/>
                  </a:cxn>
                  <a:cxn ang="0">
                    <a:pos x="52" y="56"/>
                  </a:cxn>
                  <a:cxn ang="0">
                    <a:pos x="51" y="48"/>
                  </a:cxn>
                  <a:cxn ang="0">
                    <a:pos x="44" y="43"/>
                  </a:cxn>
                  <a:cxn ang="0">
                    <a:pos x="35" y="47"/>
                  </a:cxn>
                  <a:cxn ang="0">
                    <a:pos x="31" y="52"/>
                  </a:cxn>
                  <a:cxn ang="0">
                    <a:pos x="31" y="94"/>
                  </a:cxn>
                  <a:cxn ang="0">
                    <a:pos x="33" y="101"/>
                  </a:cxn>
                  <a:cxn ang="0">
                    <a:pos x="38" y="103"/>
                  </a:cxn>
                  <a:cxn ang="0">
                    <a:pos x="38" y="107"/>
                  </a:cxn>
                  <a:cxn ang="0">
                    <a:pos x="0" y="107"/>
                  </a:cxn>
                  <a:cxn ang="0">
                    <a:pos x="0" y="103"/>
                  </a:cxn>
                </a:cxnLst>
                <a:rect l="0" t="0" r="r" b="b"/>
                <a:pathLst>
                  <a:path w="82" h="107">
                    <a:moveTo>
                      <a:pt x="0" y="103"/>
                    </a:moveTo>
                    <a:lnTo>
                      <a:pt x="0" y="103"/>
                    </a:lnTo>
                    <a:cubicBezTo>
                      <a:pt x="3" y="103"/>
                      <a:pt x="5" y="102"/>
                      <a:pt x="7" y="101"/>
                    </a:cubicBezTo>
                    <a:cubicBezTo>
                      <a:pt x="8" y="100"/>
                      <a:pt x="9" y="97"/>
                      <a:pt x="9" y="94"/>
                    </a:cubicBezTo>
                    <a:lnTo>
                      <a:pt x="9" y="13"/>
                    </a:lnTo>
                    <a:cubicBezTo>
                      <a:pt x="9" y="10"/>
                      <a:pt x="8" y="7"/>
                      <a:pt x="7" y="6"/>
                    </a:cubicBezTo>
                    <a:cubicBezTo>
                      <a:pt x="6" y="5"/>
                      <a:pt x="4" y="4"/>
                      <a:pt x="0" y="4"/>
                    </a:cubicBezTo>
                    <a:lnTo>
                      <a:pt x="0" y="0"/>
                    </a:lnTo>
                    <a:lnTo>
                      <a:pt x="31" y="0"/>
                    </a:lnTo>
                    <a:lnTo>
                      <a:pt x="31" y="44"/>
                    </a:lnTo>
                    <a:cubicBezTo>
                      <a:pt x="34" y="41"/>
                      <a:pt x="38" y="37"/>
                      <a:pt x="41" y="35"/>
                    </a:cubicBezTo>
                    <a:cubicBezTo>
                      <a:pt x="45" y="33"/>
                      <a:pt x="49" y="32"/>
                      <a:pt x="53" y="32"/>
                    </a:cubicBezTo>
                    <a:cubicBezTo>
                      <a:pt x="59" y="32"/>
                      <a:pt x="65" y="34"/>
                      <a:pt x="68" y="37"/>
                    </a:cubicBezTo>
                    <a:cubicBezTo>
                      <a:pt x="72" y="41"/>
                      <a:pt x="74" y="47"/>
                      <a:pt x="74" y="56"/>
                    </a:cubicBezTo>
                    <a:lnTo>
                      <a:pt x="74" y="94"/>
                    </a:lnTo>
                    <a:cubicBezTo>
                      <a:pt x="74" y="97"/>
                      <a:pt x="75" y="100"/>
                      <a:pt x="76" y="101"/>
                    </a:cubicBezTo>
                    <a:cubicBezTo>
                      <a:pt x="78" y="102"/>
                      <a:pt x="80" y="103"/>
                      <a:pt x="82" y="103"/>
                    </a:cubicBezTo>
                    <a:lnTo>
                      <a:pt x="82" y="107"/>
                    </a:lnTo>
                    <a:lnTo>
                      <a:pt x="45" y="107"/>
                    </a:lnTo>
                    <a:lnTo>
                      <a:pt x="45" y="103"/>
                    </a:lnTo>
                    <a:cubicBezTo>
                      <a:pt x="48" y="103"/>
                      <a:pt x="50" y="102"/>
                      <a:pt x="51" y="101"/>
                    </a:cubicBezTo>
                    <a:cubicBezTo>
                      <a:pt x="52" y="100"/>
                      <a:pt x="52" y="98"/>
                      <a:pt x="52" y="94"/>
                    </a:cubicBezTo>
                    <a:lnTo>
                      <a:pt x="52" y="56"/>
                    </a:lnTo>
                    <a:cubicBezTo>
                      <a:pt x="52" y="52"/>
                      <a:pt x="52" y="50"/>
                      <a:pt x="51" y="48"/>
                    </a:cubicBezTo>
                    <a:cubicBezTo>
                      <a:pt x="50" y="44"/>
                      <a:pt x="48" y="43"/>
                      <a:pt x="44" y="43"/>
                    </a:cubicBezTo>
                    <a:cubicBezTo>
                      <a:pt x="41" y="43"/>
                      <a:pt x="38" y="44"/>
                      <a:pt x="35" y="47"/>
                    </a:cubicBezTo>
                    <a:cubicBezTo>
                      <a:pt x="33" y="49"/>
                      <a:pt x="31" y="51"/>
                      <a:pt x="31" y="52"/>
                    </a:cubicBezTo>
                    <a:lnTo>
                      <a:pt x="31" y="94"/>
                    </a:lnTo>
                    <a:cubicBezTo>
                      <a:pt x="31" y="98"/>
                      <a:pt x="32" y="100"/>
                      <a:pt x="33" y="101"/>
                    </a:cubicBezTo>
                    <a:cubicBezTo>
                      <a:pt x="34" y="102"/>
                      <a:pt x="36" y="103"/>
                      <a:pt x="38" y="103"/>
                    </a:cubicBezTo>
                    <a:lnTo>
                      <a:pt x="38" y="107"/>
                    </a:lnTo>
                    <a:lnTo>
                      <a:pt x="0" y="107"/>
                    </a:lnTo>
                    <a:lnTo>
                      <a:pt x="0" y="10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148"/>
              <p:cNvSpPr>
                <a:spLocks/>
              </p:cNvSpPr>
              <p:nvPr/>
            </p:nvSpPr>
            <p:spPr bwMode="auto">
              <a:xfrm>
                <a:off x="1326" y="2383"/>
                <a:ext cx="28" cy="57"/>
              </a:xfrm>
              <a:custGeom>
                <a:avLst/>
                <a:gdLst/>
                <a:ahLst/>
                <a:cxnLst>
                  <a:cxn ang="0">
                    <a:pos x="0" y="34"/>
                  </a:cxn>
                  <a:cxn ang="0">
                    <a:pos x="0" y="34"/>
                  </a:cxn>
                  <a:cxn ang="0">
                    <a:pos x="0" y="30"/>
                  </a:cxn>
                  <a:cxn ang="0">
                    <a:pos x="5" y="25"/>
                  </a:cxn>
                  <a:cxn ang="0">
                    <a:pos x="13" y="17"/>
                  </a:cxn>
                  <a:cxn ang="0">
                    <a:pos x="26" y="0"/>
                  </a:cxn>
                  <a:cxn ang="0">
                    <a:pos x="30" y="0"/>
                  </a:cxn>
                  <a:cxn ang="0">
                    <a:pos x="30" y="27"/>
                  </a:cxn>
                  <a:cxn ang="0">
                    <a:pos x="45" y="27"/>
                  </a:cxn>
                  <a:cxn ang="0">
                    <a:pos x="45" y="34"/>
                  </a:cxn>
                  <a:cxn ang="0">
                    <a:pos x="30" y="34"/>
                  </a:cxn>
                  <a:cxn ang="0">
                    <a:pos x="30" y="82"/>
                  </a:cxn>
                  <a:cxn ang="0">
                    <a:pos x="31" y="87"/>
                  </a:cxn>
                  <a:cxn ang="0">
                    <a:pos x="36" y="91"/>
                  </a:cxn>
                  <a:cxn ang="0">
                    <a:pos x="42" y="89"/>
                  </a:cxn>
                  <a:cxn ang="0">
                    <a:pos x="46" y="83"/>
                  </a:cxn>
                  <a:cxn ang="0">
                    <a:pos x="50" y="84"/>
                  </a:cxn>
                  <a:cxn ang="0">
                    <a:pos x="43" y="95"/>
                  </a:cxn>
                  <a:cxn ang="0">
                    <a:pos x="26" y="102"/>
                  </a:cxn>
                  <a:cxn ang="0">
                    <a:pos x="16" y="100"/>
                  </a:cxn>
                  <a:cxn ang="0">
                    <a:pos x="8" y="85"/>
                  </a:cxn>
                  <a:cxn ang="0">
                    <a:pos x="8" y="34"/>
                  </a:cxn>
                  <a:cxn ang="0">
                    <a:pos x="0" y="34"/>
                  </a:cxn>
                </a:cxnLst>
                <a:rect l="0" t="0" r="r" b="b"/>
                <a:pathLst>
                  <a:path w="50" h="102">
                    <a:moveTo>
                      <a:pt x="0" y="34"/>
                    </a:moveTo>
                    <a:lnTo>
                      <a:pt x="0" y="34"/>
                    </a:lnTo>
                    <a:lnTo>
                      <a:pt x="0" y="30"/>
                    </a:lnTo>
                    <a:cubicBezTo>
                      <a:pt x="2" y="28"/>
                      <a:pt x="3" y="27"/>
                      <a:pt x="5" y="25"/>
                    </a:cubicBezTo>
                    <a:cubicBezTo>
                      <a:pt x="8" y="22"/>
                      <a:pt x="11" y="20"/>
                      <a:pt x="13" y="17"/>
                    </a:cubicBezTo>
                    <a:cubicBezTo>
                      <a:pt x="18" y="12"/>
                      <a:pt x="22" y="6"/>
                      <a:pt x="26" y="0"/>
                    </a:cubicBezTo>
                    <a:lnTo>
                      <a:pt x="30" y="0"/>
                    </a:lnTo>
                    <a:lnTo>
                      <a:pt x="30" y="27"/>
                    </a:lnTo>
                    <a:lnTo>
                      <a:pt x="45" y="27"/>
                    </a:lnTo>
                    <a:lnTo>
                      <a:pt x="45" y="34"/>
                    </a:lnTo>
                    <a:lnTo>
                      <a:pt x="30" y="34"/>
                    </a:lnTo>
                    <a:lnTo>
                      <a:pt x="30" y="82"/>
                    </a:lnTo>
                    <a:cubicBezTo>
                      <a:pt x="30" y="84"/>
                      <a:pt x="31" y="86"/>
                      <a:pt x="31" y="87"/>
                    </a:cubicBezTo>
                    <a:cubicBezTo>
                      <a:pt x="32" y="90"/>
                      <a:pt x="34" y="91"/>
                      <a:pt x="36" y="91"/>
                    </a:cubicBezTo>
                    <a:cubicBezTo>
                      <a:pt x="38" y="91"/>
                      <a:pt x="40" y="90"/>
                      <a:pt x="42" y="89"/>
                    </a:cubicBezTo>
                    <a:cubicBezTo>
                      <a:pt x="43" y="87"/>
                      <a:pt x="44" y="85"/>
                      <a:pt x="46" y="83"/>
                    </a:cubicBezTo>
                    <a:lnTo>
                      <a:pt x="50" y="84"/>
                    </a:lnTo>
                    <a:cubicBezTo>
                      <a:pt x="48" y="89"/>
                      <a:pt x="46" y="92"/>
                      <a:pt x="43" y="95"/>
                    </a:cubicBezTo>
                    <a:cubicBezTo>
                      <a:pt x="38" y="100"/>
                      <a:pt x="33" y="102"/>
                      <a:pt x="26" y="102"/>
                    </a:cubicBezTo>
                    <a:cubicBezTo>
                      <a:pt x="23" y="102"/>
                      <a:pt x="19" y="102"/>
                      <a:pt x="16" y="100"/>
                    </a:cubicBezTo>
                    <a:cubicBezTo>
                      <a:pt x="11" y="97"/>
                      <a:pt x="8" y="93"/>
                      <a:pt x="8" y="85"/>
                    </a:cubicBezTo>
                    <a:lnTo>
                      <a:pt x="8"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3" name="Freeform 149"/>
              <p:cNvSpPr>
                <a:spLocks noEditPoints="1"/>
              </p:cNvSpPr>
              <p:nvPr/>
            </p:nvSpPr>
            <p:spPr bwMode="auto">
              <a:xfrm>
                <a:off x="1356" y="2397"/>
                <a:ext cx="30" cy="43"/>
              </a:xfrm>
              <a:custGeom>
                <a:avLst/>
                <a:gdLst/>
                <a:ahLst/>
                <a:cxnLst>
                  <a:cxn ang="0">
                    <a:pos x="0" y="51"/>
                  </a:cxn>
                  <a:cxn ang="0">
                    <a:pos x="0" y="51"/>
                  </a:cxn>
                  <a:cxn ang="0">
                    <a:pos x="4" y="51"/>
                  </a:cxn>
                  <a:cxn ang="0">
                    <a:pos x="13" y="67"/>
                  </a:cxn>
                  <a:cxn ang="0">
                    <a:pos x="26" y="72"/>
                  </a:cxn>
                  <a:cxn ang="0">
                    <a:pos x="35" y="69"/>
                  </a:cxn>
                  <a:cxn ang="0">
                    <a:pos x="38" y="62"/>
                  </a:cxn>
                  <a:cxn ang="0">
                    <a:pos x="35" y="55"/>
                  </a:cxn>
                  <a:cxn ang="0">
                    <a:pos x="29" y="51"/>
                  </a:cxn>
                  <a:cxn ang="0">
                    <a:pos x="18" y="45"/>
                  </a:cxn>
                  <a:cxn ang="0">
                    <a:pos x="4" y="35"/>
                  </a:cxn>
                  <a:cxn ang="0">
                    <a:pos x="0" y="23"/>
                  </a:cxn>
                  <a:cxn ang="0">
                    <a:pos x="6" y="7"/>
                  </a:cxn>
                  <a:cxn ang="0">
                    <a:pos x="25" y="0"/>
                  </a:cxn>
                  <a:cxn ang="0">
                    <a:pos x="35" y="2"/>
                  </a:cxn>
                  <a:cxn ang="0">
                    <a:pos x="42" y="3"/>
                  </a:cxn>
                  <a:cxn ang="0">
                    <a:pos x="45" y="3"/>
                  </a:cxn>
                  <a:cxn ang="0">
                    <a:pos x="46" y="0"/>
                  </a:cxn>
                  <a:cxn ang="0">
                    <a:pos x="50" y="0"/>
                  </a:cxn>
                  <a:cxn ang="0">
                    <a:pos x="50" y="23"/>
                  </a:cxn>
                  <a:cxn ang="0">
                    <a:pos x="46" y="23"/>
                  </a:cxn>
                  <a:cxn ang="0">
                    <a:pos x="38" y="10"/>
                  </a:cxn>
                  <a:cxn ang="0">
                    <a:pos x="27" y="5"/>
                  </a:cxn>
                  <a:cxn ang="0">
                    <a:pos x="19" y="8"/>
                  </a:cxn>
                  <a:cxn ang="0">
                    <a:pos x="16" y="15"/>
                  </a:cxn>
                  <a:cxn ang="0">
                    <a:pos x="18" y="20"/>
                  </a:cxn>
                  <a:cxn ang="0">
                    <a:pos x="27" y="26"/>
                  </a:cxn>
                  <a:cxn ang="0">
                    <a:pos x="36" y="30"/>
                  </a:cxn>
                  <a:cxn ang="0">
                    <a:pos x="47" y="38"/>
                  </a:cxn>
                  <a:cxn ang="0">
                    <a:pos x="54" y="53"/>
                  </a:cxn>
                  <a:cxn ang="0">
                    <a:pos x="47" y="70"/>
                  </a:cxn>
                  <a:cxn ang="0">
                    <a:pos x="28" y="77"/>
                  </a:cxn>
                  <a:cxn ang="0">
                    <a:pos x="22" y="77"/>
                  </a:cxn>
                  <a:cxn ang="0">
                    <a:pos x="14" y="74"/>
                  </a:cxn>
                  <a:cxn ang="0">
                    <a:pos x="11" y="74"/>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4" y="51"/>
                    </a:lnTo>
                    <a:cubicBezTo>
                      <a:pt x="6" y="59"/>
                      <a:pt x="9" y="64"/>
                      <a:pt x="13" y="67"/>
                    </a:cubicBezTo>
                    <a:cubicBezTo>
                      <a:pt x="17" y="70"/>
                      <a:pt x="22" y="72"/>
                      <a:pt x="26" y="72"/>
                    </a:cubicBezTo>
                    <a:cubicBezTo>
                      <a:pt x="30" y="72"/>
                      <a:pt x="33" y="71"/>
                      <a:pt x="35" y="69"/>
                    </a:cubicBezTo>
                    <a:cubicBezTo>
                      <a:pt x="37" y="67"/>
                      <a:pt x="38" y="65"/>
                      <a:pt x="38" y="62"/>
                    </a:cubicBezTo>
                    <a:cubicBezTo>
                      <a:pt x="38" y="59"/>
                      <a:pt x="37" y="57"/>
                      <a:pt x="35" y="55"/>
                    </a:cubicBezTo>
                    <a:cubicBezTo>
                      <a:pt x="34" y="54"/>
                      <a:pt x="32" y="52"/>
                      <a:pt x="29" y="51"/>
                    </a:cubicBezTo>
                    <a:lnTo>
                      <a:pt x="18" y="45"/>
                    </a:lnTo>
                    <a:cubicBezTo>
                      <a:pt x="11" y="42"/>
                      <a:pt x="7" y="39"/>
                      <a:pt x="4" y="35"/>
                    </a:cubicBezTo>
                    <a:cubicBezTo>
                      <a:pt x="1" y="32"/>
                      <a:pt x="0" y="28"/>
                      <a:pt x="0" y="23"/>
                    </a:cubicBezTo>
                    <a:cubicBezTo>
                      <a:pt x="0" y="17"/>
                      <a:pt x="2" y="11"/>
                      <a:pt x="6" y="7"/>
                    </a:cubicBezTo>
                    <a:cubicBezTo>
                      <a:pt x="11" y="2"/>
                      <a:pt x="17" y="0"/>
                      <a:pt x="25" y="0"/>
                    </a:cubicBezTo>
                    <a:cubicBezTo>
                      <a:pt x="28" y="0"/>
                      <a:pt x="31" y="1"/>
                      <a:pt x="35" y="2"/>
                    </a:cubicBezTo>
                    <a:cubicBezTo>
                      <a:pt x="39" y="3"/>
                      <a:pt x="41" y="3"/>
                      <a:pt x="42" y="3"/>
                    </a:cubicBezTo>
                    <a:cubicBezTo>
                      <a:pt x="44" y="3"/>
                      <a:pt x="45" y="3"/>
                      <a:pt x="45" y="3"/>
                    </a:cubicBezTo>
                    <a:cubicBezTo>
                      <a:pt x="46" y="2"/>
                      <a:pt x="46" y="1"/>
                      <a:pt x="46" y="0"/>
                    </a:cubicBezTo>
                    <a:lnTo>
                      <a:pt x="50" y="0"/>
                    </a:lnTo>
                    <a:lnTo>
                      <a:pt x="50" y="23"/>
                    </a:lnTo>
                    <a:lnTo>
                      <a:pt x="46" y="23"/>
                    </a:lnTo>
                    <a:cubicBezTo>
                      <a:pt x="44" y="18"/>
                      <a:pt x="42" y="14"/>
                      <a:pt x="38" y="10"/>
                    </a:cubicBezTo>
                    <a:cubicBezTo>
                      <a:pt x="35" y="7"/>
                      <a:pt x="31" y="5"/>
                      <a:pt x="27" y="5"/>
                    </a:cubicBezTo>
                    <a:cubicBezTo>
                      <a:pt x="23" y="5"/>
                      <a:pt x="20" y="6"/>
                      <a:pt x="19" y="8"/>
                    </a:cubicBezTo>
                    <a:cubicBezTo>
                      <a:pt x="17" y="10"/>
                      <a:pt x="16" y="12"/>
                      <a:pt x="16" y="15"/>
                    </a:cubicBezTo>
                    <a:cubicBezTo>
                      <a:pt x="16" y="17"/>
                      <a:pt x="17" y="18"/>
                      <a:pt x="18" y="20"/>
                    </a:cubicBezTo>
                    <a:cubicBezTo>
                      <a:pt x="20" y="22"/>
                      <a:pt x="23" y="24"/>
                      <a:pt x="27" y="26"/>
                    </a:cubicBezTo>
                    <a:lnTo>
                      <a:pt x="36" y="30"/>
                    </a:lnTo>
                    <a:cubicBezTo>
                      <a:pt x="41" y="33"/>
                      <a:pt x="45" y="36"/>
                      <a:pt x="47" y="38"/>
                    </a:cubicBezTo>
                    <a:cubicBezTo>
                      <a:pt x="52" y="42"/>
                      <a:pt x="54" y="47"/>
                      <a:pt x="54" y="53"/>
                    </a:cubicBezTo>
                    <a:cubicBezTo>
                      <a:pt x="54" y="59"/>
                      <a:pt x="51" y="65"/>
                      <a:pt x="47" y="70"/>
                    </a:cubicBezTo>
                    <a:cubicBezTo>
                      <a:pt x="43" y="75"/>
                      <a:pt x="37" y="77"/>
                      <a:pt x="28" y="77"/>
                    </a:cubicBezTo>
                    <a:cubicBezTo>
                      <a:pt x="26" y="77"/>
                      <a:pt x="24" y="77"/>
                      <a:pt x="22" y="77"/>
                    </a:cubicBezTo>
                    <a:cubicBezTo>
                      <a:pt x="19" y="76"/>
                      <a:pt x="17" y="76"/>
                      <a:pt x="14" y="74"/>
                    </a:cubicBezTo>
                    <a:lnTo>
                      <a:pt x="11" y="74"/>
                    </a:lnTo>
                    <a:cubicBezTo>
                      <a:pt x="10" y="73"/>
                      <a:pt x="9" y="73"/>
                      <a:pt x="9" y="73"/>
                    </a:cubicBezTo>
                    <a:cubicBezTo>
                      <a:pt x="9" y="73"/>
                      <a:pt x="9" y="73"/>
                      <a:pt x="8" y="73"/>
                    </a:cubicBezTo>
                    <a:cubicBezTo>
                      <a:pt x="7" y="73"/>
                      <a:pt x="7" y="73"/>
                      <a:pt x="6" y="74"/>
                    </a:cubicBezTo>
                    <a:cubicBezTo>
                      <a:pt x="5" y="75"/>
                      <a:pt x="5" y="76"/>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150"/>
              <p:cNvSpPr>
                <a:spLocks/>
              </p:cNvSpPr>
              <p:nvPr/>
            </p:nvSpPr>
            <p:spPr bwMode="auto">
              <a:xfrm>
                <a:off x="871" y="2519"/>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151"/>
              <p:cNvSpPr>
                <a:spLocks/>
              </p:cNvSpPr>
              <p:nvPr/>
            </p:nvSpPr>
            <p:spPr bwMode="auto">
              <a:xfrm>
                <a:off x="871" y="2519"/>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152"/>
              <p:cNvSpPr>
                <a:spLocks/>
              </p:cNvSpPr>
              <p:nvPr/>
            </p:nvSpPr>
            <p:spPr bwMode="auto">
              <a:xfrm>
                <a:off x="1086" y="2553"/>
                <a:ext cx="63" cy="69"/>
              </a:xfrm>
              <a:custGeom>
                <a:avLst/>
                <a:gdLst/>
                <a:ahLst/>
                <a:cxnLst>
                  <a:cxn ang="0">
                    <a:pos x="0" y="121"/>
                  </a:cxn>
                  <a:cxn ang="0">
                    <a:pos x="0" y="121"/>
                  </a:cxn>
                  <a:cxn ang="0">
                    <a:pos x="11" y="119"/>
                  </a:cxn>
                  <a:cxn ang="0">
                    <a:pos x="17" y="108"/>
                  </a:cxn>
                  <a:cxn ang="0">
                    <a:pos x="17" y="18"/>
                  </a:cxn>
                  <a:cxn ang="0">
                    <a:pos x="11" y="7"/>
                  </a:cxn>
                  <a:cxn ang="0">
                    <a:pos x="0" y="5"/>
                  </a:cxn>
                  <a:cxn ang="0">
                    <a:pos x="0" y="0"/>
                  </a:cxn>
                  <a:cxn ang="0">
                    <a:pos x="65" y="0"/>
                  </a:cxn>
                  <a:cxn ang="0">
                    <a:pos x="65" y="5"/>
                  </a:cxn>
                  <a:cxn ang="0">
                    <a:pos x="50" y="8"/>
                  </a:cxn>
                  <a:cxn ang="0">
                    <a:pos x="46" y="22"/>
                  </a:cxn>
                  <a:cxn ang="0">
                    <a:pos x="46" y="109"/>
                  </a:cxn>
                  <a:cxn ang="0">
                    <a:pos x="50" y="118"/>
                  </a:cxn>
                  <a:cxn ang="0">
                    <a:pos x="62" y="120"/>
                  </a:cxn>
                  <a:cxn ang="0">
                    <a:pos x="90" y="112"/>
                  </a:cxn>
                  <a:cxn ang="0">
                    <a:pos x="110" y="83"/>
                  </a:cxn>
                  <a:cxn ang="0">
                    <a:pos x="115" y="83"/>
                  </a:cxn>
                  <a:cxn ang="0">
                    <a:pos x="108" y="126"/>
                  </a:cxn>
                  <a:cxn ang="0">
                    <a:pos x="0" y="126"/>
                  </a:cxn>
                  <a:cxn ang="0">
                    <a:pos x="0" y="121"/>
                  </a:cxn>
                </a:cxnLst>
                <a:rect l="0" t="0" r="r" b="b"/>
                <a:pathLst>
                  <a:path w="115" h="126">
                    <a:moveTo>
                      <a:pt x="0" y="121"/>
                    </a:moveTo>
                    <a:lnTo>
                      <a:pt x="0" y="121"/>
                    </a:lnTo>
                    <a:cubicBezTo>
                      <a:pt x="5" y="121"/>
                      <a:pt x="9" y="120"/>
                      <a:pt x="11" y="119"/>
                    </a:cubicBezTo>
                    <a:cubicBezTo>
                      <a:pt x="15" y="117"/>
                      <a:pt x="17" y="113"/>
                      <a:pt x="17" y="108"/>
                    </a:cubicBezTo>
                    <a:lnTo>
                      <a:pt x="17" y="18"/>
                    </a:lnTo>
                    <a:cubicBezTo>
                      <a:pt x="17" y="12"/>
                      <a:pt x="15" y="9"/>
                      <a:pt x="11" y="7"/>
                    </a:cubicBezTo>
                    <a:cubicBezTo>
                      <a:pt x="9" y="6"/>
                      <a:pt x="6" y="5"/>
                      <a:pt x="0" y="5"/>
                    </a:cubicBezTo>
                    <a:lnTo>
                      <a:pt x="0" y="0"/>
                    </a:lnTo>
                    <a:lnTo>
                      <a:pt x="65" y="0"/>
                    </a:lnTo>
                    <a:lnTo>
                      <a:pt x="65" y="5"/>
                    </a:lnTo>
                    <a:cubicBezTo>
                      <a:pt x="58" y="5"/>
                      <a:pt x="53" y="6"/>
                      <a:pt x="50" y="8"/>
                    </a:cubicBezTo>
                    <a:cubicBezTo>
                      <a:pt x="48" y="10"/>
                      <a:pt x="46" y="14"/>
                      <a:pt x="46" y="22"/>
                    </a:cubicBezTo>
                    <a:lnTo>
                      <a:pt x="46" y="109"/>
                    </a:lnTo>
                    <a:cubicBezTo>
                      <a:pt x="46" y="114"/>
                      <a:pt x="47" y="116"/>
                      <a:pt x="50" y="118"/>
                    </a:cubicBezTo>
                    <a:cubicBezTo>
                      <a:pt x="52" y="119"/>
                      <a:pt x="56" y="120"/>
                      <a:pt x="62" y="120"/>
                    </a:cubicBezTo>
                    <a:cubicBezTo>
                      <a:pt x="73" y="120"/>
                      <a:pt x="83" y="117"/>
                      <a:pt x="90" y="112"/>
                    </a:cubicBezTo>
                    <a:cubicBezTo>
                      <a:pt x="98" y="107"/>
                      <a:pt x="105" y="98"/>
                      <a:pt x="110" y="83"/>
                    </a:cubicBezTo>
                    <a:lnTo>
                      <a:pt x="115" y="83"/>
                    </a:lnTo>
                    <a:lnTo>
                      <a:pt x="108"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153"/>
              <p:cNvSpPr>
                <a:spLocks noEditPoints="1"/>
              </p:cNvSpPr>
              <p:nvPr/>
            </p:nvSpPr>
            <p:spPr bwMode="auto">
              <a:xfrm>
                <a:off x="1154" y="2551"/>
                <a:ext cx="25" cy="71"/>
              </a:xfrm>
              <a:custGeom>
                <a:avLst/>
                <a:gdLst/>
                <a:ahLst/>
                <a:cxnLst>
                  <a:cxn ang="0">
                    <a:pos x="9" y="14"/>
                  </a:cxn>
                  <a:cxn ang="0">
                    <a:pos x="9" y="14"/>
                  </a:cxn>
                  <a:cxn ang="0">
                    <a:pos x="13" y="4"/>
                  </a:cxn>
                  <a:cxn ang="0">
                    <a:pos x="23" y="0"/>
                  </a:cxn>
                  <a:cxn ang="0">
                    <a:pos x="33" y="4"/>
                  </a:cxn>
                  <a:cxn ang="0">
                    <a:pos x="37" y="14"/>
                  </a:cxn>
                  <a:cxn ang="0">
                    <a:pos x="33" y="25"/>
                  </a:cxn>
                  <a:cxn ang="0">
                    <a:pos x="23" y="29"/>
                  </a:cxn>
                  <a:cxn ang="0">
                    <a:pos x="13" y="25"/>
                  </a:cxn>
                  <a:cxn ang="0">
                    <a:pos x="9" y="14"/>
                  </a:cxn>
                  <a:cxn ang="0">
                    <a:pos x="9" y="14"/>
                  </a:cxn>
                  <a:cxn ang="0">
                    <a:pos x="0" y="124"/>
                  </a:cxn>
                  <a:cxn ang="0">
                    <a:pos x="0" y="124"/>
                  </a:cxn>
                  <a:cxn ang="0">
                    <a:pos x="7" y="122"/>
                  </a:cxn>
                  <a:cxn ang="0">
                    <a:pos x="10" y="113"/>
                  </a:cxn>
                  <a:cxn ang="0">
                    <a:pos x="10" y="58"/>
                  </a:cxn>
                  <a:cxn ang="0">
                    <a:pos x="8" y="50"/>
                  </a:cxn>
                  <a:cxn ang="0">
                    <a:pos x="0" y="47"/>
                  </a:cxn>
                  <a:cxn ang="0">
                    <a:pos x="0" y="43"/>
                  </a:cxn>
                  <a:cxn ang="0">
                    <a:pos x="36" y="43"/>
                  </a:cxn>
                  <a:cxn ang="0">
                    <a:pos x="36" y="114"/>
                  </a:cxn>
                  <a:cxn ang="0">
                    <a:pos x="38" y="121"/>
                  </a:cxn>
                  <a:cxn ang="0">
                    <a:pos x="45" y="124"/>
                  </a:cxn>
                  <a:cxn ang="0">
                    <a:pos x="45" y="129"/>
                  </a:cxn>
                  <a:cxn ang="0">
                    <a:pos x="0" y="129"/>
                  </a:cxn>
                  <a:cxn ang="0">
                    <a:pos x="0" y="124"/>
                  </a:cxn>
                </a:cxnLst>
                <a:rect l="0" t="0" r="r" b="b"/>
                <a:pathLst>
                  <a:path w="45" h="129">
                    <a:moveTo>
                      <a:pt x="9" y="14"/>
                    </a:moveTo>
                    <a:lnTo>
                      <a:pt x="9" y="14"/>
                    </a:lnTo>
                    <a:cubicBezTo>
                      <a:pt x="9" y="10"/>
                      <a:pt x="10" y="7"/>
                      <a:pt x="13" y="4"/>
                    </a:cubicBezTo>
                    <a:cubicBezTo>
                      <a:pt x="16" y="1"/>
                      <a:pt x="19" y="0"/>
                      <a:pt x="23" y="0"/>
                    </a:cubicBezTo>
                    <a:cubicBezTo>
                      <a:pt x="27" y="0"/>
                      <a:pt x="30" y="1"/>
                      <a:pt x="33" y="4"/>
                    </a:cubicBezTo>
                    <a:cubicBezTo>
                      <a:pt x="36" y="7"/>
                      <a:pt x="37" y="10"/>
                      <a:pt x="37" y="14"/>
                    </a:cubicBezTo>
                    <a:cubicBezTo>
                      <a:pt x="37" y="18"/>
                      <a:pt x="36" y="22"/>
                      <a:pt x="33" y="25"/>
                    </a:cubicBezTo>
                    <a:cubicBezTo>
                      <a:pt x="30" y="27"/>
                      <a:pt x="27" y="29"/>
                      <a:pt x="23" y="29"/>
                    </a:cubicBezTo>
                    <a:cubicBezTo>
                      <a:pt x="19" y="29"/>
                      <a:pt x="16" y="27"/>
                      <a:pt x="13" y="25"/>
                    </a:cubicBezTo>
                    <a:cubicBezTo>
                      <a:pt x="10" y="22"/>
                      <a:pt x="9" y="18"/>
                      <a:pt x="9" y="14"/>
                    </a:cubicBezTo>
                    <a:lnTo>
                      <a:pt x="9" y="14"/>
                    </a:lnTo>
                    <a:close/>
                    <a:moveTo>
                      <a:pt x="0" y="124"/>
                    </a:moveTo>
                    <a:lnTo>
                      <a:pt x="0" y="124"/>
                    </a:lnTo>
                    <a:cubicBezTo>
                      <a:pt x="4" y="124"/>
                      <a:pt x="6" y="123"/>
                      <a:pt x="7" y="122"/>
                    </a:cubicBezTo>
                    <a:cubicBezTo>
                      <a:pt x="9" y="120"/>
                      <a:pt x="10" y="117"/>
                      <a:pt x="10" y="113"/>
                    </a:cubicBezTo>
                    <a:lnTo>
                      <a:pt x="10" y="58"/>
                    </a:lnTo>
                    <a:cubicBezTo>
                      <a:pt x="10" y="54"/>
                      <a:pt x="9" y="52"/>
                      <a:pt x="8" y="50"/>
                    </a:cubicBezTo>
                    <a:cubicBezTo>
                      <a:pt x="7" y="49"/>
                      <a:pt x="4" y="48"/>
                      <a:pt x="0" y="47"/>
                    </a:cubicBezTo>
                    <a:lnTo>
                      <a:pt x="0" y="43"/>
                    </a:lnTo>
                    <a:lnTo>
                      <a:pt x="36" y="43"/>
                    </a:lnTo>
                    <a:lnTo>
                      <a:pt x="36" y="114"/>
                    </a:lnTo>
                    <a:cubicBezTo>
                      <a:pt x="36" y="118"/>
                      <a:pt x="37" y="120"/>
                      <a:pt x="38" y="121"/>
                    </a:cubicBezTo>
                    <a:cubicBezTo>
                      <a:pt x="39" y="122"/>
                      <a:pt x="41" y="123"/>
                      <a:pt x="45" y="124"/>
                    </a:cubicBezTo>
                    <a:lnTo>
                      <a:pt x="45"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154"/>
              <p:cNvSpPr>
                <a:spLocks/>
              </p:cNvSpPr>
              <p:nvPr/>
            </p:nvSpPr>
            <p:spPr bwMode="auto">
              <a:xfrm>
                <a:off x="1183" y="2574"/>
                <a:ext cx="82" cy="48"/>
              </a:xfrm>
              <a:custGeom>
                <a:avLst/>
                <a:gdLst/>
                <a:ahLst/>
                <a:cxnLst>
                  <a:cxn ang="0">
                    <a:pos x="0" y="83"/>
                  </a:cxn>
                  <a:cxn ang="0">
                    <a:pos x="0" y="83"/>
                  </a:cxn>
                  <a:cxn ang="0">
                    <a:pos x="7" y="81"/>
                  </a:cxn>
                  <a:cxn ang="0">
                    <a:pos x="10" y="72"/>
                  </a:cxn>
                  <a:cxn ang="0">
                    <a:pos x="10" y="17"/>
                  </a:cxn>
                  <a:cxn ang="0">
                    <a:pos x="8" y="9"/>
                  </a:cxn>
                  <a:cxn ang="0">
                    <a:pos x="0" y="6"/>
                  </a:cxn>
                  <a:cxn ang="0">
                    <a:pos x="0" y="2"/>
                  </a:cxn>
                  <a:cxn ang="0">
                    <a:pos x="36" y="2"/>
                  </a:cxn>
                  <a:cxn ang="0">
                    <a:pos x="36" y="15"/>
                  </a:cxn>
                  <a:cxn ang="0">
                    <a:pos x="45" y="6"/>
                  </a:cxn>
                  <a:cxn ang="0">
                    <a:pos x="62" y="0"/>
                  </a:cxn>
                  <a:cxn ang="0">
                    <a:pos x="80" y="5"/>
                  </a:cxn>
                  <a:cxn ang="0">
                    <a:pos x="86" y="15"/>
                  </a:cxn>
                  <a:cxn ang="0">
                    <a:pos x="88" y="15"/>
                  </a:cxn>
                  <a:cxn ang="0">
                    <a:pos x="98" y="5"/>
                  </a:cxn>
                  <a:cxn ang="0">
                    <a:pos x="114" y="0"/>
                  </a:cxn>
                  <a:cxn ang="0">
                    <a:pos x="132" y="6"/>
                  </a:cxn>
                  <a:cxn ang="0">
                    <a:pos x="139" y="26"/>
                  </a:cxn>
                  <a:cxn ang="0">
                    <a:pos x="139" y="73"/>
                  </a:cxn>
                  <a:cxn ang="0">
                    <a:pos x="141" y="81"/>
                  </a:cxn>
                  <a:cxn ang="0">
                    <a:pos x="149" y="83"/>
                  </a:cxn>
                  <a:cxn ang="0">
                    <a:pos x="149" y="88"/>
                  </a:cxn>
                  <a:cxn ang="0">
                    <a:pos x="104" y="88"/>
                  </a:cxn>
                  <a:cxn ang="0">
                    <a:pos x="104" y="83"/>
                  </a:cxn>
                  <a:cxn ang="0">
                    <a:pos x="112" y="81"/>
                  </a:cxn>
                  <a:cxn ang="0">
                    <a:pos x="114" y="73"/>
                  </a:cxn>
                  <a:cxn ang="0">
                    <a:pos x="114" y="27"/>
                  </a:cxn>
                  <a:cxn ang="0">
                    <a:pos x="111" y="16"/>
                  </a:cxn>
                  <a:cxn ang="0">
                    <a:pos x="103" y="12"/>
                  </a:cxn>
                  <a:cxn ang="0">
                    <a:pos x="93" y="17"/>
                  </a:cxn>
                  <a:cxn ang="0">
                    <a:pos x="88" y="23"/>
                  </a:cxn>
                  <a:cxn ang="0">
                    <a:pos x="88" y="73"/>
                  </a:cxn>
                  <a:cxn ang="0">
                    <a:pos x="90" y="80"/>
                  </a:cxn>
                  <a:cxn ang="0">
                    <a:pos x="96" y="83"/>
                  </a:cxn>
                  <a:cxn ang="0">
                    <a:pos x="96" y="88"/>
                  </a:cxn>
                  <a:cxn ang="0">
                    <a:pos x="53" y="88"/>
                  </a:cxn>
                  <a:cxn ang="0">
                    <a:pos x="53" y="83"/>
                  </a:cxn>
                  <a:cxn ang="0">
                    <a:pos x="60" y="81"/>
                  </a:cxn>
                  <a:cxn ang="0">
                    <a:pos x="62" y="73"/>
                  </a:cxn>
                  <a:cxn ang="0">
                    <a:pos x="62" y="27"/>
                  </a:cxn>
                  <a:cxn ang="0">
                    <a:pos x="60" y="16"/>
                  </a:cxn>
                  <a:cxn ang="0">
                    <a:pos x="52" y="12"/>
                  </a:cxn>
                  <a:cxn ang="0">
                    <a:pos x="41" y="17"/>
                  </a:cxn>
                  <a:cxn ang="0">
                    <a:pos x="36" y="23"/>
                  </a:cxn>
                  <a:cxn ang="0">
                    <a:pos x="36" y="73"/>
                  </a:cxn>
                  <a:cxn ang="0">
                    <a:pos x="38" y="80"/>
                  </a:cxn>
                  <a:cxn ang="0">
                    <a:pos x="45" y="83"/>
                  </a:cxn>
                  <a:cxn ang="0">
                    <a:pos x="45" y="88"/>
                  </a:cxn>
                  <a:cxn ang="0">
                    <a:pos x="0" y="88"/>
                  </a:cxn>
                  <a:cxn ang="0">
                    <a:pos x="0" y="83"/>
                  </a:cxn>
                </a:cxnLst>
                <a:rect l="0" t="0" r="r" b="b"/>
                <a:pathLst>
                  <a:path w="149" h="88">
                    <a:moveTo>
                      <a:pt x="0" y="83"/>
                    </a:moveTo>
                    <a:lnTo>
                      <a:pt x="0" y="83"/>
                    </a:lnTo>
                    <a:cubicBezTo>
                      <a:pt x="4" y="83"/>
                      <a:pt x="6" y="82"/>
                      <a:pt x="7" y="81"/>
                    </a:cubicBezTo>
                    <a:cubicBezTo>
                      <a:pt x="9" y="79"/>
                      <a:pt x="10" y="76"/>
                      <a:pt x="10" y="72"/>
                    </a:cubicBezTo>
                    <a:lnTo>
                      <a:pt x="10" y="17"/>
                    </a:lnTo>
                    <a:cubicBezTo>
                      <a:pt x="10" y="13"/>
                      <a:pt x="10" y="11"/>
                      <a:pt x="8" y="9"/>
                    </a:cubicBezTo>
                    <a:cubicBezTo>
                      <a:pt x="7" y="8"/>
                      <a:pt x="4" y="7"/>
                      <a:pt x="0" y="6"/>
                    </a:cubicBezTo>
                    <a:lnTo>
                      <a:pt x="0" y="2"/>
                    </a:lnTo>
                    <a:lnTo>
                      <a:pt x="36" y="2"/>
                    </a:lnTo>
                    <a:lnTo>
                      <a:pt x="36" y="15"/>
                    </a:lnTo>
                    <a:cubicBezTo>
                      <a:pt x="39" y="11"/>
                      <a:pt x="42" y="8"/>
                      <a:pt x="45" y="6"/>
                    </a:cubicBezTo>
                    <a:cubicBezTo>
                      <a:pt x="50" y="2"/>
                      <a:pt x="56" y="0"/>
                      <a:pt x="62" y="0"/>
                    </a:cubicBezTo>
                    <a:cubicBezTo>
                      <a:pt x="70" y="0"/>
                      <a:pt x="76" y="1"/>
                      <a:pt x="80" y="5"/>
                    </a:cubicBezTo>
                    <a:cubicBezTo>
                      <a:pt x="82" y="7"/>
                      <a:pt x="84" y="10"/>
                      <a:pt x="86" y="15"/>
                    </a:cubicBezTo>
                    <a:lnTo>
                      <a:pt x="88" y="15"/>
                    </a:lnTo>
                    <a:cubicBezTo>
                      <a:pt x="91" y="10"/>
                      <a:pt x="95" y="7"/>
                      <a:pt x="98" y="5"/>
                    </a:cubicBezTo>
                    <a:cubicBezTo>
                      <a:pt x="103" y="1"/>
                      <a:pt x="108" y="0"/>
                      <a:pt x="114" y="0"/>
                    </a:cubicBezTo>
                    <a:cubicBezTo>
                      <a:pt x="121" y="0"/>
                      <a:pt x="127" y="2"/>
                      <a:pt x="132" y="6"/>
                    </a:cubicBezTo>
                    <a:cubicBezTo>
                      <a:pt x="137" y="10"/>
                      <a:pt x="139" y="17"/>
                      <a:pt x="139" y="26"/>
                    </a:cubicBezTo>
                    <a:lnTo>
                      <a:pt x="139" y="73"/>
                    </a:lnTo>
                    <a:cubicBezTo>
                      <a:pt x="139" y="77"/>
                      <a:pt x="140" y="80"/>
                      <a:pt x="141" y="81"/>
                    </a:cubicBezTo>
                    <a:cubicBezTo>
                      <a:pt x="143" y="82"/>
                      <a:pt x="145" y="83"/>
                      <a:pt x="149" y="83"/>
                    </a:cubicBezTo>
                    <a:lnTo>
                      <a:pt x="149" y="88"/>
                    </a:lnTo>
                    <a:lnTo>
                      <a:pt x="104" y="88"/>
                    </a:lnTo>
                    <a:lnTo>
                      <a:pt x="104" y="83"/>
                    </a:lnTo>
                    <a:cubicBezTo>
                      <a:pt x="108" y="83"/>
                      <a:pt x="110" y="82"/>
                      <a:pt x="112" y="81"/>
                    </a:cubicBezTo>
                    <a:cubicBezTo>
                      <a:pt x="113" y="79"/>
                      <a:pt x="114" y="77"/>
                      <a:pt x="114" y="73"/>
                    </a:cubicBezTo>
                    <a:lnTo>
                      <a:pt x="114" y="27"/>
                    </a:lnTo>
                    <a:cubicBezTo>
                      <a:pt x="114" y="23"/>
                      <a:pt x="113" y="19"/>
                      <a:pt x="111" y="16"/>
                    </a:cubicBezTo>
                    <a:cubicBezTo>
                      <a:pt x="110" y="14"/>
                      <a:pt x="107" y="12"/>
                      <a:pt x="103" y="12"/>
                    </a:cubicBezTo>
                    <a:cubicBezTo>
                      <a:pt x="100" y="12"/>
                      <a:pt x="97" y="14"/>
                      <a:pt x="93" y="17"/>
                    </a:cubicBezTo>
                    <a:cubicBezTo>
                      <a:pt x="90" y="20"/>
                      <a:pt x="88" y="22"/>
                      <a:pt x="88" y="23"/>
                    </a:cubicBezTo>
                    <a:lnTo>
                      <a:pt x="88" y="73"/>
                    </a:lnTo>
                    <a:cubicBezTo>
                      <a:pt x="88" y="77"/>
                      <a:pt x="88" y="79"/>
                      <a:pt x="90" y="80"/>
                    </a:cubicBezTo>
                    <a:cubicBezTo>
                      <a:pt x="91" y="81"/>
                      <a:pt x="93" y="82"/>
                      <a:pt x="96" y="83"/>
                    </a:cubicBezTo>
                    <a:lnTo>
                      <a:pt x="96" y="88"/>
                    </a:lnTo>
                    <a:lnTo>
                      <a:pt x="53" y="88"/>
                    </a:lnTo>
                    <a:lnTo>
                      <a:pt x="53" y="83"/>
                    </a:lnTo>
                    <a:cubicBezTo>
                      <a:pt x="56" y="83"/>
                      <a:pt x="59" y="82"/>
                      <a:pt x="60" y="81"/>
                    </a:cubicBezTo>
                    <a:cubicBezTo>
                      <a:pt x="61" y="79"/>
                      <a:pt x="62" y="77"/>
                      <a:pt x="62" y="73"/>
                    </a:cubicBezTo>
                    <a:lnTo>
                      <a:pt x="62" y="27"/>
                    </a:lnTo>
                    <a:cubicBezTo>
                      <a:pt x="62" y="23"/>
                      <a:pt x="61" y="19"/>
                      <a:pt x="60" y="16"/>
                    </a:cubicBezTo>
                    <a:cubicBezTo>
                      <a:pt x="59" y="14"/>
                      <a:pt x="56" y="12"/>
                      <a:pt x="52" y="12"/>
                    </a:cubicBezTo>
                    <a:cubicBezTo>
                      <a:pt x="48" y="12"/>
                      <a:pt x="44" y="14"/>
                      <a:pt x="41" y="17"/>
                    </a:cubicBezTo>
                    <a:cubicBezTo>
                      <a:pt x="38" y="20"/>
                      <a:pt x="36" y="22"/>
                      <a:pt x="36" y="23"/>
                    </a:cubicBezTo>
                    <a:lnTo>
                      <a:pt x="36" y="73"/>
                    </a:lnTo>
                    <a:cubicBezTo>
                      <a:pt x="36" y="77"/>
                      <a:pt x="37" y="79"/>
                      <a:pt x="38" y="80"/>
                    </a:cubicBezTo>
                    <a:cubicBezTo>
                      <a:pt x="39" y="81"/>
                      <a:pt x="41" y="82"/>
                      <a:pt x="45" y="83"/>
                    </a:cubicBezTo>
                    <a:lnTo>
                      <a:pt x="45"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155"/>
              <p:cNvSpPr>
                <a:spLocks noEditPoints="1"/>
              </p:cNvSpPr>
              <p:nvPr/>
            </p:nvSpPr>
            <p:spPr bwMode="auto">
              <a:xfrm>
                <a:off x="1269" y="2551"/>
                <a:ext cx="24" cy="71"/>
              </a:xfrm>
              <a:custGeom>
                <a:avLst/>
                <a:gdLst/>
                <a:ahLst/>
                <a:cxnLst>
                  <a:cxn ang="0">
                    <a:pos x="8" y="14"/>
                  </a:cxn>
                  <a:cxn ang="0">
                    <a:pos x="8" y="14"/>
                  </a:cxn>
                  <a:cxn ang="0">
                    <a:pos x="12" y="4"/>
                  </a:cxn>
                  <a:cxn ang="0">
                    <a:pos x="22" y="0"/>
                  </a:cxn>
                  <a:cxn ang="0">
                    <a:pos x="33" y="4"/>
                  </a:cxn>
                  <a:cxn ang="0">
                    <a:pos x="37" y="14"/>
                  </a:cxn>
                  <a:cxn ang="0">
                    <a:pos x="33" y="25"/>
                  </a:cxn>
                  <a:cxn ang="0">
                    <a:pos x="22" y="29"/>
                  </a:cxn>
                  <a:cxn ang="0">
                    <a:pos x="12" y="25"/>
                  </a:cxn>
                  <a:cxn ang="0">
                    <a:pos x="8" y="14"/>
                  </a:cxn>
                  <a:cxn ang="0">
                    <a:pos x="8" y="14"/>
                  </a:cxn>
                  <a:cxn ang="0">
                    <a:pos x="0" y="124"/>
                  </a:cxn>
                  <a:cxn ang="0">
                    <a:pos x="0" y="124"/>
                  </a:cxn>
                  <a:cxn ang="0">
                    <a:pos x="7" y="122"/>
                  </a:cxn>
                  <a:cxn ang="0">
                    <a:pos x="9" y="113"/>
                  </a:cxn>
                  <a:cxn ang="0">
                    <a:pos x="9" y="58"/>
                  </a:cxn>
                  <a:cxn ang="0">
                    <a:pos x="7" y="50"/>
                  </a:cxn>
                  <a:cxn ang="0">
                    <a:pos x="0" y="47"/>
                  </a:cxn>
                  <a:cxn ang="0">
                    <a:pos x="0" y="43"/>
                  </a:cxn>
                  <a:cxn ang="0">
                    <a:pos x="35" y="43"/>
                  </a:cxn>
                  <a:cxn ang="0">
                    <a:pos x="35" y="114"/>
                  </a:cxn>
                  <a:cxn ang="0">
                    <a:pos x="37" y="121"/>
                  </a:cxn>
                  <a:cxn ang="0">
                    <a:pos x="44" y="124"/>
                  </a:cxn>
                  <a:cxn ang="0">
                    <a:pos x="44" y="129"/>
                  </a:cxn>
                  <a:cxn ang="0">
                    <a:pos x="0" y="129"/>
                  </a:cxn>
                  <a:cxn ang="0">
                    <a:pos x="0" y="124"/>
                  </a:cxn>
                </a:cxnLst>
                <a:rect l="0" t="0" r="r" b="b"/>
                <a:pathLst>
                  <a:path w="44" h="129">
                    <a:moveTo>
                      <a:pt x="8" y="14"/>
                    </a:moveTo>
                    <a:lnTo>
                      <a:pt x="8" y="14"/>
                    </a:lnTo>
                    <a:cubicBezTo>
                      <a:pt x="8" y="10"/>
                      <a:pt x="9" y="7"/>
                      <a:pt x="12" y="4"/>
                    </a:cubicBezTo>
                    <a:cubicBezTo>
                      <a:pt x="15" y="1"/>
                      <a:pt x="18" y="0"/>
                      <a:pt x="22" y="0"/>
                    </a:cubicBezTo>
                    <a:cubicBezTo>
                      <a:pt x="26" y="0"/>
                      <a:pt x="30" y="1"/>
                      <a:pt x="33" y="4"/>
                    </a:cubicBezTo>
                    <a:cubicBezTo>
                      <a:pt x="35" y="7"/>
                      <a:pt x="37" y="10"/>
                      <a:pt x="37" y="14"/>
                    </a:cubicBezTo>
                    <a:cubicBezTo>
                      <a:pt x="37" y="18"/>
                      <a:pt x="35" y="22"/>
                      <a:pt x="33" y="25"/>
                    </a:cubicBezTo>
                    <a:cubicBezTo>
                      <a:pt x="30" y="27"/>
                      <a:pt x="26" y="29"/>
                      <a:pt x="22" y="29"/>
                    </a:cubicBezTo>
                    <a:cubicBezTo>
                      <a:pt x="18" y="29"/>
                      <a:pt x="15" y="27"/>
                      <a:pt x="12" y="25"/>
                    </a:cubicBezTo>
                    <a:cubicBezTo>
                      <a:pt x="9" y="22"/>
                      <a:pt x="8" y="18"/>
                      <a:pt x="8" y="14"/>
                    </a:cubicBezTo>
                    <a:lnTo>
                      <a:pt x="8" y="14"/>
                    </a:lnTo>
                    <a:close/>
                    <a:moveTo>
                      <a:pt x="0" y="124"/>
                    </a:moveTo>
                    <a:lnTo>
                      <a:pt x="0" y="124"/>
                    </a:lnTo>
                    <a:cubicBezTo>
                      <a:pt x="3" y="124"/>
                      <a:pt x="5" y="123"/>
                      <a:pt x="7" y="122"/>
                    </a:cubicBezTo>
                    <a:cubicBezTo>
                      <a:pt x="8" y="120"/>
                      <a:pt x="9" y="117"/>
                      <a:pt x="9" y="113"/>
                    </a:cubicBezTo>
                    <a:lnTo>
                      <a:pt x="9" y="58"/>
                    </a:lnTo>
                    <a:cubicBezTo>
                      <a:pt x="9" y="54"/>
                      <a:pt x="9" y="52"/>
                      <a:pt x="7" y="50"/>
                    </a:cubicBezTo>
                    <a:cubicBezTo>
                      <a:pt x="6" y="49"/>
                      <a:pt x="4" y="48"/>
                      <a:pt x="0" y="47"/>
                    </a:cubicBezTo>
                    <a:lnTo>
                      <a:pt x="0" y="43"/>
                    </a:lnTo>
                    <a:lnTo>
                      <a:pt x="35" y="43"/>
                    </a:lnTo>
                    <a:lnTo>
                      <a:pt x="35" y="114"/>
                    </a:lnTo>
                    <a:cubicBezTo>
                      <a:pt x="35" y="118"/>
                      <a:pt x="36" y="120"/>
                      <a:pt x="37" y="121"/>
                    </a:cubicBezTo>
                    <a:cubicBezTo>
                      <a:pt x="39" y="122"/>
                      <a:pt x="41" y="123"/>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156"/>
              <p:cNvSpPr>
                <a:spLocks/>
              </p:cNvSpPr>
              <p:nvPr/>
            </p:nvSpPr>
            <p:spPr bwMode="auto">
              <a:xfrm>
                <a:off x="1297" y="2557"/>
                <a:ext cx="32" cy="66"/>
              </a:xfrm>
              <a:custGeom>
                <a:avLst/>
                <a:gdLst/>
                <a:ahLst/>
                <a:cxnLst>
                  <a:cxn ang="0">
                    <a:pos x="0" y="40"/>
                  </a:cxn>
                  <a:cxn ang="0">
                    <a:pos x="0" y="40"/>
                  </a:cxn>
                  <a:cxn ang="0">
                    <a:pos x="0" y="35"/>
                  </a:cxn>
                  <a:cxn ang="0">
                    <a:pos x="6" y="30"/>
                  </a:cxn>
                  <a:cxn ang="0">
                    <a:pos x="15" y="20"/>
                  </a:cxn>
                  <a:cxn ang="0">
                    <a:pos x="30" y="0"/>
                  </a:cxn>
                  <a:cxn ang="0">
                    <a:pos x="35" y="0"/>
                  </a:cxn>
                  <a:cxn ang="0">
                    <a:pos x="35" y="32"/>
                  </a:cxn>
                  <a:cxn ang="0">
                    <a:pos x="53" y="32"/>
                  </a:cxn>
                  <a:cxn ang="0">
                    <a:pos x="53" y="40"/>
                  </a:cxn>
                  <a:cxn ang="0">
                    <a:pos x="35" y="40"/>
                  </a:cxn>
                  <a:cxn ang="0">
                    <a:pos x="35" y="96"/>
                  </a:cxn>
                  <a:cxn ang="0">
                    <a:pos x="36" y="103"/>
                  </a:cxn>
                  <a:cxn ang="0">
                    <a:pos x="42" y="107"/>
                  </a:cxn>
                  <a:cxn ang="0">
                    <a:pos x="48" y="104"/>
                  </a:cxn>
                  <a:cxn ang="0">
                    <a:pos x="53" y="97"/>
                  </a:cxn>
                  <a:cxn ang="0">
                    <a:pos x="58" y="99"/>
                  </a:cxn>
                  <a:cxn ang="0">
                    <a:pos x="50" y="112"/>
                  </a:cxn>
                  <a:cxn ang="0">
                    <a:pos x="30" y="120"/>
                  </a:cxn>
                  <a:cxn ang="0">
                    <a:pos x="19" y="118"/>
                  </a:cxn>
                  <a:cxn ang="0">
                    <a:pos x="9" y="100"/>
                  </a:cxn>
                  <a:cxn ang="0">
                    <a:pos x="9" y="40"/>
                  </a:cxn>
                  <a:cxn ang="0">
                    <a:pos x="0" y="40"/>
                  </a:cxn>
                </a:cxnLst>
                <a:rect l="0" t="0" r="r" b="b"/>
                <a:pathLst>
                  <a:path w="58" h="120">
                    <a:moveTo>
                      <a:pt x="0" y="40"/>
                    </a:moveTo>
                    <a:lnTo>
                      <a:pt x="0" y="40"/>
                    </a:lnTo>
                    <a:lnTo>
                      <a:pt x="0" y="35"/>
                    </a:lnTo>
                    <a:cubicBezTo>
                      <a:pt x="1" y="33"/>
                      <a:pt x="3" y="32"/>
                      <a:pt x="6" y="30"/>
                    </a:cubicBezTo>
                    <a:cubicBezTo>
                      <a:pt x="9" y="27"/>
                      <a:pt x="12" y="23"/>
                      <a:pt x="15" y="20"/>
                    </a:cubicBezTo>
                    <a:cubicBezTo>
                      <a:pt x="20" y="14"/>
                      <a:pt x="26" y="8"/>
                      <a:pt x="30" y="0"/>
                    </a:cubicBezTo>
                    <a:lnTo>
                      <a:pt x="35" y="0"/>
                    </a:lnTo>
                    <a:lnTo>
                      <a:pt x="35" y="32"/>
                    </a:lnTo>
                    <a:lnTo>
                      <a:pt x="53" y="32"/>
                    </a:lnTo>
                    <a:lnTo>
                      <a:pt x="53" y="40"/>
                    </a:lnTo>
                    <a:lnTo>
                      <a:pt x="35" y="40"/>
                    </a:lnTo>
                    <a:lnTo>
                      <a:pt x="35" y="96"/>
                    </a:lnTo>
                    <a:cubicBezTo>
                      <a:pt x="35" y="99"/>
                      <a:pt x="35" y="101"/>
                      <a:pt x="36" y="103"/>
                    </a:cubicBezTo>
                    <a:cubicBezTo>
                      <a:pt x="37" y="105"/>
                      <a:pt x="39" y="107"/>
                      <a:pt x="42" y="107"/>
                    </a:cubicBezTo>
                    <a:cubicBezTo>
                      <a:pt x="45" y="107"/>
                      <a:pt x="47" y="106"/>
                      <a:pt x="48" y="104"/>
                    </a:cubicBezTo>
                    <a:cubicBezTo>
                      <a:pt x="50" y="102"/>
                      <a:pt x="51" y="100"/>
                      <a:pt x="53" y="97"/>
                    </a:cubicBezTo>
                    <a:lnTo>
                      <a:pt x="58" y="99"/>
                    </a:lnTo>
                    <a:cubicBezTo>
                      <a:pt x="55" y="104"/>
                      <a:pt x="53" y="108"/>
                      <a:pt x="50" y="112"/>
                    </a:cubicBezTo>
                    <a:cubicBezTo>
                      <a:pt x="44" y="117"/>
                      <a:pt x="38" y="120"/>
                      <a:pt x="30" y="120"/>
                    </a:cubicBezTo>
                    <a:cubicBezTo>
                      <a:pt x="26" y="120"/>
                      <a:pt x="22" y="119"/>
                      <a:pt x="19" y="118"/>
                    </a:cubicBezTo>
                    <a:cubicBezTo>
                      <a:pt x="12" y="114"/>
                      <a:pt x="9" y="109"/>
                      <a:pt x="9" y="100"/>
                    </a:cubicBezTo>
                    <a:lnTo>
                      <a:pt x="9"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157"/>
              <p:cNvSpPr>
                <a:spLocks/>
              </p:cNvSpPr>
              <p:nvPr/>
            </p:nvSpPr>
            <p:spPr bwMode="auto">
              <a:xfrm>
                <a:off x="871" y="2727"/>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158"/>
              <p:cNvSpPr>
                <a:spLocks/>
              </p:cNvSpPr>
              <p:nvPr/>
            </p:nvSpPr>
            <p:spPr bwMode="auto">
              <a:xfrm>
                <a:off x="871" y="2727"/>
                <a:ext cx="625"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159"/>
              <p:cNvSpPr>
                <a:spLocks noEditPoints="1"/>
              </p:cNvSpPr>
              <p:nvPr/>
            </p:nvSpPr>
            <p:spPr bwMode="auto">
              <a:xfrm>
                <a:off x="913" y="2762"/>
                <a:ext cx="62" cy="70"/>
              </a:xfrm>
              <a:custGeom>
                <a:avLst/>
                <a:gdLst/>
                <a:ahLst/>
                <a:cxnLst>
                  <a:cxn ang="0">
                    <a:pos x="0" y="121"/>
                  </a:cxn>
                  <a:cxn ang="0">
                    <a:pos x="0" y="121"/>
                  </a:cxn>
                  <a:cxn ang="0">
                    <a:pos x="11" y="119"/>
                  </a:cxn>
                  <a:cxn ang="0">
                    <a:pos x="16" y="108"/>
                  </a:cxn>
                  <a:cxn ang="0">
                    <a:pos x="16" y="18"/>
                  </a:cxn>
                  <a:cxn ang="0">
                    <a:pos x="11" y="7"/>
                  </a:cxn>
                  <a:cxn ang="0">
                    <a:pos x="0" y="5"/>
                  </a:cxn>
                  <a:cxn ang="0">
                    <a:pos x="0" y="0"/>
                  </a:cxn>
                  <a:cxn ang="0">
                    <a:pos x="58" y="0"/>
                  </a:cxn>
                  <a:cxn ang="0">
                    <a:pos x="85" y="4"/>
                  </a:cxn>
                  <a:cxn ang="0">
                    <a:pos x="106" y="30"/>
                  </a:cxn>
                  <a:cxn ang="0">
                    <a:pos x="98" y="48"/>
                  </a:cxn>
                  <a:cxn ang="0">
                    <a:pos x="79" y="57"/>
                  </a:cxn>
                  <a:cxn ang="0">
                    <a:pos x="79" y="58"/>
                  </a:cxn>
                  <a:cxn ang="0">
                    <a:pos x="97" y="65"/>
                  </a:cxn>
                  <a:cxn ang="0">
                    <a:pos x="112" y="91"/>
                  </a:cxn>
                  <a:cxn ang="0">
                    <a:pos x="98" y="116"/>
                  </a:cxn>
                  <a:cxn ang="0">
                    <a:pos x="60" y="126"/>
                  </a:cxn>
                  <a:cxn ang="0">
                    <a:pos x="0" y="126"/>
                  </a:cxn>
                  <a:cxn ang="0">
                    <a:pos x="0" y="121"/>
                  </a:cxn>
                  <a:cxn ang="0">
                    <a:pos x="46" y="56"/>
                  </a:cxn>
                  <a:cxn ang="0">
                    <a:pos x="46" y="56"/>
                  </a:cxn>
                  <a:cxn ang="0">
                    <a:pos x="69" y="51"/>
                  </a:cxn>
                  <a:cxn ang="0">
                    <a:pos x="75" y="31"/>
                  </a:cxn>
                  <a:cxn ang="0">
                    <a:pos x="71" y="13"/>
                  </a:cxn>
                  <a:cxn ang="0">
                    <a:pos x="57" y="5"/>
                  </a:cxn>
                  <a:cxn ang="0">
                    <a:pos x="48" y="7"/>
                  </a:cxn>
                  <a:cxn ang="0">
                    <a:pos x="46" y="14"/>
                  </a:cxn>
                  <a:cxn ang="0">
                    <a:pos x="46" y="56"/>
                  </a:cxn>
                  <a:cxn ang="0">
                    <a:pos x="46" y="108"/>
                  </a:cxn>
                  <a:cxn ang="0">
                    <a:pos x="46" y="108"/>
                  </a:cxn>
                  <a:cxn ang="0">
                    <a:pos x="48" y="116"/>
                  </a:cxn>
                  <a:cxn ang="0">
                    <a:pos x="56" y="120"/>
                  </a:cxn>
                  <a:cxn ang="0">
                    <a:pos x="75" y="112"/>
                  </a:cxn>
                  <a:cxn ang="0">
                    <a:pos x="80" y="92"/>
                  </a:cxn>
                  <a:cxn ang="0">
                    <a:pos x="68" y="66"/>
                  </a:cxn>
                  <a:cxn ang="0">
                    <a:pos x="46" y="62"/>
                  </a:cxn>
                  <a:cxn ang="0">
                    <a:pos x="46" y="108"/>
                  </a:cxn>
                </a:cxnLst>
                <a:rect l="0" t="0" r="r" b="b"/>
                <a:pathLst>
                  <a:path w="112" h="126">
                    <a:moveTo>
                      <a:pt x="0" y="121"/>
                    </a:moveTo>
                    <a:lnTo>
                      <a:pt x="0" y="121"/>
                    </a:lnTo>
                    <a:cubicBezTo>
                      <a:pt x="5" y="121"/>
                      <a:pt x="9" y="120"/>
                      <a:pt x="11" y="119"/>
                    </a:cubicBezTo>
                    <a:cubicBezTo>
                      <a:pt x="15" y="117"/>
                      <a:pt x="16" y="113"/>
                      <a:pt x="16" y="108"/>
                    </a:cubicBezTo>
                    <a:lnTo>
                      <a:pt x="16" y="18"/>
                    </a:lnTo>
                    <a:cubicBezTo>
                      <a:pt x="16" y="12"/>
                      <a:pt x="15" y="9"/>
                      <a:pt x="11" y="7"/>
                    </a:cubicBezTo>
                    <a:cubicBezTo>
                      <a:pt x="9" y="6"/>
                      <a:pt x="5" y="5"/>
                      <a:pt x="0" y="5"/>
                    </a:cubicBezTo>
                    <a:lnTo>
                      <a:pt x="0" y="0"/>
                    </a:lnTo>
                    <a:lnTo>
                      <a:pt x="58" y="0"/>
                    </a:lnTo>
                    <a:cubicBezTo>
                      <a:pt x="69" y="0"/>
                      <a:pt x="78" y="1"/>
                      <a:pt x="85" y="4"/>
                    </a:cubicBezTo>
                    <a:cubicBezTo>
                      <a:pt x="99" y="8"/>
                      <a:pt x="106" y="17"/>
                      <a:pt x="106" y="30"/>
                    </a:cubicBezTo>
                    <a:cubicBezTo>
                      <a:pt x="106" y="37"/>
                      <a:pt x="103" y="44"/>
                      <a:pt x="98" y="48"/>
                    </a:cubicBezTo>
                    <a:cubicBezTo>
                      <a:pt x="92" y="53"/>
                      <a:pt x="86" y="55"/>
                      <a:pt x="79" y="57"/>
                    </a:cubicBezTo>
                    <a:lnTo>
                      <a:pt x="79" y="58"/>
                    </a:lnTo>
                    <a:cubicBezTo>
                      <a:pt x="86" y="60"/>
                      <a:pt x="92" y="62"/>
                      <a:pt x="97" y="65"/>
                    </a:cubicBezTo>
                    <a:cubicBezTo>
                      <a:pt x="107" y="71"/>
                      <a:pt x="112" y="80"/>
                      <a:pt x="112" y="91"/>
                    </a:cubicBezTo>
                    <a:cubicBezTo>
                      <a:pt x="112" y="101"/>
                      <a:pt x="107" y="110"/>
                      <a:pt x="98" y="116"/>
                    </a:cubicBezTo>
                    <a:cubicBezTo>
                      <a:pt x="88" y="122"/>
                      <a:pt x="76" y="126"/>
                      <a:pt x="60" y="126"/>
                    </a:cubicBezTo>
                    <a:lnTo>
                      <a:pt x="0" y="126"/>
                    </a:lnTo>
                    <a:lnTo>
                      <a:pt x="0" y="121"/>
                    </a:lnTo>
                    <a:close/>
                    <a:moveTo>
                      <a:pt x="46" y="56"/>
                    </a:moveTo>
                    <a:lnTo>
                      <a:pt x="46" y="56"/>
                    </a:lnTo>
                    <a:cubicBezTo>
                      <a:pt x="58" y="56"/>
                      <a:pt x="65" y="54"/>
                      <a:pt x="69" y="51"/>
                    </a:cubicBezTo>
                    <a:cubicBezTo>
                      <a:pt x="73" y="47"/>
                      <a:pt x="75" y="40"/>
                      <a:pt x="75" y="31"/>
                    </a:cubicBezTo>
                    <a:cubicBezTo>
                      <a:pt x="75" y="24"/>
                      <a:pt x="74" y="18"/>
                      <a:pt x="71" y="13"/>
                    </a:cubicBezTo>
                    <a:cubicBezTo>
                      <a:pt x="69" y="8"/>
                      <a:pt x="64" y="5"/>
                      <a:pt x="57" y="5"/>
                    </a:cubicBezTo>
                    <a:cubicBezTo>
                      <a:pt x="53" y="5"/>
                      <a:pt x="50" y="6"/>
                      <a:pt x="48" y="7"/>
                    </a:cubicBezTo>
                    <a:cubicBezTo>
                      <a:pt x="47" y="9"/>
                      <a:pt x="46" y="11"/>
                      <a:pt x="46" y="14"/>
                    </a:cubicBezTo>
                    <a:lnTo>
                      <a:pt x="46" y="56"/>
                    </a:lnTo>
                    <a:close/>
                    <a:moveTo>
                      <a:pt x="46" y="108"/>
                    </a:moveTo>
                    <a:lnTo>
                      <a:pt x="46" y="108"/>
                    </a:lnTo>
                    <a:cubicBezTo>
                      <a:pt x="46" y="112"/>
                      <a:pt x="47" y="114"/>
                      <a:pt x="48" y="116"/>
                    </a:cubicBezTo>
                    <a:cubicBezTo>
                      <a:pt x="49" y="118"/>
                      <a:pt x="52" y="120"/>
                      <a:pt x="56" y="120"/>
                    </a:cubicBezTo>
                    <a:cubicBezTo>
                      <a:pt x="65" y="120"/>
                      <a:pt x="71" y="117"/>
                      <a:pt x="75" y="112"/>
                    </a:cubicBezTo>
                    <a:cubicBezTo>
                      <a:pt x="78" y="108"/>
                      <a:pt x="80" y="101"/>
                      <a:pt x="80" y="92"/>
                    </a:cubicBezTo>
                    <a:cubicBezTo>
                      <a:pt x="80" y="79"/>
                      <a:pt x="76" y="70"/>
                      <a:pt x="68" y="66"/>
                    </a:cubicBezTo>
                    <a:cubicBezTo>
                      <a:pt x="64" y="63"/>
                      <a:pt x="56" y="62"/>
                      <a:pt x="46" y="62"/>
                    </a:cubicBezTo>
                    <a:lnTo>
                      <a:pt x="46" y="10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160"/>
              <p:cNvSpPr>
                <a:spLocks noEditPoints="1"/>
              </p:cNvSpPr>
              <p:nvPr/>
            </p:nvSpPr>
            <p:spPr bwMode="auto">
              <a:xfrm>
                <a:off x="983" y="2783"/>
                <a:ext cx="47" cy="50"/>
              </a:xfrm>
              <a:custGeom>
                <a:avLst/>
                <a:gdLst/>
                <a:ahLst/>
                <a:cxnLst>
                  <a:cxn ang="0">
                    <a:pos x="36" y="77"/>
                  </a:cxn>
                  <a:cxn ang="0">
                    <a:pos x="36" y="77"/>
                  </a:cxn>
                  <a:cxn ang="0">
                    <a:pos x="45" y="74"/>
                  </a:cxn>
                  <a:cxn ang="0">
                    <a:pos x="50" y="69"/>
                  </a:cxn>
                  <a:cxn ang="0">
                    <a:pos x="50" y="42"/>
                  </a:cxn>
                  <a:cxn ang="0">
                    <a:pos x="37" y="48"/>
                  </a:cxn>
                  <a:cxn ang="0">
                    <a:pos x="27" y="65"/>
                  </a:cxn>
                  <a:cxn ang="0">
                    <a:pos x="30" y="74"/>
                  </a:cxn>
                  <a:cxn ang="0">
                    <a:pos x="36" y="77"/>
                  </a:cxn>
                  <a:cxn ang="0">
                    <a:pos x="36" y="77"/>
                  </a:cxn>
                  <a:cxn ang="0">
                    <a:pos x="0" y="70"/>
                  </a:cxn>
                  <a:cxn ang="0">
                    <a:pos x="0" y="70"/>
                  </a:cxn>
                  <a:cxn ang="0">
                    <a:pos x="12" y="50"/>
                  </a:cxn>
                  <a:cxn ang="0">
                    <a:pos x="50" y="35"/>
                  </a:cxn>
                  <a:cxn ang="0">
                    <a:pos x="50" y="22"/>
                  </a:cxn>
                  <a:cxn ang="0">
                    <a:pos x="47" y="10"/>
                  </a:cxn>
                  <a:cxn ang="0">
                    <a:pos x="34" y="6"/>
                  </a:cxn>
                  <a:cxn ang="0">
                    <a:pos x="26" y="8"/>
                  </a:cxn>
                  <a:cxn ang="0">
                    <a:pos x="23" y="12"/>
                  </a:cxn>
                  <a:cxn ang="0">
                    <a:pos x="23" y="14"/>
                  </a:cxn>
                  <a:cxn ang="0">
                    <a:pos x="24" y="16"/>
                  </a:cxn>
                  <a:cxn ang="0">
                    <a:pos x="26" y="17"/>
                  </a:cxn>
                  <a:cxn ang="0">
                    <a:pos x="28" y="20"/>
                  </a:cxn>
                  <a:cxn ang="0">
                    <a:pos x="28" y="24"/>
                  </a:cxn>
                  <a:cxn ang="0">
                    <a:pos x="25" y="32"/>
                  </a:cxn>
                  <a:cxn ang="0">
                    <a:pos x="17" y="35"/>
                  </a:cxn>
                  <a:cxn ang="0">
                    <a:pos x="8" y="32"/>
                  </a:cxn>
                  <a:cxn ang="0">
                    <a:pos x="4" y="23"/>
                  </a:cxn>
                  <a:cxn ang="0">
                    <a:pos x="14" y="6"/>
                  </a:cxn>
                  <a:cxn ang="0">
                    <a:pos x="39" y="0"/>
                  </a:cxn>
                  <a:cxn ang="0">
                    <a:pos x="65" y="6"/>
                  </a:cxn>
                  <a:cxn ang="0">
                    <a:pos x="76" y="28"/>
                  </a:cxn>
                  <a:cxn ang="0">
                    <a:pos x="76" y="74"/>
                  </a:cxn>
                  <a:cxn ang="0">
                    <a:pos x="77" y="77"/>
                  </a:cxn>
                  <a:cxn ang="0">
                    <a:pos x="79" y="78"/>
                  </a:cxn>
                  <a:cxn ang="0">
                    <a:pos x="81" y="78"/>
                  </a:cxn>
                  <a:cxn ang="0">
                    <a:pos x="84" y="76"/>
                  </a:cxn>
                  <a:cxn ang="0">
                    <a:pos x="86" y="80"/>
                  </a:cxn>
                  <a:cxn ang="0">
                    <a:pos x="74" y="89"/>
                  </a:cxn>
                  <a:cxn ang="0">
                    <a:pos x="66" y="90"/>
                  </a:cxn>
                  <a:cxn ang="0">
                    <a:pos x="53" y="85"/>
                  </a:cxn>
                  <a:cxn ang="0">
                    <a:pos x="50" y="77"/>
                  </a:cxn>
                  <a:cxn ang="0">
                    <a:pos x="33" y="88"/>
                  </a:cxn>
                  <a:cxn ang="0">
                    <a:pos x="21" y="90"/>
                  </a:cxn>
                  <a:cxn ang="0">
                    <a:pos x="7" y="85"/>
                  </a:cxn>
                  <a:cxn ang="0">
                    <a:pos x="0" y="70"/>
                  </a:cxn>
                  <a:cxn ang="0">
                    <a:pos x="0" y="70"/>
                  </a:cxn>
                  <a:cxn ang="0">
                    <a:pos x="40" y="0"/>
                  </a:cxn>
                  <a:cxn ang="0">
                    <a:pos x="40" y="0"/>
                  </a:cxn>
                  <a:cxn ang="0">
                    <a:pos x="40" y="0"/>
                  </a:cxn>
                </a:cxnLst>
                <a:rect l="0" t="0" r="r" b="b"/>
                <a:pathLst>
                  <a:path w="86" h="90">
                    <a:moveTo>
                      <a:pt x="36" y="77"/>
                    </a:moveTo>
                    <a:lnTo>
                      <a:pt x="36" y="77"/>
                    </a:lnTo>
                    <a:cubicBezTo>
                      <a:pt x="39" y="77"/>
                      <a:pt x="42" y="76"/>
                      <a:pt x="45" y="74"/>
                    </a:cubicBezTo>
                    <a:cubicBezTo>
                      <a:pt x="46" y="73"/>
                      <a:pt x="48" y="71"/>
                      <a:pt x="50" y="69"/>
                    </a:cubicBezTo>
                    <a:lnTo>
                      <a:pt x="50" y="42"/>
                    </a:lnTo>
                    <a:cubicBezTo>
                      <a:pt x="45" y="43"/>
                      <a:pt x="41" y="45"/>
                      <a:pt x="37" y="48"/>
                    </a:cubicBezTo>
                    <a:cubicBezTo>
                      <a:pt x="31" y="52"/>
                      <a:pt x="27" y="58"/>
                      <a:pt x="27" y="65"/>
                    </a:cubicBezTo>
                    <a:cubicBezTo>
                      <a:pt x="27" y="69"/>
                      <a:pt x="28" y="72"/>
                      <a:pt x="30" y="74"/>
                    </a:cubicBezTo>
                    <a:cubicBezTo>
                      <a:pt x="32" y="76"/>
                      <a:pt x="34" y="77"/>
                      <a:pt x="36" y="77"/>
                    </a:cubicBezTo>
                    <a:lnTo>
                      <a:pt x="36" y="77"/>
                    </a:lnTo>
                    <a:close/>
                    <a:moveTo>
                      <a:pt x="0" y="70"/>
                    </a:moveTo>
                    <a:lnTo>
                      <a:pt x="0" y="70"/>
                    </a:lnTo>
                    <a:cubicBezTo>
                      <a:pt x="0" y="62"/>
                      <a:pt x="4" y="55"/>
                      <a:pt x="12" y="50"/>
                    </a:cubicBezTo>
                    <a:cubicBezTo>
                      <a:pt x="20" y="45"/>
                      <a:pt x="33" y="40"/>
                      <a:pt x="50" y="35"/>
                    </a:cubicBezTo>
                    <a:lnTo>
                      <a:pt x="50" y="22"/>
                    </a:lnTo>
                    <a:cubicBezTo>
                      <a:pt x="50" y="16"/>
                      <a:pt x="49" y="12"/>
                      <a:pt x="47" y="10"/>
                    </a:cubicBezTo>
                    <a:cubicBezTo>
                      <a:pt x="44" y="7"/>
                      <a:pt x="40" y="6"/>
                      <a:pt x="34" y="6"/>
                    </a:cubicBezTo>
                    <a:cubicBezTo>
                      <a:pt x="31" y="6"/>
                      <a:pt x="28" y="6"/>
                      <a:pt x="26" y="8"/>
                    </a:cubicBezTo>
                    <a:cubicBezTo>
                      <a:pt x="24" y="9"/>
                      <a:pt x="23" y="10"/>
                      <a:pt x="23" y="12"/>
                    </a:cubicBezTo>
                    <a:cubicBezTo>
                      <a:pt x="23" y="13"/>
                      <a:pt x="23" y="14"/>
                      <a:pt x="23" y="14"/>
                    </a:cubicBezTo>
                    <a:cubicBezTo>
                      <a:pt x="24" y="15"/>
                      <a:pt x="24" y="15"/>
                      <a:pt x="24" y="16"/>
                    </a:cubicBezTo>
                    <a:lnTo>
                      <a:pt x="26" y="17"/>
                    </a:lnTo>
                    <a:cubicBezTo>
                      <a:pt x="26" y="18"/>
                      <a:pt x="27" y="19"/>
                      <a:pt x="28" y="20"/>
                    </a:cubicBezTo>
                    <a:cubicBezTo>
                      <a:pt x="28" y="22"/>
                      <a:pt x="28" y="23"/>
                      <a:pt x="28" y="24"/>
                    </a:cubicBezTo>
                    <a:cubicBezTo>
                      <a:pt x="28" y="28"/>
                      <a:pt x="27" y="31"/>
                      <a:pt x="25" y="32"/>
                    </a:cubicBezTo>
                    <a:cubicBezTo>
                      <a:pt x="22" y="34"/>
                      <a:pt x="20" y="35"/>
                      <a:pt x="17" y="35"/>
                    </a:cubicBezTo>
                    <a:cubicBezTo>
                      <a:pt x="13" y="35"/>
                      <a:pt x="10" y="34"/>
                      <a:pt x="8" y="32"/>
                    </a:cubicBezTo>
                    <a:cubicBezTo>
                      <a:pt x="5" y="30"/>
                      <a:pt x="4" y="27"/>
                      <a:pt x="4" y="23"/>
                    </a:cubicBezTo>
                    <a:cubicBezTo>
                      <a:pt x="4" y="16"/>
                      <a:pt x="7" y="10"/>
                      <a:pt x="14" y="6"/>
                    </a:cubicBezTo>
                    <a:cubicBezTo>
                      <a:pt x="21" y="2"/>
                      <a:pt x="29" y="0"/>
                      <a:pt x="39" y="0"/>
                    </a:cubicBezTo>
                    <a:cubicBezTo>
                      <a:pt x="49" y="0"/>
                      <a:pt x="58" y="2"/>
                      <a:pt x="65" y="6"/>
                    </a:cubicBezTo>
                    <a:cubicBezTo>
                      <a:pt x="72" y="10"/>
                      <a:pt x="76" y="17"/>
                      <a:pt x="76" y="28"/>
                    </a:cubicBezTo>
                    <a:lnTo>
                      <a:pt x="76" y="74"/>
                    </a:lnTo>
                    <a:cubicBezTo>
                      <a:pt x="76" y="75"/>
                      <a:pt x="76" y="76"/>
                      <a:pt x="77" y="77"/>
                    </a:cubicBezTo>
                    <a:cubicBezTo>
                      <a:pt x="77" y="78"/>
                      <a:pt x="78" y="78"/>
                      <a:pt x="79" y="78"/>
                    </a:cubicBezTo>
                    <a:cubicBezTo>
                      <a:pt x="80" y="78"/>
                      <a:pt x="80" y="78"/>
                      <a:pt x="81" y="78"/>
                    </a:cubicBezTo>
                    <a:cubicBezTo>
                      <a:pt x="82" y="78"/>
                      <a:pt x="82" y="77"/>
                      <a:pt x="84" y="76"/>
                    </a:cubicBezTo>
                    <a:lnTo>
                      <a:pt x="86" y="80"/>
                    </a:lnTo>
                    <a:cubicBezTo>
                      <a:pt x="83" y="84"/>
                      <a:pt x="79" y="87"/>
                      <a:pt x="74" y="89"/>
                    </a:cubicBezTo>
                    <a:cubicBezTo>
                      <a:pt x="72" y="90"/>
                      <a:pt x="69" y="90"/>
                      <a:pt x="66" y="90"/>
                    </a:cubicBezTo>
                    <a:cubicBezTo>
                      <a:pt x="60" y="90"/>
                      <a:pt x="56" y="89"/>
                      <a:pt x="53" y="85"/>
                    </a:cubicBezTo>
                    <a:cubicBezTo>
                      <a:pt x="52" y="84"/>
                      <a:pt x="51" y="81"/>
                      <a:pt x="50" y="77"/>
                    </a:cubicBezTo>
                    <a:cubicBezTo>
                      <a:pt x="45" y="82"/>
                      <a:pt x="39" y="86"/>
                      <a:pt x="33" y="88"/>
                    </a:cubicBezTo>
                    <a:cubicBezTo>
                      <a:pt x="29" y="89"/>
                      <a:pt x="25" y="90"/>
                      <a:pt x="21" y="90"/>
                    </a:cubicBezTo>
                    <a:cubicBezTo>
                      <a:pt x="16" y="90"/>
                      <a:pt x="11" y="89"/>
                      <a:pt x="7" y="85"/>
                    </a:cubicBezTo>
                    <a:cubicBezTo>
                      <a:pt x="3" y="82"/>
                      <a:pt x="0" y="77"/>
                      <a:pt x="0" y="70"/>
                    </a:cubicBezTo>
                    <a:lnTo>
                      <a:pt x="0" y="7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161"/>
              <p:cNvSpPr>
                <a:spLocks noEditPoints="1"/>
              </p:cNvSpPr>
              <p:nvPr/>
            </p:nvSpPr>
            <p:spPr bwMode="auto">
              <a:xfrm>
                <a:off x="1034" y="2783"/>
                <a:ext cx="35" cy="50"/>
              </a:xfrm>
              <a:custGeom>
                <a:avLst/>
                <a:gdLst/>
                <a:ahLst/>
                <a:cxnLst>
                  <a:cxn ang="0">
                    <a:pos x="0" y="59"/>
                  </a:cxn>
                  <a:cxn ang="0">
                    <a:pos x="0" y="59"/>
                  </a:cxn>
                  <a:cxn ang="0">
                    <a:pos x="5" y="59"/>
                  </a:cxn>
                  <a:cxn ang="0">
                    <a:pos x="15" y="78"/>
                  </a:cxn>
                  <a:cxn ang="0">
                    <a:pos x="30" y="84"/>
                  </a:cxn>
                  <a:cxn ang="0">
                    <a:pos x="41" y="80"/>
                  </a:cxn>
                  <a:cxn ang="0">
                    <a:pos x="44" y="72"/>
                  </a:cxn>
                  <a:cxn ang="0">
                    <a:pos x="41" y="63"/>
                  </a:cxn>
                  <a:cxn ang="0">
                    <a:pos x="34" y="59"/>
                  </a:cxn>
                  <a:cxn ang="0">
                    <a:pos x="20" y="53"/>
                  </a:cxn>
                  <a:cxn ang="0">
                    <a:pos x="5" y="41"/>
                  </a:cxn>
                  <a:cxn ang="0">
                    <a:pos x="0" y="26"/>
                  </a:cxn>
                  <a:cxn ang="0">
                    <a:pos x="7" y="8"/>
                  </a:cxn>
                  <a:cxn ang="0">
                    <a:pos x="28" y="0"/>
                  </a:cxn>
                  <a:cxn ang="0">
                    <a:pos x="41" y="2"/>
                  </a:cxn>
                  <a:cxn ang="0">
                    <a:pos x="49" y="4"/>
                  </a:cxn>
                  <a:cxn ang="0">
                    <a:pos x="52" y="3"/>
                  </a:cxn>
                  <a:cxn ang="0">
                    <a:pos x="54" y="0"/>
                  </a:cxn>
                  <a:cxn ang="0">
                    <a:pos x="58" y="0"/>
                  </a:cxn>
                  <a:cxn ang="0">
                    <a:pos x="58" y="27"/>
                  </a:cxn>
                  <a:cxn ang="0">
                    <a:pos x="53" y="27"/>
                  </a:cxn>
                  <a:cxn ang="0">
                    <a:pos x="45" y="12"/>
                  </a:cxn>
                  <a:cxn ang="0">
                    <a:pos x="31" y="6"/>
                  </a:cxn>
                  <a:cxn ang="0">
                    <a:pos x="22" y="9"/>
                  </a:cxn>
                  <a:cxn ang="0">
                    <a:pos x="19" y="17"/>
                  </a:cxn>
                  <a:cxn ang="0">
                    <a:pos x="21" y="23"/>
                  </a:cxn>
                  <a:cxn ang="0">
                    <a:pos x="31" y="30"/>
                  </a:cxn>
                  <a:cxn ang="0">
                    <a:pos x="41" y="35"/>
                  </a:cxn>
                  <a:cxn ang="0">
                    <a:pos x="55" y="44"/>
                  </a:cxn>
                  <a:cxn ang="0">
                    <a:pos x="63" y="62"/>
                  </a:cxn>
                  <a:cxn ang="0">
                    <a:pos x="55" y="81"/>
                  </a:cxn>
                  <a:cxn ang="0">
                    <a:pos x="33" y="90"/>
                  </a:cxn>
                  <a:cxn ang="0">
                    <a:pos x="25" y="89"/>
                  </a:cxn>
                  <a:cxn ang="0">
                    <a:pos x="16" y="87"/>
                  </a:cxn>
                  <a:cxn ang="0">
                    <a:pos x="13" y="86"/>
                  </a:cxn>
                  <a:cxn ang="0">
                    <a:pos x="10" y="85"/>
                  </a:cxn>
                  <a:cxn ang="0">
                    <a:pos x="9" y="85"/>
                  </a:cxn>
                  <a:cxn ang="0">
                    <a:pos x="7" y="86"/>
                  </a:cxn>
                  <a:cxn ang="0">
                    <a:pos x="4" y="90"/>
                  </a:cxn>
                  <a:cxn ang="0">
                    <a:pos x="0" y="90"/>
                  </a:cxn>
                  <a:cxn ang="0">
                    <a:pos x="0" y="59"/>
                  </a:cxn>
                  <a:cxn ang="0">
                    <a:pos x="31" y="0"/>
                  </a:cxn>
                  <a:cxn ang="0">
                    <a:pos x="31" y="0"/>
                  </a:cxn>
                  <a:cxn ang="0">
                    <a:pos x="31" y="0"/>
                  </a:cxn>
                </a:cxnLst>
                <a:rect l="0" t="0" r="r" b="b"/>
                <a:pathLst>
                  <a:path w="63" h="90">
                    <a:moveTo>
                      <a:pt x="0" y="59"/>
                    </a:moveTo>
                    <a:lnTo>
                      <a:pt x="0" y="59"/>
                    </a:lnTo>
                    <a:lnTo>
                      <a:pt x="5" y="59"/>
                    </a:lnTo>
                    <a:cubicBezTo>
                      <a:pt x="7" y="68"/>
                      <a:pt x="10" y="75"/>
                      <a:pt x="15" y="78"/>
                    </a:cubicBezTo>
                    <a:cubicBezTo>
                      <a:pt x="20" y="82"/>
                      <a:pt x="25" y="84"/>
                      <a:pt x="30" y="84"/>
                    </a:cubicBezTo>
                    <a:cubicBezTo>
                      <a:pt x="35" y="84"/>
                      <a:pt x="39" y="83"/>
                      <a:pt x="41" y="80"/>
                    </a:cubicBezTo>
                    <a:cubicBezTo>
                      <a:pt x="43" y="78"/>
                      <a:pt x="44" y="75"/>
                      <a:pt x="44" y="72"/>
                    </a:cubicBezTo>
                    <a:cubicBezTo>
                      <a:pt x="44" y="69"/>
                      <a:pt x="43" y="66"/>
                      <a:pt x="41" y="63"/>
                    </a:cubicBezTo>
                    <a:cubicBezTo>
                      <a:pt x="39" y="62"/>
                      <a:pt x="37" y="61"/>
                      <a:pt x="34" y="59"/>
                    </a:cubicBezTo>
                    <a:lnTo>
                      <a:pt x="20" y="53"/>
                    </a:lnTo>
                    <a:cubicBezTo>
                      <a:pt x="13" y="49"/>
                      <a:pt x="8" y="45"/>
                      <a:pt x="5" y="41"/>
                    </a:cubicBezTo>
                    <a:cubicBezTo>
                      <a:pt x="1" y="37"/>
                      <a:pt x="0" y="32"/>
                      <a:pt x="0" y="26"/>
                    </a:cubicBezTo>
                    <a:cubicBezTo>
                      <a:pt x="0" y="19"/>
                      <a:pt x="2" y="13"/>
                      <a:pt x="7" y="8"/>
                    </a:cubicBezTo>
                    <a:cubicBezTo>
                      <a:pt x="12" y="2"/>
                      <a:pt x="19" y="0"/>
                      <a:pt x="28" y="0"/>
                    </a:cubicBezTo>
                    <a:cubicBezTo>
                      <a:pt x="32" y="0"/>
                      <a:pt x="37" y="0"/>
                      <a:pt x="41" y="2"/>
                    </a:cubicBezTo>
                    <a:cubicBezTo>
                      <a:pt x="45" y="3"/>
                      <a:pt x="48" y="4"/>
                      <a:pt x="49" y="4"/>
                    </a:cubicBezTo>
                    <a:cubicBezTo>
                      <a:pt x="51" y="4"/>
                      <a:pt x="52" y="3"/>
                      <a:pt x="52" y="3"/>
                    </a:cubicBezTo>
                    <a:cubicBezTo>
                      <a:pt x="53" y="2"/>
                      <a:pt x="54" y="1"/>
                      <a:pt x="54" y="0"/>
                    </a:cubicBezTo>
                    <a:lnTo>
                      <a:pt x="58" y="0"/>
                    </a:lnTo>
                    <a:lnTo>
                      <a:pt x="58" y="27"/>
                    </a:lnTo>
                    <a:lnTo>
                      <a:pt x="53" y="27"/>
                    </a:lnTo>
                    <a:cubicBezTo>
                      <a:pt x="52" y="21"/>
                      <a:pt x="49" y="15"/>
                      <a:pt x="45" y="12"/>
                    </a:cubicBezTo>
                    <a:cubicBezTo>
                      <a:pt x="41" y="8"/>
                      <a:pt x="36" y="6"/>
                      <a:pt x="31" y="6"/>
                    </a:cubicBezTo>
                    <a:cubicBezTo>
                      <a:pt x="27" y="6"/>
                      <a:pt x="24" y="7"/>
                      <a:pt x="22" y="9"/>
                    </a:cubicBezTo>
                    <a:cubicBezTo>
                      <a:pt x="20" y="12"/>
                      <a:pt x="19" y="14"/>
                      <a:pt x="19" y="17"/>
                    </a:cubicBezTo>
                    <a:cubicBezTo>
                      <a:pt x="19" y="19"/>
                      <a:pt x="19" y="21"/>
                      <a:pt x="21" y="23"/>
                    </a:cubicBezTo>
                    <a:cubicBezTo>
                      <a:pt x="23" y="26"/>
                      <a:pt x="26" y="28"/>
                      <a:pt x="31" y="30"/>
                    </a:cubicBezTo>
                    <a:lnTo>
                      <a:pt x="41" y="35"/>
                    </a:lnTo>
                    <a:cubicBezTo>
                      <a:pt x="48" y="38"/>
                      <a:pt x="52" y="41"/>
                      <a:pt x="55" y="44"/>
                    </a:cubicBezTo>
                    <a:cubicBezTo>
                      <a:pt x="60" y="49"/>
                      <a:pt x="63" y="55"/>
                      <a:pt x="63" y="62"/>
                    </a:cubicBezTo>
                    <a:cubicBezTo>
                      <a:pt x="63" y="69"/>
                      <a:pt x="60" y="75"/>
                      <a:pt x="55" y="81"/>
                    </a:cubicBezTo>
                    <a:cubicBezTo>
                      <a:pt x="50" y="87"/>
                      <a:pt x="43" y="90"/>
                      <a:pt x="33" y="90"/>
                    </a:cubicBezTo>
                    <a:cubicBezTo>
                      <a:pt x="30" y="90"/>
                      <a:pt x="28" y="90"/>
                      <a:pt x="25" y="89"/>
                    </a:cubicBezTo>
                    <a:cubicBezTo>
                      <a:pt x="23" y="89"/>
                      <a:pt x="19" y="88"/>
                      <a:pt x="16" y="87"/>
                    </a:cubicBezTo>
                    <a:lnTo>
                      <a:pt x="13" y="86"/>
                    </a:lnTo>
                    <a:cubicBezTo>
                      <a:pt x="11" y="85"/>
                      <a:pt x="11" y="85"/>
                      <a:pt x="10" y="85"/>
                    </a:cubicBezTo>
                    <a:cubicBezTo>
                      <a:pt x="10" y="85"/>
                      <a:pt x="10" y="85"/>
                      <a:pt x="9" y="85"/>
                    </a:cubicBezTo>
                    <a:cubicBezTo>
                      <a:pt x="8" y="85"/>
                      <a:pt x="7"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162"/>
              <p:cNvSpPr>
                <a:spLocks noEditPoints="1"/>
              </p:cNvSpPr>
              <p:nvPr/>
            </p:nvSpPr>
            <p:spPr bwMode="auto">
              <a:xfrm>
                <a:off x="1074" y="2783"/>
                <a:ext cx="41" cy="50"/>
              </a:xfrm>
              <a:custGeom>
                <a:avLst/>
                <a:gdLst/>
                <a:ahLst/>
                <a:cxnLst>
                  <a:cxn ang="0">
                    <a:pos x="0" y="45"/>
                  </a:cxn>
                  <a:cxn ang="0">
                    <a:pos x="0" y="45"/>
                  </a:cxn>
                  <a:cxn ang="0">
                    <a:pos x="11" y="12"/>
                  </a:cxn>
                  <a:cxn ang="0">
                    <a:pos x="39" y="0"/>
                  </a:cxn>
                  <a:cxn ang="0">
                    <a:pos x="56" y="4"/>
                  </a:cxn>
                  <a:cxn ang="0">
                    <a:pos x="68" y="18"/>
                  </a:cxn>
                  <a:cxn ang="0">
                    <a:pos x="73" y="35"/>
                  </a:cxn>
                  <a:cxn ang="0">
                    <a:pos x="73" y="42"/>
                  </a:cxn>
                  <a:cxn ang="0">
                    <a:pos x="26" y="42"/>
                  </a:cxn>
                  <a:cxn ang="0">
                    <a:pos x="30" y="61"/>
                  </a:cxn>
                  <a:cxn ang="0">
                    <a:pos x="49" y="77"/>
                  </a:cxn>
                  <a:cxn ang="0">
                    <a:pos x="61" y="73"/>
                  </a:cxn>
                  <a:cxn ang="0">
                    <a:pos x="70" y="64"/>
                  </a:cxn>
                  <a:cxn ang="0">
                    <a:pos x="74" y="67"/>
                  </a:cxn>
                  <a:cxn ang="0">
                    <a:pos x="54" y="87"/>
                  </a:cxn>
                  <a:cxn ang="0">
                    <a:pos x="37"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8" y="0"/>
                  </a:cxn>
                  <a:cxn ang="0">
                    <a:pos x="38" y="0"/>
                  </a:cxn>
                  <a:cxn ang="0">
                    <a:pos x="38" y="0"/>
                  </a:cxn>
                </a:cxnLst>
                <a:rect l="0" t="0" r="r" b="b"/>
                <a:pathLst>
                  <a:path w="74" h="90">
                    <a:moveTo>
                      <a:pt x="0" y="45"/>
                    </a:moveTo>
                    <a:lnTo>
                      <a:pt x="0" y="45"/>
                    </a:lnTo>
                    <a:cubicBezTo>
                      <a:pt x="0" y="31"/>
                      <a:pt x="4" y="19"/>
                      <a:pt x="11" y="12"/>
                    </a:cubicBezTo>
                    <a:cubicBezTo>
                      <a:pt x="19" y="4"/>
                      <a:pt x="28" y="0"/>
                      <a:pt x="39" y="0"/>
                    </a:cubicBezTo>
                    <a:cubicBezTo>
                      <a:pt x="45" y="0"/>
                      <a:pt x="50" y="1"/>
                      <a:pt x="56" y="4"/>
                    </a:cubicBezTo>
                    <a:cubicBezTo>
                      <a:pt x="61" y="8"/>
                      <a:pt x="65" y="12"/>
                      <a:pt x="68" y="18"/>
                    </a:cubicBezTo>
                    <a:cubicBezTo>
                      <a:pt x="70" y="22"/>
                      <a:pt x="72" y="28"/>
                      <a:pt x="73" y="35"/>
                    </a:cubicBezTo>
                    <a:cubicBezTo>
                      <a:pt x="73" y="38"/>
                      <a:pt x="73" y="40"/>
                      <a:pt x="73" y="42"/>
                    </a:cubicBezTo>
                    <a:lnTo>
                      <a:pt x="26" y="42"/>
                    </a:lnTo>
                    <a:cubicBezTo>
                      <a:pt x="27" y="49"/>
                      <a:pt x="28" y="56"/>
                      <a:pt x="30" y="61"/>
                    </a:cubicBezTo>
                    <a:cubicBezTo>
                      <a:pt x="33" y="71"/>
                      <a:pt x="40" y="77"/>
                      <a:pt x="49" y="77"/>
                    </a:cubicBezTo>
                    <a:cubicBezTo>
                      <a:pt x="53" y="77"/>
                      <a:pt x="57" y="75"/>
                      <a:pt x="61" y="73"/>
                    </a:cubicBezTo>
                    <a:cubicBezTo>
                      <a:pt x="64" y="71"/>
                      <a:pt x="67" y="68"/>
                      <a:pt x="70" y="64"/>
                    </a:cubicBezTo>
                    <a:lnTo>
                      <a:pt x="74" y="67"/>
                    </a:lnTo>
                    <a:cubicBezTo>
                      <a:pt x="69" y="76"/>
                      <a:pt x="62" y="83"/>
                      <a:pt x="54" y="87"/>
                    </a:cubicBezTo>
                    <a:cubicBezTo>
                      <a:pt x="49" y="89"/>
                      <a:pt x="44" y="90"/>
                      <a:pt x="37" y="90"/>
                    </a:cubicBezTo>
                    <a:cubicBezTo>
                      <a:pt x="28" y="90"/>
                      <a:pt x="20" y="87"/>
                      <a:pt x="12" y="79"/>
                    </a:cubicBezTo>
                    <a:cubicBezTo>
                      <a:pt x="4" y="72"/>
                      <a:pt x="0" y="61"/>
                      <a:pt x="0" y="45"/>
                    </a:cubicBezTo>
                    <a:lnTo>
                      <a:pt x="0" y="45"/>
                    </a:lnTo>
                    <a:close/>
                    <a:moveTo>
                      <a:pt x="51" y="35"/>
                    </a:moveTo>
                    <a:lnTo>
                      <a:pt x="51" y="35"/>
                    </a:lnTo>
                    <a:cubicBezTo>
                      <a:pt x="50" y="24"/>
                      <a:pt x="50" y="16"/>
                      <a:pt x="48" y="12"/>
                    </a:cubicBezTo>
                    <a:cubicBezTo>
                      <a:pt x="46" y="8"/>
                      <a:pt x="43" y="5"/>
                      <a:pt x="39" y="5"/>
                    </a:cubicBezTo>
                    <a:cubicBezTo>
                      <a:pt x="34" y="5"/>
                      <a:pt x="30" y="8"/>
                      <a:pt x="29" y="13"/>
                    </a:cubicBezTo>
                    <a:cubicBezTo>
                      <a:pt x="27" y="18"/>
                      <a:pt x="26" y="25"/>
                      <a:pt x="26" y="35"/>
                    </a:cubicBezTo>
                    <a:lnTo>
                      <a:pt x="51"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163"/>
              <p:cNvSpPr>
                <a:spLocks noEditPoints="1"/>
              </p:cNvSpPr>
              <p:nvPr/>
            </p:nvSpPr>
            <p:spPr bwMode="auto">
              <a:xfrm>
                <a:off x="1144" y="2761"/>
                <a:ext cx="70" cy="71"/>
              </a:xfrm>
              <a:custGeom>
                <a:avLst/>
                <a:gdLst/>
                <a:ahLst/>
                <a:cxnLst>
                  <a:cxn ang="0">
                    <a:pos x="70" y="85"/>
                  </a:cxn>
                  <a:cxn ang="0">
                    <a:pos x="70" y="85"/>
                  </a:cxn>
                  <a:cxn ang="0">
                    <a:pos x="52" y="42"/>
                  </a:cxn>
                  <a:cxn ang="0">
                    <a:pos x="51" y="42"/>
                  </a:cxn>
                  <a:cxn ang="0">
                    <a:pos x="34" y="85"/>
                  </a:cxn>
                  <a:cxn ang="0">
                    <a:pos x="70" y="85"/>
                  </a:cxn>
                  <a:cxn ang="0">
                    <a:pos x="0" y="124"/>
                  </a:cxn>
                  <a:cxn ang="0">
                    <a:pos x="0" y="124"/>
                  </a:cxn>
                  <a:cxn ang="0">
                    <a:pos x="11" y="118"/>
                  </a:cxn>
                  <a:cxn ang="0">
                    <a:pos x="19" y="102"/>
                  </a:cxn>
                  <a:cxn ang="0">
                    <a:pos x="60" y="0"/>
                  </a:cxn>
                  <a:cxn ang="0">
                    <a:pos x="65" y="0"/>
                  </a:cxn>
                  <a:cxn ang="0">
                    <a:pos x="107" y="98"/>
                  </a:cxn>
                  <a:cxn ang="0">
                    <a:pos x="117" y="119"/>
                  </a:cxn>
                  <a:cxn ang="0">
                    <a:pos x="127" y="124"/>
                  </a:cxn>
                  <a:cxn ang="0">
                    <a:pos x="127" y="129"/>
                  </a:cxn>
                  <a:cxn ang="0">
                    <a:pos x="67" y="129"/>
                  </a:cxn>
                  <a:cxn ang="0">
                    <a:pos x="67" y="124"/>
                  </a:cxn>
                  <a:cxn ang="0">
                    <a:pos x="79" y="122"/>
                  </a:cxn>
                  <a:cxn ang="0">
                    <a:pos x="82" y="116"/>
                  </a:cxn>
                  <a:cxn ang="0">
                    <a:pos x="80" y="110"/>
                  </a:cxn>
                  <a:cxn ang="0">
                    <a:pos x="78" y="103"/>
                  </a:cxn>
                  <a:cxn ang="0">
                    <a:pos x="73" y="92"/>
                  </a:cxn>
                  <a:cxn ang="0">
                    <a:pos x="31" y="92"/>
                  </a:cxn>
                  <a:cxn ang="0">
                    <a:pos x="26" y="106"/>
                  </a:cxn>
                  <a:cxn ang="0">
                    <a:pos x="24" y="117"/>
                  </a:cxn>
                  <a:cxn ang="0">
                    <a:pos x="29" y="123"/>
                  </a:cxn>
                  <a:cxn ang="0">
                    <a:pos x="38" y="124"/>
                  </a:cxn>
                  <a:cxn ang="0">
                    <a:pos x="38" y="129"/>
                  </a:cxn>
                  <a:cxn ang="0">
                    <a:pos x="0" y="129"/>
                  </a:cxn>
                  <a:cxn ang="0">
                    <a:pos x="0" y="124"/>
                  </a:cxn>
                  <a:cxn ang="0">
                    <a:pos x="65" y="0"/>
                  </a:cxn>
                  <a:cxn ang="0">
                    <a:pos x="65" y="0"/>
                  </a:cxn>
                  <a:cxn ang="0">
                    <a:pos x="65" y="0"/>
                  </a:cxn>
                </a:cxnLst>
                <a:rect l="0" t="0" r="r" b="b"/>
                <a:pathLst>
                  <a:path w="127" h="129">
                    <a:moveTo>
                      <a:pt x="70" y="85"/>
                    </a:moveTo>
                    <a:lnTo>
                      <a:pt x="70" y="85"/>
                    </a:lnTo>
                    <a:lnTo>
                      <a:pt x="52" y="42"/>
                    </a:lnTo>
                    <a:lnTo>
                      <a:pt x="51" y="42"/>
                    </a:lnTo>
                    <a:lnTo>
                      <a:pt x="34" y="85"/>
                    </a:lnTo>
                    <a:lnTo>
                      <a:pt x="70" y="85"/>
                    </a:lnTo>
                    <a:close/>
                    <a:moveTo>
                      <a:pt x="0" y="124"/>
                    </a:moveTo>
                    <a:lnTo>
                      <a:pt x="0" y="124"/>
                    </a:lnTo>
                    <a:cubicBezTo>
                      <a:pt x="5" y="123"/>
                      <a:pt x="9" y="121"/>
                      <a:pt x="11" y="118"/>
                    </a:cubicBezTo>
                    <a:cubicBezTo>
                      <a:pt x="13" y="115"/>
                      <a:pt x="16" y="110"/>
                      <a:pt x="19" y="102"/>
                    </a:cubicBezTo>
                    <a:lnTo>
                      <a:pt x="60" y="0"/>
                    </a:lnTo>
                    <a:lnTo>
                      <a:pt x="65" y="0"/>
                    </a:lnTo>
                    <a:lnTo>
                      <a:pt x="107" y="98"/>
                    </a:lnTo>
                    <a:cubicBezTo>
                      <a:pt x="111" y="109"/>
                      <a:pt x="115" y="116"/>
                      <a:pt x="117" y="119"/>
                    </a:cubicBezTo>
                    <a:cubicBezTo>
                      <a:pt x="120" y="122"/>
                      <a:pt x="123" y="124"/>
                      <a:pt x="127" y="124"/>
                    </a:cubicBezTo>
                    <a:lnTo>
                      <a:pt x="127" y="129"/>
                    </a:lnTo>
                    <a:lnTo>
                      <a:pt x="67" y="129"/>
                    </a:lnTo>
                    <a:lnTo>
                      <a:pt x="67" y="124"/>
                    </a:lnTo>
                    <a:cubicBezTo>
                      <a:pt x="73" y="124"/>
                      <a:pt x="77" y="123"/>
                      <a:pt x="79" y="122"/>
                    </a:cubicBezTo>
                    <a:cubicBezTo>
                      <a:pt x="81" y="121"/>
                      <a:pt x="82" y="119"/>
                      <a:pt x="82" y="116"/>
                    </a:cubicBezTo>
                    <a:cubicBezTo>
                      <a:pt x="82" y="115"/>
                      <a:pt x="81" y="113"/>
                      <a:pt x="80" y="110"/>
                    </a:cubicBezTo>
                    <a:cubicBezTo>
                      <a:pt x="80" y="108"/>
                      <a:pt x="79" y="106"/>
                      <a:pt x="78" y="103"/>
                    </a:cubicBezTo>
                    <a:lnTo>
                      <a:pt x="73" y="92"/>
                    </a:lnTo>
                    <a:lnTo>
                      <a:pt x="31" y="92"/>
                    </a:lnTo>
                    <a:cubicBezTo>
                      <a:pt x="29" y="99"/>
                      <a:pt x="27" y="104"/>
                      <a:pt x="26" y="106"/>
                    </a:cubicBezTo>
                    <a:cubicBezTo>
                      <a:pt x="24" y="111"/>
                      <a:pt x="24" y="115"/>
                      <a:pt x="24" y="117"/>
                    </a:cubicBezTo>
                    <a:cubicBezTo>
                      <a:pt x="24" y="120"/>
                      <a:pt x="25" y="121"/>
                      <a:pt x="29" y="123"/>
                    </a:cubicBezTo>
                    <a:cubicBezTo>
                      <a:pt x="31" y="123"/>
                      <a:pt x="34" y="124"/>
                      <a:pt x="38" y="124"/>
                    </a:cubicBezTo>
                    <a:lnTo>
                      <a:pt x="38" y="129"/>
                    </a:lnTo>
                    <a:lnTo>
                      <a:pt x="0" y="129"/>
                    </a:lnTo>
                    <a:lnTo>
                      <a:pt x="0" y="124"/>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Freeform 164"/>
              <p:cNvSpPr>
                <a:spLocks noEditPoints="1"/>
              </p:cNvSpPr>
              <p:nvPr/>
            </p:nvSpPr>
            <p:spPr bwMode="auto">
              <a:xfrm>
                <a:off x="1220" y="2762"/>
                <a:ext cx="52" cy="71"/>
              </a:xfrm>
              <a:custGeom>
                <a:avLst/>
                <a:gdLst/>
                <a:ahLst/>
                <a:cxnLst>
                  <a:cxn ang="0">
                    <a:pos x="42" y="118"/>
                  </a:cxn>
                  <a:cxn ang="0">
                    <a:pos x="42" y="118"/>
                  </a:cxn>
                  <a:cxn ang="0">
                    <a:pos x="53" y="112"/>
                  </a:cxn>
                  <a:cxn ang="0">
                    <a:pos x="57" y="105"/>
                  </a:cxn>
                  <a:cxn ang="0">
                    <a:pos x="57" y="59"/>
                  </a:cxn>
                  <a:cxn ang="0">
                    <a:pos x="53" y="53"/>
                  </a:cxn>
                  <a:cxn ang="0">
                    <a:pos x="42" y="48"/>
                  </a:cxn>
                  <a:cxn ang="0">
                    <a:pos x="29" y="62"/>
                  </a:cxn>
                  <a:cxn ang="0">
                    <a:pos x="27" y="83"/>
                  </a:cxn>
                  <a:cxn ang="0">
                    <a:pos x="29" y="104"/>
                  </a:cxn>
                  <a:cxn ang="0">
                    <a:pos x="42" y="118"/>
                  </a:cxn>
                  <a:cxn ang="0">
                    <a:pos x="42" y="118"/>
                  </a:cxn>
                  <a:cxn ang="0">
                    <a:pos x="0" y="85"/>
                  </a:cxn>
                  <a:cxn ang="0">
                    <a:pos x="0" y="85"/>
                  </a:cxn>
                  <a:cxn ang="0">
                    <a:pos x="10" y="50"/>
                  </a:cxn>
                  <a:cxn ang="0">
                    <a:pos x="35" y="38"/>
                  </a:cxn>
                  <a:cxn ang="0">
                    <a:pos x="48" y="41"/>
                  </a:cxn>
                  <a:cxn ang="0">
                    <a:pos x="57" y="49"/>
                  </a:cxn>
                  <a:cxn ang="0">
                    <a:pos x="57" y="15"/>
                  </a:cxn>
                  <a:cxn ang="0">
                    <a:pos x="55" y="6"/>
                  </a:cxn>
                  <a:cxn ang="0">
                    <a:pos x="43" y="4"/>
                  </a:cxn>
                  <a:cxn ang="0">
                    <a:pos x="43" y="0"/>
                  </a:cxn>
                  <a:cxn ang="0">
                    <a:pos x="83" y="0"/>
                  </a:cxn>
                  <a:cxn ang="0">
                    <a:pos x="83" y="107"/>
                  </a:cxn>
                  <a:cxn ang="0">
                    <a:pos x="86" y="115"/>
                  </a:cxn>
                  <a:cxn ang="0">
                    <a:pos x="94" y="118"/>
                  </a:cxn>
                  <a:cxn ang="0">
                    <a:pos x="94" y="122"/>
                  </a:cxn>
                  <a:cxn ang="0">
                    <a:pos x="74" y="124"/>
                  </a:cxn>
                  <a:cxn ang="0">
                    <a:pos x="58" y="128"/>
                  </a:cxn>
                  <a:cxn ang="0">
                    <a:pos x="58" y="116"/>
                  </a:cxn>
                  <a:cxn ang="0">
                    <a:pos x="48" y="124"/>
                  </a:cxn>
                  <a:cxn ang="0">
                    <a:pos x="33" y="128"/>
                  </a:cxn>
                  <a:cxn ang="0">
                    <a:pos x="10" y="117"/>
                  </a:cxn>
                  <a:cxn ang="0">
                    <a:pos x="0" y="85"/>
                  </a:cxn>
                  <a:cxn ang="0">
                    <a:pos x="0" y="85"/>
                  </a:cxn>
                </a:cxnLst>
                <a:rect l="0" t="0" r="r" b="b"/>
                <a:pathLst>
                  <a:path w="94" h="128">
                    <a:moveTo>
                      <a:pt x="42" y="118"/>
                    </a:moveTo>
                    <a:lnTo>
                      <a:pt x="42" y="118"/>
                    </a:lnTo>
                    <a:cubicBezTo>
                      <a:pt x="46" y="118"/>
                      <a:pt x="49" y="116"/>
                      <a:pt x="53" y="112"/>
                    </a:cubicBezTo>
                    <a:cubicBezTo>
                      <a:pt x="56" y="109"/>
                      <a:pt x="57" y="106"/>
                      <a:pt x="57" y="105"/>
                    </a:cubicBezTo>
                    <a:lnTo>
                      <a:pt x="57" y="59"/>
                    </a:lnTo>
                    <a:cubicBezTo>
                      <a:pt x="57" y="58"/>
                      <a:pt x="56" y="56"/>
                      <a:pt x="53" y="53"/>
                    </a:cubicBezTo>
                    <a:cubicBezTo>
                      <a:pt x="50" y="50"/>
                      <a:pt x="47" y="48"/>
                      <a:pt x="42" y="48"/>
                    </a:cubicBezTo>
                    <a:cubicBezTo>
                      <a:pt x="36" y="48"/>
                      <a:pt x="31" y="53"/>
                      <a:pt x="29" y="62"/>
                    </a:cubicBezTo>
                    <a:cubicBezTo>
                      <a:pt x="28" y="67"/>
                      <a:pt x="27" y="74"/>
                      <a:pt x="27" y="83"/>
                    </a:cubicBezTo>
                    <a:cubicBezTo>
                      <a:pt x="27" y="92"/>
                      <a:pt x="28" y="100"/>
                      <a:pt x="29" y="104"/>
                    </a:cubicBezTo>
                    <a:cubicBezTo>
                      <a:pt x="31" y="113"/>
                      <a:pt x="35" y="118"/>
                      <a:pt x="42" y="118"/>
                    </a:cubicBezTo>
                    <a:lnTo>
                      <a:pt x="42" y="118"/>
                    </a:lnTo>
                    <a:close/>
                    <a:moveTo>
                      <a:pt x="0" y="85"/>
                    </a:moveTo>
                    <a:lnTo>
                      <a:pt x="0" y="85"/>
                    </a:lnTo>
                    <a:cubicBezTo>
                      <a:pt x="0" y="71"/>
                      <a:pt x="3" y="59"/>
                      <a:pt x="10" y="50"/>
                    </a:cubicBezTo>
                    <a:cubicBezTo>
                      <a:pt x="17" y="42"/>
                      <a:pt x="26" y="38"/>
                      <a:pt x="35" y="38"/>
                    </a:cubicBezTo>
                    <a:cubicBezTo>
                      <a:pt x="40" y="38"/>
                      <a:pt x="45" y="39"/>
                      <a:pt x="48" y="41"/>
                    </a:cubicBezTo>
                    <a:cubicBezTo>
                      <a:pt x="51" y="43"/>
                      <a:pt x="54" y="45"/>
                      <a:pt x="57" y="49"/>
                    </a:cubicBezTo>
                    <a:lnTo>
                      <a:pt x="57" y="15"/>
                    </a:lnTo>
                    <a:cubicBezTo>
                      <a:pt x="57" y="10"/>
                      <a:pt x="56" y="8"/>
                      <a:pt x="55" y="6"/>
                    </a:cubicBezTo>
                    <a:cubicBezTo>
                      <a:pt x="53" y="5"/>
                      <a:pt x="49" y="5"/>
                      <a:pt x="43" y="4"/>
                    </a:cubicBezTo>
                    <a:lnTo>
                      <a:pt x="43" y="0"/>
                    </a:lnTo>
                    <a:lnTo>
                      <a:pt x="83" y="0"/>
                    </a:lnTo>
                    <a:lnTo>
                      <a:pt x="83" y="107"/>
                    </a:lnTo>
                    <a:cubicBezTo>
                      <a:pt x="83" y="111"/>
                      <a:pt x="84" y="113"/>
                      <a:pt x="86" y="115"/>
                    </a:cubicBezTo>
                    <a:cubicBezTo>
                      <a:pt x="87" y="116"/>
                      <a:pt x="90" y="117"/>
                      <a:pt x="94" y="118"/>
                    </a:cubicBezTo>
                    <a:lnTo>
                      <a:pt x="94" y="122"/>
                    </a:lnTo>
                    <a:cubicBezTo>
                      <a:pt x="84" y="123"/>
                      <a:pt x="77" y="124"/>
                      <a:pt x="74" y="124"/>
                    </a:cubicBezTo>
                    <a:cubicBezTo>
                      <a:pt x="71" y="125"/>
                      <a:pt x="66" y="126"/>
                      <a:pt x="58" y="128"/>
                    </a:cubicBezTo>
                    <a:lnTo>
                      <a:pt x="58" y="116"/>
                    </a:lnTo>
                    <a:cubicBezTo>
                      <a:pt x="54" y="120"/>
                      <a:pt x="51" y="122"/>
                      <a:pt x="48" y="124"/>
                    </a:cubicBezTo>
                    <a:cubicBezTo>
                      <a:pt x="44" y="127"/>
                      <a:pt x="39" y="128"/>
                      <a:pt x="33" y="128"/>
                    </a:cubicBezTo>
                    <a:cubicBezTo>
                      <a:pt x="24" y="128"/>
                      <a:pt x="16" y="124"/>
                      <a:pt x="10" y="117"/>
                    </a:cubicBezTo>
                    <a:cubicBezTo>
                      <a:pt x="3" y="109"/>
                      <a:pt x="0" y="98"/>
                      <a:pt x="0" y="85"/>
                    </a:cubicBezTo>
                    <a:lnTo>
                      <a:pt x="0" y="8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9" name="Freeform 165"/>
              <p:cNvSpPr>
                <a:spLocks noEditPoints="1"/>
              </p:cNvSpPr>
              <p:nvPr/>
            </p:nvSpPr>
            <p:spPr bwMode="auto">
              <a:xfrm>
                <a:off x="1277" y="2762"/>
                <a:ext cx="52" cy="71"/>
              </a:xfrm>
              <a:custGeom>
                <a:avLst/>
                <a:gdLst/>
                <a:ahLst/>
                <a:cxnLst>
                  <a:cxn ang="0">
                    <a:pos x="43" y="118"/>
                  </a:cxn>
                  <a:cxn ang="0">
                    <a:pos x="43" y="118"/>
                  </a:cxn>
                  <a:cxn ang="0">
                    <a:pos x="53" y="112"/>
                  </a:cxn>
                  <a:cxn ang="0">
                    <a:pos x="58" y="105"/>
                  </a:cxn>
                  <a:cxn ang="0">
                    <a:pos x="58" y="59"/>
                  </a:cxn>
                  <a:cxn ang="0">
                    <a:pos x="54" y="53"/>
                  </a:cxn>
                  <a:cxn ang="0">
                    <a:pos x="43" y="48"/>
                  </a:cxn>
                  <a:cxn ang="0">
                    <a:pos x="30" y="62"/>
                  </a:cxn>
                  <a:cxn ang="0">
                    <a:pos x="28" y="83"/>
                  </a:cxn>
                  <a:cxn ang="0">
                    <a:pos x="30" y="104"/>
                  </a:cxn>
                  <a:cxn ang="0">
                    <a:pos x="43" y="118"/>
                  </a:cxn>
                  <a:cxn ang="0">
                    <a:pos x="43" y="118"/>
                  </a:cxn>
                  <a:cxn ang="0">
                    <a:pos x="0" y="85"/>
                  </a:cxn>
                  <a:cxn ang="0">
                    <a:pos x="0" y="85"/>
                  </a:cxn>
                  <a:cxn ang="0">
                    <a:pos x="11" y="50"/>
                  </a:cxn>
                  <a:cxn ang="0">
                    <a:pos x="36" y="38"/>
                  </a:cxn>
                  <a:cxn ang="0">
                    <a:pos x="49" y="41"/>
                  </a:cxn>
                  <a:cxn ang="0">
                    <a:pos x="58" y="49"/>
                  </a:cxn>
                  <a:cxn ang="0">
                    <a:pos x="58" y="15"/>
                  </a:cxn>
                  <a:cxn ang="0">
                    <a:pos x="55" y="6"/>
                  </a:cxn>
                  <a:cxn ang="0">
                    <a:pos x="44" y="4"/>
                  </a:cxn>
                  <a:cxn ang="0">
                    <a:pos x="44" y="0"/>
                  </a:cxn>
                  <a:cxn ang="0">
                    <a:pos x="84" y="0"/>
                  </a:cxn>
                  <a:cxn ang="0">
                    <a:pos x="84" y="107"/>
                  </a:cxn>
                  <a:cxn ang="0">
                    <a:pos x="86" y="115"/>
                  </a:cxn>
                  <a:cxn ang="0">
                    <a:pos x="95" y="118"/>
                  </a:cxn>
                  <a:cxn ang="0">
                    <a:pos x="95" y="122"/>
                  </a:cxn>
                  <a:cxn ang="0">
                    <a:pos x="75" y="124"/>
                  </a:cxn>
                  <a:cxn ang="0">
                    <a:pos x="59" y="128"/>
                  </a:cxn>
                  <a:cxn ang="0">
                    <a:pos x="59" y="116"/>
                  </a:cxn>
                  <a:cxn ang="0">
                    <a:pos x="49" y="124"/>
                  </a:cxn>
                  <a:cxn ang="0">
                    <a:pos x="34" y="128"/>
                  </a:cxn>
                  <a:cxn ang="0">
                    <a:pos x="10" y="117"/>
                  </a:cxn>
                  <a:cxn ang="0">
                    <a:pos x="0" y="85"/>
                  </a:cxn>
                  <a:cxn ang="0">
                    <a:pos x="0" y="85"/>
                  </a:cxn>
                </a:cxnLst>
                <a:rect l="0" t="0" r="r" b="b"/>
                <a:pathLst>
                  <a:path w="95" h="128">
                    <a:moveTo>
                      <a:pt x="43" y="118"/>
                    </a:moveTo>
                    <a:lnTo>
                      <a:pt x="43" y="118"/>
                    </a:lnTo>
                    <a:cubicBezTo>
                      <a:pt x="47" y="118"/>
                      <a:pt x="50" y="116"/>
                      <a:pt x="53" y="112"/>
                    </a:cubicBezTo>
                    <a:cubicBezTo>
                      <a:pt x="56" y="109"/>
                      <a:pt x="58" y="106"/>
                      <a:pt x="58" y="105"/>
                    </a:cubicBezTo>
                    <a:lnTo>
                      <a:pt x="58" y="59"/>
                    </a:lnTo>
                    <a:cubicBezTo>
                      <a:pt x="58" y="58"/>
                      <a:pt x="57" y="56"/>
                      <a:pt x="54" y="53"/>
                    </a:cubicBezTo>
                    <a:cubicBezTo>
                      <a:pt x="51" y="50"/>
                      <a:pt x="48" y="48"/>
                      <a:pt x="43" y="48"/>
                    </a:cubicBezTo>
                    <a:cubicBezTo>
                      <a:pt x="37" y="48"/>
                      <a:pt x="32" y="53"/>
                      <a:pt x="30" y="62"/>
                    </a:cubicBezTo>
                    <a:cubicBezTo>
                      <a:pt x="28" y="67"/>
                      <a:pt x="28" y="74"/>
                      <a:pt x="28" y="83"/>
                    </a:cubicBezTo>
                    <a:cubicBezTo>
                      <a:pt x="28" y="92"/>
                      <a:pt x="28" y="100"/>
                      <a:pt x="30" y="104"/>
                    </a:cubicBezTo>
                    <a:cubicBezTo>
                      <a:pt x="32" y="113"/>
                      <a:pt x="36" y="118"/>
                      <a:pt x="43" y="118"/>
                    </a:cubicBezTo>
                    <a:lnTo>
                      <a:pt x="43" y="118"/>
                    </a:lnTo>
                    <a:close/>
                    <a:moveTo>
                      <a:pt x="0" y="85"/>
                    </a:moveTo>
                    <a:lnTo>
                      <a:pt x="0" y="85"/>
                    </a:lnTo>
                    <a:cubicBezTo>
                      <a:pt x="0" y="71"/>
                      <a:pt x="4" y="59"/>
                      <a:pt x="11" y="50"/>
                    </a:cubicBezTo>
                    <a:cubicBezTo>
                      <a:pt x="18" y="42"/>
                      <a:pt x="26" y="38"/>
                      <a:pt x="36" y="38"/>
                    </a:cubicBezTo>
                    <a:cubicBezTo>
                      <a:pt x="41" y="38"/>
                      <a:pt x="45" y="39"/>
                      <a:pt x="49" y="41"/>
                    </a:cubicBezTo>
                    <a:cubicBezTo>
                      <a:pt x="52" y="43"/>
                      <a:pt x="54" y="45"/>
                      <a:pt x="58" y="49"/>
                    </a:cubicBezTo>
                    <a:lnTo>
                      <a:pt x="58" y="15"/>
                    </a:lnTo>
                    <a:cubicBezTo>
                      <a:pt x="58" y="10"/>
                      <a:pt x="57" y="8"/>
                      <a:pt x="55" y="6"/>
                    </a:cubicBezTo>
                    <a:cubicBezTo>
                      <a:pt x="54" y="5"/>
                      <a:pt x="50" y="5"/>
                      <a:pt x="44" y="4"/>
                    </a:cubicBezTo>
                    <a:lnTo>
                      <a:pt x="44" y="0"/>
                    </a:lnTo>
                    <a:lnTo>
                      <a:pt x="84" y="0"/>
                    </a:lnTo>
                    <a:lnTo>
                      <a:pt x="84" y="107"/>
                    </a:lnTo>
                    <a:cubicBezTo>
                      <a:pt x="84" y="111"/>
                      <a:pt x="85" y="113"/>
                      <a:pt x="86" y="115"/>
                    </a:cubicBezTo>
                    <a:cubicBezTo>
                      <a:pt x="88" y="116"/>
                      <a:pt x="91" y="117"/>
                      <a:pt x="95" y="118"/>
                    </a:cubicBezTo>
                    <a:lnTo>
                      <a:pt x="95" y="122"/>
                    </a:lnTo>
                    <a:cubicBezTo>
                      <a:pt x="84" y="123"/>
                      <a:pt x="78" y="124"/>
                      <a:pt x="75" y="124"/>
                    </a:cubicBezTo>
                    <a:cubicBezTo>
                      <a:pt x="72" y="125"/>
                      <a:pt x="66" y="126"/>
                      <a:pt x="59" y="128"/>
                    </a:cubicBezTo>
                    <a:lnTo>
                      <a:pt x="59" y="116"/>
                    </a:lnTo>
                    <a:cubicBezTo>
                      <a:pt x="55" y="120"/>
                      <a:pt x="52" y="122"/>
                      <a:pt x="49" y="124"/>
                    </a:cubicBezTo>
                    <a:cubicBezTo>
                      <a:pt x="44" y="127"/>
                      <a:pt x="40" y="128"/>
                      <a:pt x="34" y="128"/>
                    </a:cubicBezTo>
                    <a:cubicBezTo>
                      <a:pt x="25" y="128"/>
                      <a:pt x="17" y="124"/>
                      <a:pt x="10" y="117"/>
                    </a:cubicBezTo>
                    <a:cubicBezTo>
                      <a:pt x="4" y="109"/>
                      <a:pt x="0" y="98"/>
                      <a:pt x="0" y="85"/>
                    </a:cubicBezTo>
                    <a:lnTo>
                      <a:pt x="0" y="8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0" name="Freeform 166"/>
              <p:cNvSpPr>
                <a:spLocks/>
              </p:cNvSpPr>
              <p:nvPr/>
            </p:nvSpPr>
            <p:spPr bwMode="auto">
              <a:xfrm>
                <a:off x="1333" y="2783"/>
                <a:ext cx="42" cy="49"/>
              </a:xfrm>
              <a:custGeom>
                <a:avLst/>
                <a:gdLst/>
                <a:ahLst/>
                <a:cxnLst>
                  <a:cxn ang="0">
                    <a:pos x="0" y="83"/>
                  </a:cxn>
                  <a:cxn ang="0">
                    <a:pos x="0" y="83"/>
                  </a:cxn>
                  <a:cxn ang="0">
                    <a:pos x="7" y="81"/>
                  </a:cxn>
                  <a:cxn ang="0">
                    <a:pos x="10" y="73"/>
                  </a:cxn>
                  <a:cxn ang="0">
                    <a:pos x="10" y="68"/>
                  </a:cxn>
                  <a:cxn ang="0">
                    <a:pos x="10" y="17"/>
                  </a:cxn>
                  <a:cxn ang="0">
                    <a:pos x="8" y="9"/>
                  </a:cxn>
                  <a:cxn ang="0">
                    <a:pos x="0" y="6"/>
                  </a:cxn>
                  <a:cxn ang="0">
                    <a:pos x="0" y="2"/>
                  </a:cxn>
                  <a:cxn ang="0">
                    <a:pos x="35" y="2"/>
                  </a:cxn>
                  <a:cxn ang="0">
                    <a:pos x="35" y="16"/>
                  </a:cxn>
                  <a:cxn ang="0">
                    <a:pos x="47" y="4"/>
                  </a:cxn>
                  <a:cxn ang="0">
                    <a:pos x="60" y="0"/>
                  </a:cxn>
                  <a:cxn ang="0">
                    <a:pos x="71" y="3"/>
                  </a:cxn>
                  <a:cxn ang="0">
                    <a:pos x="75" y="14"/>
                  </a:cxn>
                  <a:cxn ang="0">
                    <a:pos x="72" y="23"/>
                  </a:cxn>
                  <a:cxn ang="0">
                    <a:pos x="64" y="27"/>
                  </a:cxn>
                  <a:cxn ang="0">
                    <a:pos x="53" y="21"/>
                  </a:cxn>
                  <a:cxn ang="0">
                    <a:pos x="47" y="16"/>
                  </a:cxn>
                  <a:cxn ang="0">
                    <a:pos x="40" y="20"/>
                  </a:cxn>
                  <a:cxn ang="0">
                    <a:pos x="36" y="33"/>
                  </a:cxn>
                  <a:cxn ang="0">
                    <a:pos x="36" y="68"/>
                  </a:cxn>
                  <a:cxn ang="0">
                    <a:pos x="39" y="80"/>
                  </a:cxn>
                  <a:cxn ang="0">
                    <a:pos x="49" y="83"/>
                  </a:cxn>
                  <a:cxn ang="0">
                    <a:pos x="49" y="88"/>
                  </a:cxn>
                  <a:cxn ang="0">
                    <a:pos x="0" y="88"/>
                  </a:cxn>
                  <a:cxn ang="0">
                    <a:pos x="0" y="83"/>
                  </a:cxn>
                </a:cxnLst>
                <a:rect l="0" t="0" r="r" b="b"/>
                <a:pathLst>
                  <a:path w="75" h="88">
                    <a:moveTo>
                      <a:pt x="0" y="83"/>
                    </a:moveTo>
                    <a:lnTo>
                      <a:pt x="0" y="83"/>
                    </a:lnTo>
                    <a:cubicBezTo>
                      <a:pt x="3" y="83"/>
                      <a:pt x="6" y="82"/>
                      <a:pt x="7" y="81"/>
                    </a:cubicBezTo>
                    <a:cubicBezTo>
                      <a:pt x="9" y="79"/>
                      <a:pt x="9" y="77"/>
                      <a:pt x="10" y="73"/>
                    </a:cubicBezTo>
                    <a:lnTo>
                      <a:pt x="10" y="68"/>
                    </a:lnTo>
                    <a:lnTo>
                      <a:pt x="10" y="17"/>
                    </a:lnTo>
                    <a:cubicBezTo>
                      <a:pt x="10" y="13"/>
                      <a:pt x="9" y="11"/>
                      <a:pt x="8" y="9"/>
                    </a:cubicBezTo>
                    <a:cubicBezTo>
                      <a:pt x="6" y="8"/>
                      <a:pt x="4" y="7"/>
                      <a:pt x="0" y="6"/>
                    </a:cubicBezTo>
                    <a:lnTo>
                      <a:pt x="0" y="2"/>
                    </a:lnTo>
                    <a:lnTo>
                      <a:pt x="35" y="2"/>
                    </a:lnTo>
                    <a:lnTo>
                      <a:pt x="35" y="16"/>
                    </a:lnTo>
                    <a:cubicBezTo>
                      <a:pt x="39" y="11"/>
                      <a:pt x="43" y="7"/>
                      <a:pt x="47" y="4"/>
                    </a:cubicBezTo>
                    <a:cubicBezTo>
                      <a:pt x="51" y="1"/>
                      <a:pt x="55" y="0"/>
                      <a:pt x="60" y="0"/>
                    </a:cubicBezTo>
                    <a:cubicBezTo>
                      <a:pt x="64" y="0"/>
                      <a:pt x="68" y="1"/>
                      <a:pt x="71" y="3"/>
                    </a:cubicBezTo>
                    <a:cubicBezTo>
                      <a:pt x="74" y="6"/>
                      <a:pt x="75" y="9"/>
                      <a:pt x="75" y="14"/>
                    </a:cubicBezTo>
                    <a:cubicBezTo>
                      <a:pt x="75" y="18"/>
                      <a:pt x="74" y="21"/>
                      <a:pt x="72" y="23"/>
                    </a:cubicBezTo>
                    <a:cubicBezTo>
                      <a:pt x="70" y="25"/>
                      <a:pt x="67" y="27"/>
                      <a:pt x="64" y="27"/>
                    </a:cubicBezTo>
                    <a:cubicBezTo>
                      <a:pt x="60" y="27"/>
                      <a:pt x="56" y="25"/>
                      <a:pt x="53" y="21"/>
                    </a:cubicBezTo>
                    <a:cubicBezTo>
                      <a:pt x="50" y="17"/>
                      <a:pt x="48" y="16"/>
                      <a:pt x="47" y="16"/>
                    </a:cubicBezTo>
                    <a:cubicBezTo>
                      <a:pt x="45" y="16"/>
                      <a:pt x="42" y="17"/>
                      <a:pt x="40" y="20"/>
                    </a:cubicBezTo>
                    <a:cubicBezTo>
                      <a:pt x="37" y="23"/>
                      <a:pt x="36" y="28"/>
                      <a:pt x="36" y="33"/>
                    </a:cubicBezTo>
                    <a:lnTo>
                      <a:pt x="36" y="68"/>
                    </a:lnTo>
                    <a:cubicBezTo>
                      <a:pt x="36" y="75"/>
                      <a:pt x="37" y="78"/>
                      <a:pt x="39" y="80"/>
                    </a:cubicBezTo>
                    <a:cubicBezTo>
                      <a:pt x="41" y="82"/>
                      <a:pt x="44" y="83"/>
                      <a:pt x="49" y="83"/>
                    </a:cubicBezTo>
                    <a:lnTo>
                      <a:pt x="49"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167"/>
              <p:cNvSpPr>
                <a:spLocks noEditPoints="1"/>
              </p:cNvSpPr>
              <p:nvPr/>
            </p:nvSpPr>
            <p:spPr bwMode="auto">
              <a:xfrm>
                <a:off x="1380" y="2783"/>
                <a:ext cx="40" cy="50"/>
              </a:xfrm>
              <a:custGeom>
                <a:avLst/>
                <a:gdLst/>
                <a:ahLst/>
                <a:cxnLst>
                  <a:cxn ang="0">
                    <a:pos x="0" y="45"/>
                  </a:cxn>
                  <a:cxn ang="0">
                    <a:pos x="0" y="45"/>
                  </a:cxn>
                  <a:cxn ang="0">
                    <a:pos x="11" y="12"/>
                  </a:cxn>
                  <a:cxn ang="0">
                    <a:pos x="38" y="0"/>
                  </a:cxn>
                  <a:cxn ang="0">
                    <a:pos x="56" y="4"/>
                  </a:cxn>
                  <a:cxn ang="0">
                    <a:pos x="68" y="18"/>
                  </a:cxn>
                  <a:cxn ang="0">
                    <a:pos x="73" y="35"/>
                  </a:cxn>
                  <a:cxn ang="0">
                    <a:pos x="73" y="42"/>
                  </a:cxn>
                  <a:cxn ang="0">
                    <a:pos x="26" y="42"/>
                  </a:cxn>
                  <a:cxn ang="0">
                    <a:pos x="30" y="61"/>
                  </a:cxn>
                  <a:cxn ang="0">
                    <a:pos x="49" y="77"/>
                  </a:cxn>
                  <a:cxn ang="0">
                    <a:pos x="61" y="73"/>
                  </a:cxn>
                  <a:cxn ang="0">
                    <a:pos x="70" y="64"/>
                  </a:cxn>
                  <a:cxn ang="0">
                    <a:pos x="74" y="67"/>
                  </a:cxn>
                  <a:cxn ang="0">
                    <a:pos x="54" y="87"/>
                  </a:cxn>
                  <a:cxn ang="0">
                    <a:pos x="37" y="90"/>
                  </a:cxn>
                  <a:cxn ang="0">
                    <a:pos x="12" y="79"/>
                  </a:cxn>
                  <a:cxn ang="0">
                    <a:pos x="0" y="45"/>
                  </a:cxn>
                  <a:cxn ang="0">
                    <a:pos x="0" y="45"/>
                  </a:cxn>
                  <a:cxn ang="0">
                    <a:pos x="50" y="35"/>
                  </a:cxn>
                  <a:cxn ang="0">
                    <a:pos x="50" y="35"/>
                  </a:cxn>
                  <a:cxn ang="0">
                    <a:pos x="48" y="12"/>
                  </a:cxn>
                  <a:cxn ang="0">
                    <a:pos x="38" y="5"/>
                  </a:cxn>
                  <a:cxn ang="0">
                    <a:pos x="28" y="13"/>
                  </a:cxn>
                  <a:cxn ang="0">
                    <a:pos x="25" y="35"/>
                  </a:cxn>
                  <a:cxn ang="0">
                    <a:pos x="50" y="35"/>
                  </a:cxn>
                  <a:cxn ang="0">
                    <a:pos x="38" y="0"/>
                  </a:cxn>
                  <a:cxn ang="0">
                    <a:pos x="38" y="0"/>
                  </a:cxn>
                  <a:cxn ang="0">
                    <a:pos x="38" y="0"/>
                  </a:cxn>
                </a:cxnLst>
                <a:rect l="0" t="0" r="r" b="b"/>
                <a:pathLst>
                  <a:path w="74" h="90">
                    <a:moveTo>
                      <a:pt x="0" y="45"/>
                    </a:moveTo>
                    <a:lnTo>
                      <a:pt x="0" y="45"/>
                    </a:lnTo>
                    <a:cubicBezTo>
                      <a:pt x="0" y="31"/>
                      <a:pt x="3" y="19"/>
                      <a:pt x="11" y="12"/>
                    </a:cubicBezTo>
                    <a:cubicBezTo>
                      <a:pt x="19" y="4"/>
                      <a:pt x="28" y="0"/>
                      <a:pt x="38" y="0"/>
                    </a:cubicBezTo>
                    <a:cubicBezTo>
                      <a:pt x="45" y="0"/>
                      <a:pt x="50" y="1"/>
                      <a:pt x="56" y="4"/>
                    </a:cubicBezTo>
                    <a:cubicBezTo>
                      <a:pt x="61" y="8"/>
                      <a:pt x="65" y="12"/>
                      <a:pt x="68" y="18"/>
                    </a:cubicBezTo>
                    <a:cubicBezTo>
                      <a:pt x="70" y="22"/>
                      <a:pt x="72" y="28"/>
                      <a:pt x="73" y="35"/>
                    </a:cubicBezTo>
                    <a:cubicBezTo>
                      <a:pt x="73" y="38"/>
                      <a:pt x="73" y="40"/>
                      <a:pt x="73" y="42"/>
                    </a:cubicBezTo>
                    <a:lnTo>
                      <a:pt x="26" y="42"/>
                    </a:lnTo>
                    <a:cubicBezTo>
                      <a:pt x="26" y="49"/>
                      <a:pt x="28" y="56"/>
                      <a:pt x="30" y="61"/>
                    </a:cubicBezTo>
                    <a:cubicBezTo>
                      <a:pt x="33" y="71"/>
                      <a:pt x="40" y="77"/>
                      <a:pt x="49" y="77"/>
                    </a:cubicBezTo>
                    <a:cubicBezTo>
                      <a:pt x="53" y="77"/>
                      <a:pt x="57" y="75"/>
                      <a:pt x="61" y="73"/>
                    </a:cubicBezTo>
                    <a:cubicBezTo>
                      <a:pt x="63" y="71"/>
                      <a:pt x="66" y="68"/>
                      <a:pt x="70" y="64"/>
                    </a:cubicBezTo>
                    <a:lnTo>
                      <a:pt x="74" y="67"/>
                    </a:lnTo>
                    <a:cubicBezTo>
                      <a:pt x="68" y="76"/>
                      <a:pt x="62" y="83"/>
                      <a:pt x="54" y="87"/>
                    </a:cubicBezTo>
                    <a:cubicBezTo>
                      <a:pt x="49" y="89"/>
                      <a:pt x="44" y="90"/>
                      <a:pt x="37" y="90"/>
                    </a:cubicBezTo>
                    <a:cubicBezTo>
                      <a:pt x="28" y="90"/>
                      <a:pt x="20" y="87"/>
                      <a:pt x="12" y="79"/>
                    </a:cubicBezTo>
                    <a:cubicBezTo>
                      <a:pt x="4" y="72"/>
                      <a:pt x="0" y="61"/>
                      <a:pt x="0" y="45"/>
                    </a:cubicBezTo>
                    <a:lnTo>
                      <a:pt x="0" y="45"/>
                    </a:lnTo>
                    <a:close/>
                    <a:moveTo>
                      <a:pt x="50" y="35"/>
                    </a:moveTo>
                    <a:lnTo>
                      <a:pt x="50" y="35"/>
                    </a:lnTo>
                    <a:cubicBezTo>
                      <a:pt x="50" y="24"/>
                      <a:pt x="49" y="16"/>
                      <a:pt x="48" y="12"/>
                    </a:cubicBezTo>
                    <a:cubicBezTo>
                      <a:pt x="46" y="8"/>
                      <a:pt x="43" y="5"/>
                      <a:pt x="38" y="5"/>
                    </a:cubicBezTo>
                    <a:cubicBezTo>
                      <a:pt x="34" y="5"/>
                      <a:pt x="30" y="8"/>
                      <a:pt x="28" y="13"/>
                    </a:cubicBezTo>
                    <a:cubicBezTo>
                      <a:pt x="27" y="18"/>
                      <a:pt x="26" y="25"/>
                      <a:pt x="25" y="35"/>
                    </a:cubicBezTo>
                    <a:lnTo>
                      <a:pt x="50"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68"/>
              <p:cNvSpPr>
                <a:spLocks noEditPoints="1"/>
              </p:cNvSpPr>
              <p:nvPr/>
            </p:nvSpPr>
            <p:spPr bwMode="auto">
              <a:xfrm>
                <a:off x="1425" y="2783"/>
                <a:ext cx="35" cy="50"/>
              </a:xfrm>
              <a:custGeom>
                <a:avLst/>
                <a:gdLst/>
                <a:ahLst/>
                <a:cxnLst>
                  <a:cxn ang="0">
                    <a:pos x="0" y="59"/>
                  </a:cxn>
                  <a:cxn ang="0">
                    <a:pos x="0" y="59"/>
                  </a:cxn>
                  <a:cxn ang="0">
                    <a:pos x="5" y="59"/>
                  </a:cxn>
                  <a:cxn ang="0">
                    <a:pos x="15" y="78"/>
                  </a:cxn>
                  <a:cxn ang="0">
                    <a:pos x="31" y="84"/>
                  </a:cxn>
                  <a:cxn ang="0">
                    <a:pos x="41" y="80"/>
                  </a:cxn>
                  <a:cxn ang="0">
                    <a:pos x="44" y="72"/>
                  </a:cxn>
                  <a:cxn ang="0">
                    <a:pos x="41" y="63"/>
                  </a:cxn>
                  <a:cxn ang="0">
                    <a:pos x="34" y="59"/>
                  </a:cxn>
                  <a:cxn ang="0">
                    <a:pos x="21" y="53"/>
                  </a:cxn>
                  <a:cxn ang="0">
                    <a:pos x="5" y="41"/>
                  </a:cxn>
                  <a:cxn ang="0">
                    <a:pos x="0" y="26"/>
                  </a:cxn>
                  <a:cxn ang="0">
                    <a:pos x="8" y="8"/>
                  </a:cxn>
                  <a:cxn ang="0">
                    <a:pos x="29" y="0"/>
                  </a:cxn>
                  <a:cxn ang="0">
                    <a:pos x="41" y="2"/>
                  </a:cxn>
                  <a:cxn ang="0">
                    <a:pos x="50" y="4"/>
                  </a:cxn>
                  <a:cxn ang="0">
                    <a:pos x="53" y="3"/>
                  </a:cxn>
                  <a:cxn ang="0">
                    <a:pos x="54" y="0"/>
                  </a:cxn>
                  <a:cxn ang="0">
                    <a:pos x="58" y="0"/>
                  </a:cxn>
                  <a:cxn ang="0">
                    <a:pos x="58" y="27"/>
                  </a:cxn>
                  <a:cxn ang="0">
                    <a:pos x="54" y="27"/>
                  </a:cxn>
                  <a:cxn ang="0">
                    <a:pos x="45" y="12"/>
                  </a:cxn>
                  <a:cxn ang="0">
                    <a:pos x="31" y="6"/>
                  </a:cxn>
                  <a:cxn ang="0">
                    <a:pos x="22" y="9"/>
                  </a:cxn>
                  <a:cxn ang="0">
                    <a:pos x="19" y="17"/>
                  </a:cxn>
                  <a:cxn ang="0">
                    <a:pos x="22" y="23"/>
                  </a:cxn>
                  <a:cxn ang="0">
                    <a:pos x="32" y="30"/>
                  </a:cxn>
                  <a:cxn ang="0">
                    <a:pos x="42" y="35"/>
                  </a:cxn>
                  <a:cxn ang="0">
                    <a:pos x="56" y="44"/>
                  </a:cxn>
                  <a:cxn ang="0">
                    <a:pos x="63" y="62"/>
                  </a:cxn>
                  <a:cxn ang="0">
                    <a:pos x="55" y="81"/>
                  </a:cxn>
                  <a:cxn ang="0">
                    <a:pos x="33" y="90"/>
                  </a:cxn>
                  <a:cxn ang="0">
                    <a:pos x="25" y="89"/>
                  </a:cxn>
                  <a:cxn ang="0">
                    <a:pos x="16" y="87"/>
                  </a:cxn>
                  <a:cxn ang="0">
                    <a:pos x="13" y="86"/>
                  </a:cxn>
                  <a:cxn ang="0">
                    <a:pos x="11" y="85"/>
                  </a:cxn>
                  <a:cxn ang="0">
                    <a:pos x="10" y="85"/>
                  </a:cxn>
                  <a:cxn ang="0">
                    <a:pos x="7" y="86"/>
                  </a:cxn>
                  <a:cxn ang="0">
                    <a:pos x="4" y="90"/>
                  </a:cxn>
                  <a:cxn ang="0">
                    <a:pos x="0" y="90"/>
                  </a:cxn>
                  <a:cxn ang="0">
                    <a:pos x="0" y="59"/>
                  </a:cxn>
                  <a:cxn ang="0">
                    <a:pos x="31" y="0"/>
                  </a:cxn>
                  <a:cxn ang="0">
                    <a:pos x="31" y="0"/>
                  </a:cxn>
                  <a:cxn ang="0">
                    <a:pos x="31" y="0"/>
                  </a:cxn>
                </a:cxnLst>
                <a:rect l="0" t="0" r="r" b="b"/>
                <a:pathLst>
                  <a:path w="63" h="90">
                    <a:moveTo>
                      <a:pt x="0" y="59"/>
                    </a:moveTo>
                    <a:lnTo>
                      <a:pt x="0" y="59"/>
                    </a:lnTo>
                    <a:lnTo>
                      <a:pt x="5" y="59"/>
                    </a:lnTo>
                    <a:cubicBezTo>
                      <a:pt x="7" y="68"/>
                      <a:pt x="10" y="75"/>
                      <a:pt x="15" y="78"/>
                    </a:cubicBezTo>
                    <a:cubicBezTo>
                      <a:pt x="20" y="82"/>
                      <a:pt x="25" y="84"/>
                      <a:pt x="31" y="84"/>
                    </a:cubicBezTo>
                    <a:cubicBezTo>
                      <a:pt x="35" y="84"/>
                      <a:pt x="39" y="83"/>
                      <a:pt x="41" y="80"/>
                    </a:cubicBezTo>
                    <a:cubicBezTo>
                      <a:pt x="43" y="78"/>
                      <a:pt x="44" y="75"/>
                      <a:pt x="44" y="72"/>
                    </a:cubicBezTo>
                    <a:cubicBezTo>
                      <a:pt x="44" y="69"/>
                      <a:pt x="43" y="66"/>
                      <a:pt x="41" y="63"/>
                    </a:cubicBezTo>
                    <a:cubicBezTo>
                      <a:pt x="39" y="62"/>
                      <a:pt x="37" y="61"/>
                      <a:pt x="34" y="59"/>
                    </a:cubicBezTo>
                    <a:lnTo>
                      <a:pt x="21" y="53"/>
                    </a:lnTo>
                    <a:cubicBezTo>
                      <a:pt x="13" y="49"/>
                      <a:pt x="8" y="45"/>
                      <a:pt x="5" y="41"/>
                    </a:cubicBezTo>
                    <a:cubicBezTo>
                      <a:pt x="2" y="37"/>
                      <a:pt x="0" y="32"/>
                      <a:pt x="0" y="26"/>
                    </a:cubicBezTo>
                    <a:cubicBezTo>
                      <a:pt x="0" y="19"/>
                      <a:pt x="3" y="13"/>
                      <a:pt x="8" y="8"/>
                    </a:cubicBezTo>
                    <a:cubicBezTo>
                      <a:pt x="13" y="2"/>
                      <a:pt x="20" y="0"/>
                      <a:pt x="29" y="0"/>
                    </a:cubicBezTo>
                    <a:cubicBezTo>
                      <a:pt x="33" y="0"/>
                      <a:pt x="37" y="0"/>
                      <a:pt x="41" y="2"/>
                    </a:cubicBezTo>
                    <a:cubicBezTo>
                      <a:pt x="46" y="3"/>
                      <a:pt x="48" y="4"/>
                      <a:pt x="50" y="4"/>
                    </a:cubicBezTo>
                    <a:cubicBezTo>
                      <a:pt x="51" y="4"/>
                      <a:pt x="52" y="3"/>
                      <a:pt x="53" y="3"/>
                    </a:cubicBezTo>
                    <a:cubicBezTo>
                      <a:pt x="53" y="2"/>
                      <a:pt x="54" y="1"/>
                      <a:pt x="54" y="0"/>
                    </a:cubicBezTo>
                    <a:lnTo>
                      <a:pt x="58" y="0"/>
                    </a:lnTo>
                    <a:lnTo>
                      <a:pt x="58" y="27"/>
                    </a:lnTo>
                    <a:lnTo>
                      <a:pt x="54" y="27"/>
                    </a:lnTo>
                    <a:cubicBezTo>
                      <a:pt x="52" y="21"/>
                      <a:pt x="49" y="15"/>
                      <a:pt x="45" y="12"/>
                    </a:cubicBezTo>
                    <a:cubicBezTo>
                      <a:pt x="41" y="8"/>
                      <a:pt x="36" y="6"/>
                      <a:pt x="31" y="6"/>
                    </a:cubicBezTo>
                    <a:cubicBezTo>
                      <a:pt x="27" y="6"/>
                      <a:pt x="24" y="7"/>
                      <a:pt x="22" y="9"/>
                    </a:cubicBezTo>
                    <a:cubicBezTo>
                      <a:pt x="20" y="12"/>
                      <a:pt x="19" y="14"/>
                      <a:pt x="19" y="17"/>
                    </a:cubicBezTo>
                    <a:cubicBezTo>
                      <a:pt x="19" y="19"/>
                      <a:pt x="20" y="21"/>
                      <a:pt x="22" y="23"/>
                    </a:cubicBezTo>
                    <a:cubicBezTo>
                      <a:pt x="23" y="26"/>
                      <a:pt x="27" y="28"/>
                      <a:pt x="32" y="30"/>
                    </a:cubicBezTo>
                    <a:lnTo>
                      <a:pt x="42" y="35"/>
                    </a:lnTo>
                    <a:cubicBezTo>
                      <a:pt x="48" y="38"/>
                      <a:pt x="53" y="41"/>
                      <a:pt x="56" y="44"/>
                    </a:cubicBezTo>
                    <a:cubicBezTo>
                      <a:pt x="60" y="49"/>
                      <a:pt x="63" y="55"/>
                      <a:pt x="63" y="62"/>
                    </a:cubicBezTo>
                    <a:cubicBezTo>
                      <a:pt x="63" y="69"/>
                      <a:pt x="60" y="75"/>
                      <a:pt x="55" y="81"/>
                    </a:cubicBezTo>
                    <a:cubicBezTo>
                      <a:pt x="50" y="87"/>
                      <a:pt x="43" y="90"/>
                      <a:pt x="33" y="90"/>
                    </a:cubicBezTo>
                    <a:cubicBezTo>
                      <a:pt x="30" y="90"/>
                      <a:pt x="28" y="90"/>
                      <a:pt x="25" y="89"/>
                    </a:cubicBezTo>
                    <a:cubicBezTo>
                      <a:pt x="23" y="89"/>
                      <a:pt x="20" y="88"/>
                      <a:pt x="16" y="87"/>
                    </a:cubicBezTo>
                    <a:lnTo>
                      <a:pt x="13" y="86"/>
                    </a:lnTo>
                    <a:cubicBezTo>
                      <a:pt x="12" y="85"/>
                      <a:pt x="11" y="85"/>
                      <a:pt x="11" y="85"/>
                    </a:cubicBezTo>
                    <a:cubicBezTo>
                      <a:pt x="10" y="85"/>
                      <a:pt x="10" y="85"/>
                      <a:pt x="10" y="85"/>
                    </a:cubicBezTo>
                    <a:cubicBezTo>
                      <a:pt x="9" y="85"/>
                      <a:pt x="8"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69"/>
              <p:cNvSpPr>
                <a:spLocks noEditPoints="1"/>
              </p:cNvSpPr>
              <p:nvPr/>
            </p:nvSpPr>
            <p:spPr bwMode="auto">
              <a:xfrm>
                <a:off x="1465" y="2783"/>
                <a:ext cx="35" cy="50"/>
              </a:xfrm>
              <a:custGeom>
                <a:avLst/>
                <a:gdLst/>
                <a:ahLst/>
                <a:cxnLst>
                  <a:cxn ang="0">
                    <a:pos x="0" y="59"/>
                  </a:cxn>
                  <a:cxn ang="0">
                    <a:pos x="0" y="59"/>
                  </a:cxn>
                  <a:cxn ang="0">
                    <a:pos x="5" y="59"/>
                  </a:cxn>
                  <a:cxn ang="0">
                    <a:pos x="15" y="78"/>
                  </a:cxn>
                  <a:cxn ang="0">
                    <a:pos x="30" y="84"/>
                  </a:cxn>
                  <a:cxn ang="0">
                    <a:pos x="41" y="80"/>
                  </a:cxn>
                  <a:cxn ang="0">
                    <a:pos x="44" y="72"/>
                  </a:cxn>
                  <a:cxn ang="0">
                    <a:pos x="40" y="63"/>
                  </a:cxn>
                  <a:cxn ang="0">
                    <a:pos x="34" y="59"/>
                  </a:cxn>
                  <a:cxn ang="0">
                    <a:pos x="20" y="53"/>
                  </a:cxn>
                  <a:cxn ang="0">
                    <a:pos x="5" y="41"/>
                  </a:cxn>
                  <a:cxn ang="0">
                    <a:pos x="0" y="26"/>
                  </a:cxn>
                  <a:cxn ang="0">
                    <a:pos x="7" y="8"/>
                  </a:cxn>
                  <a:cxn ang="0">
                    <a:pos x="28" y="0"/>
                  </a:cxn>
                  <a:cxn ang="0">
                    <a:pos x="41" y="2"/>
                  </a:cxn>
                  <a:cxn ang="0">
                    <a:pos x="49" y="4"/>
                  </a:cxn>
                  <a:cxn ang="0">
                    <a:pos x="52" y="3"/>
                  </a:cxn>
                  <a:cxn ang="0">
                    <a:pos x="54" y="0"/>
                  </a:cxn>
                  <a:cxn ang="0">
                    <a:pos x="58" y="0"/>
                  </a:cxn>
                  <a:cxn ang="0">
                    <a:pos x="58" y="27"/>
                  </a:cxn>
                  <a:cxn ang="0">
                    <a:pos x="53" y="27"/>
                  </a:cxn>
                  <a:cxn ang="0">
                    <a:pos x="45" y="12"/>
                  </a:cxn>
                  <a:cxn ang="0">
                    <a:pos x="31" y="6"/>
                  </a:cxn>
                  <a:cxn ang="0">
                    <a:pos x="21" y="9"/>
                  </a:cxn>
                  <a:cxn ang="0">
                    <a:pos x="18" y="17"/>
                  </a:cxn>
                  <a:cxn ang="0">
                    <a:pos x="21" y="23"/>
                  </a:cxn>
                  <a:cxn ang="0">
                    <a:pos x="31" y="30"/>
                  </a:cxn>
                  <a:cxn ang="0">
                    <a:pos x="41" y="35"/>
                  </a:cxn>
                  <a:cxn ang="0">
                    <a:pos x="55" y="44"/>
                  </a:cxn>
                  <a:cxn ang="0">
                    <a:pos x="62" y="62"/>
                  </a:cxn>
                  <a:cxn ang="0">
                    <a:pos x="55" y="81"/>
                  </a:cxn>
                  <a:cxn ang="0">
                    <a:pos x="32" y="90"/>
                  </a:cxn>
                  <a:cxn ang="0">
                    <a:pos x="25" y="89"/>
                  </a:cxn>
                  <a:cxn ang="0">
                    <a:pos x="16" y="87"/>
                  </a:cxn>
                  <a:cxn ang="0">
                    <a:pos x="12" y="86"/>
                  </a:cxn>
                  <a:cxn ang="0">
                    <a:pos x="10" y="85"/>
                  </a:cxn>
                  <a:cxn ang="0">
                    <a:pos x="9" y="85"/>
                  </a:cxn>
                  <a:cxn ang="0">
                    <a:pos x="7" y="86"/>
                  </a:cxn>
                  <a:cxn ang="0">
                    <a:pos x="4" y="90"/>
                  </a:cxn>
                  <a:cxn ang="0">
                    <a:pos x="0" y="90"/>
                  </a:cxn>
                  <a:cxn ang="0">
                    <a:pos x="0" y="59"/>
                  </a:cxn>
                  <a:cxn ang="0">
                    <a:pos x="31" y="0"/>
                  </a:cxn>
                  <a:cxn ang="0">
                    <a:pos x="31" y="0"/>
                  </a:cxn>
                  <a:cxn ang="0">
                    <a:pos x="31" y="0"/>
                  </a:cxn>
                </a:cxnLst>
                <a:rect l="0" t="0" r="r" b="b"/>
                <a:pathLst>
                  <a:path w="62" h="90">
                    <a:moveTo>
                      <a:pt x="0" y="59"/>
                    </a:moveTo>
                    <a:lnTo>
                      <a:pt x="0" y="59"/>
                    </a:lnTo>
                    <a:lnTo>
                      <a:pt x="5" y="59"/>
                    </a:lnTo>
                    <a:cubicBezTo>
                      <a:pt x="7" y="68"/>
                      <a:pt x="10" y="75"/>
                      <a:pt x="15" y="78"/>
                    </a:cubicBezTo>
                    <a:cubicBezTo>
                      <a:pt x="20" y="82"/>
                      <a:pt x="25" y="84"/>
                      <a:pt x="30" y="84"/>
                    </a:cubicBezTo>
                    <a:cubicBezTo>
                      <a:pt x="35" y="84"/>
                      <a:pt x="38" y="83"/>
                      <a:pt x="41" y="80"/>
                    </a:cubicBezTo>
                    <a:cubicBezTo>
                      <a:pt x="43" y="78"/>
                      <a:pt x="44" y="75"/>
                      <a:pt x="44" y="72"/>
                    </a:cubicBezTo>
                    <a:cubicBezTo>
                      <a:pt x="44" y="69"/>
                      <a:pt x="43" y="66"/>
                      <a:pt x="40" y="63"/>
                    </a:cubicBezTo>
                    <a:cubicBezTo>
                      <a:pt x="39" y="62"/>
                      <a:pt x="37" y="61"/>
                      <a:pt x="34" y="59"/>
                    </a:cubicBezTo>
                    <a:lnTo>
                      <a:pt x="20" y="53"/>
                    </a:lnTo>
                    <a:cubicBezTo>
                      <a:pt x="13" y="49"/>
                      <a:pt x="8" y="45"/>
                      <a:pt x="5" y="41"/>
                    </a:cubicBezTo>
                    <a:cubicBezTo>
                      <a:pt x="1" y="37"/>
                      <a:pt x="0" y="32"/>
                      <a:pt x="0" y="26"/>
                    </a:cubicBezTo>
                    <a:cubicBezTo>
                      <a:pt x="0" y="19"/>
                      <a:pt x="2" y="13"/>
                      <a:pt x="7" y="8"/>
                    </a:cubicBezTo>
                    <a:cubicBezTo>
                      <a:pt x="12" y="2"/>
                      <a:pt x="19" y="0"/>
                      <a:pt x="28" y="0"/>
                    </a:cubicBezTo>
                    <a:cubicBezTo>
                      <a:pt x="32" y="0"/>
                      <a:pt x="36" y="0"/>
                      <a:pt x="41" y="2"/>
                    </a:cubicBezTo>
                    <a:cubicBezTo>
                      <a:pt x="45" y="3"/>
                      <a:pt x="48" y="4"/>
                      <a:pt x="49" y="4"/>
                    </a:cubicBezTo>
                    <a:cubicBezTo>
                      <a:pt x="51" y="4"/>
                      <a:pt x="52" y="3"/>
                      <a:pt x="52" y="3"/>
                    </a:cubicBezTo>
                    <a:cubicBezTo>
                      <a:pt x="53" y="2"/>
                      <a:pt x="54" y="1"/>
                      <a:pt x="54" y="0"/>
                    </a:cubicBezTo>
                    <a:lnTo>
                      <a:pt x="58" y="0"/>
                    </a:lnTo>
                    <a:lnTo>
                      <a:pt x="58" y="27"/>
                    </a:lnTo>
                    <a:lnTo>
                      <a:pt x="53" y="27"/>
                    </a:lnTo>
                    <a:cubicBezTo>
                      <a:pt x="52" y="21"/>
                      <a:pt x="49" y="15"/>
                      <a:pt x="45" y="12"/>
                    </a:cubicBezTo>
                    <a:cubicBezTo>
                      <a:pt x="41" y="8"/>
                      <a:pt x="36" y="6"/>
                      <a:pt x="31" y="6"/>
                    </a:cubicBezTo>
                    <a:cubicBezTo>
                      <a:pt x="27" y="6"/>
                      <a:pt x="24" y="7"/>
                      <a:pt x="21" y="9"/>
                    </a:cubicBezTo>
                    <a:cubicBezTo>
                      <a:pt x="19" y="12"/>
                      <a:pt x="18" y="14"/>
                      <a:pt x="18" y="17"/>
                    </a:cubicBezTo>
                    <a:cubicBezTo>
                      <a:pt x="18" y="19"/>
                      <a:pt x="19" y="21"/>
                      <a:pt x="21" y="23"/>
                    </a:cubicBezTo>
                    <a:cubicBezTo>
                      <a:pt x="23" y="26"/>
                      <a:pt x="26" y="28"/>
                      <a:pt x="31" y="30"/>
                    </a:cubicBezTo>
                    <a:lnTo>
                      <a:pt x="41" y="35"/>
                    </a:lnTo>
                    <a:cubicBezTo>
                      <a:pt x="48" y="38"/>
                      <a:pt x="52" y="41"/>
                      <a:pt x="55" y="44"/>
                    </a:cubicBezTo>
                    <a:cubicBezTo>
                      <a:pt x="60" y="49"/>
                      <a:pt x="62" y="55"/>
                      <a:pt x="62" y="62"/>
                    </a:cubicBezTo>
                    <a:cubicBezTo>
                      <a:pt x="62" y="69"/>
                      <a:pt x="60" y="75"/>
                      <a:pt x="55" y="81"/>
                    </a:cubicBezTo>
                    <a:cubicBezTo>
                      <a:pt x="50" y="87"/>
                      <a:pt x="42" y="90"/>
                      <a:pt x="32" y="90"/>
                    </a:cubicBezTo>
                    <a:cubicBezTo>
                      <a:pt x="30" y="90"/>
                      <a:pt x="27" y="90"/>
                      <a:pt x="25" y="89"/>
                    </a:cubicBezTo>
                    <a:cubicBezTo>
                      <a:pt x="22" y="89"/>
                      <a:pt x="19" y="88"/>
                      <a:pt x="16" y="87"/>
                    </a:cubicBezTo>
                    <a:lnTo>
                      <a:pt x="12" y="86"/>
                    </a:lnTo>
                    <a:cubicBezTo>
                      <a:pt x="11" y="85"/>
                      <a:pt x="11" y="85"/>
                      <a:pt x="10" y="85"/>
                    </a:cubicBezTo>
                    <a:cubicBezTo>
                      <a:pt x="10" y="85"/>
                      <a:pt x="10" y="85"/>
                      <a:pt x="9" y="85"/>
                    </a:cubicBezTo>
                    <a:cubicBezTo>
                      <a:pt x="8" y="85"/>
                      <a:pt x="7"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70"/>
              <p:cNvSpPr>
                <a:spLocks noEditPoints="1"/>
              </p:cNvSpPr>
              <p:nvPr/>
            </p:nvSpPr>
            <p:spPr bwMode="auto">
              <a:xfrm>
                <a:off x="1387" y="2336"/>
                <a:ext cx="62" cy="62"/>
              </a:xfrm>
              <a:custGeom>
                <a:avLst/>
                <a:gdLst/>
                <a:ahLst/>
                <a:cxnLst>
                  <a:cxn ang="0">
                    <a:pos x="0" y="57"/>
                  </a:cxn>
                  <a:cxn ang="0">
                    <a:pos x="0" y="57"/>
                  </a:cxn>
                  <a:cxn ang="0">
                    <a:pos x="15" y="17"/>
                  </a:cxn>
                  <a:cxn ang="0">
                    <a:pos x="55" y="0"/>
                  </a:cxn>
                  <a:cxn ang="0">
                    <a:pos x="75" y="4"/>
                  </a:cxn>
                  <a:cxn ang="0">
                    <a:pos x="87" y="7"/>
                  </a:cxn>
                  <a:cxn ang="0">
                    <a:pos x="91" y="6"/>
                  </a:cxn>
                  <a:cxn ang="0">
                    <a:pos x="94" y="0"/>
                  </a:cxn>
                  <a:cxn ang="0">
                    <a:pos x="98" y="0"/>
                  </a:cxn>
                  <a:cxn ang="0">
                    <a:pos x="98" y="37"/>
                  </a:cxn>
                  <a:cxn ang="0">
                    <a:pos x="94" y="37"/>
                  </a:cxn>
                  <a:cxn ang="0">
                    <a:pos x="83" y="18"/>
                  </a:cxn>
                  <a:cxn ang="0">
                    <a:pos x="57" y="5"/>
                  </a:cxn>
                  <a:cxn ang="0">
                    <a:pos x="35" y="19"/>
                  </a:cxn>
                  <a:cxn ang="0">
                    <a:pos x="28" y="56"/>
                  </a:cxn>
                  <a:cxn ang="0">
                    <a:pos x="34" y="92"/>
                  </a:cxn>
                  <a:cxn ang="0">
                    <a:pos x="60" y="107"/>
                  </a:cxn>
                  <a:cxn ang="0">
                    <a:pos x="73" y="103"/>
                  </a:cxn>
                  <a:cxn ang="0">
                    <a:pos x="75" y="96"/>
                  </a:cxn>
                  <a:cxn ang="0">
                    <a:pos x="75" y="79"/>
                  </a:cxn>
                  <a:cxn ang="0">
                    <a:pos x="71" y="70"/>
                  </a:cxn>
                  <a:cxn ang="0">
                    <a:pos x="59" y="68"/>
                  </a:cxn>
                  <a:cxn ang="0">
                    <a:pos x="59" y="64"/>
                  </a:cxn>
                  <a:cxn ang="0">
                    <a:pos x="114" y="64"/>
                  </a:cxn>
                  <a:cxn ang="0">
                    <a:pos x="114" y="68"/>
                  </a:cxn>
                  <a:cxn ang="0">
                    <a:pos x="103" y="71"/>
                  </a:cxn>
                  <a:cxn ang="0">
                    <a:pos x="100" y="82"/>
                  </a:cxn>
                  <a:cxn ang="0">
                    <a:pos x="100" y="103"/>
                  </a:cxn>
                  <a:cxn ang="0">
                    <a:pos x="83" y="109"/>
                  </a:cxn>
                  <a:cxn ang="0">
                    <a:pos x="57" y="113"/>
                  </a:cxn>
                  <a:cxn ang="0">
                    <a:pos x="14" y="96"/>
                  </a:cxn>
                  <a:cxn ang="0">
                    <a:pos x="0" y="57"/>
                  </a:cxn>
                  <a:cxn ang="0">
                    <a:pos x="0" y="57"/>
                  </a:cxn>
                  <a:cxn ang="0">
                    <a:pos x="56" y="0"/>
                  </a:cxn>
                  <a:cxn ang="0">
                    <a:pos x="56" y="0"/>
                  </a:cxn>
                  <a:cxn ang="0">
                    <a:pos x="56" y="0"/>
                  </a:cxn>
                </a:cxnLst>
                <a:rect l="0" t="0" r="r" b="b"/>
                <a:pathLst>
                  <a:path w="114" h="113">
                    <a:moveTo>
                      <a:pt x="0" y="57"/>
                    </a:moveTo>
                    <a:lnTo>
                      <a:pt x="0" y="57"/>
                    </a:lnTo>
                    <a:cubicBezTo>
                      <a:pt x="0" y="41"/>
                      <a:pt x="5" y="28"/>
                      <a:pt x="15" y="17"/>
                    </a:cubicBezTo>
                    <a:cubicBezTo>
                      <a:pt x="25" y="6"/>
                      <a:pt x="39" y="0"/>
                      <a:pt x="55" y="0"/>
                    </a:cubicBezTo>
                    <a:cubicBezTo>
                      <a:pt x="62" y="0"/>
                      <a:pt x="68" y="1"/>
                      <a:pt x="75" y="4"/>
                    </a:cubicBezTo>
                    <a:cubicBezTo>
                      <a:pt x="82" y="6"/>
                      <a:pt x="86" y="7"/>
                      <a:pt x="87" y="7"/>
                    </a:cubicBezTo>
                    <a:cubicBezTo>
                      <a:pt x="89" y="7"/>
                      <a:pt x="90" y="7"/>
                      <a:pt x="91" y="6"/>
                    </a:cubicBezTo>
                    <a:cubicBezTo>
                      <a:pt x="92" y="4"/>
                      <a:pt x="93" y="3"/>
                      <a:pt x="94" y="0"/>
                    </a:cubicBezTo>
                    <a:lnTo>
                      <a:pt x="98" y="0"/>
                    </a:lnTo>
                    <a:lnTo>
                      <a:pt x="98" y="37"/>
                    </a:lnTo>
                    <a:lnTo>
                      <a:pt x="94" y="37"/>
                    </a:lnTo>
                    <a:cubicBezTo>
                      <a:pt x="90" y="29"/>
                      <a:pt x="87" y="23"/>
                      <a:pt x="83" y="18"/>
                    </a:cubicBezTo>
                    <a:cubicBezTo>
                      <a:pt x="75" y="10"/>
                      <a:pt x="67" y="5"/>
                      <a:pt x="57" y="5"/>
                    </a:cubicBezTo>
                    <a:cubicBezTo>
                      <a:pt x="47" y="5"/>
                      <a:pt x="39" y="10"/>
                      <a:pt x="35" y="19"/>
                    </a:cubicBezTo>
                    <a:cubicBezTo>
                      <a:pt x="30" y="28"/>
                      <a:pt x="28" y="40"/>
                      <a:pt x="28" y="56"/>
                    </a:cubicBezTo>
                    <a:cubicBezTo>
                      <a:pt x="28" y="70"/>
                      <a:pt x="30" y="81"/>
                      <a:pt x="34" y="92"/>
                    </a:cubicBezTo>
                    <a:cubicBezTo>
                      <a:pt x="39" y="102"/>
                      <a:pt x="47" y="107"/>
                      <a:pt x="60" y="107"/>
                    </a:cubicBezTo>
                    <a:cubicBezTo>
                      <a:pt x="66" y="107"/>
                      <a:pt x="71" y="106"/>
                      <a:pt x="73" y="103"/>
                    </a:cubicBezTo>
                    <a:cubicBezTo>
                      <a:pt x="75" y="101"/>
                      <a:pt x="75" y="99"/>
                      <a:pt x="75" y="96"/>
                    </a:cubicBezTo>
                    <a:lnTo>
                      <a:pt x="75" y="79"/>
                    </a:lnTo>
                    <a:cubicBezTo>
                      <a:pt x="75" y="74"/>
                      <a:pt x="74" y="71"/>
                      <a:pt x="71" y="70"/>
                    </a:cubicBezTo>
                    <a:cubicBezTo>
                      <a:pt x="69" y="69"/>
                      <a:pt x="65" y="68"/>
                      <a:pt x="59" y="68"/>
                    </a:cubicBezTo>
                    <a:lnTo>
                      <a:pt x="59" y="64"/>
                    </a:lnTo>
                    <a:lnTo>
                      <a:pt x="114" y="64"/>
                    </a:lnTo>
                    <a:lnTo>
                      <a:pt x="114" y="68"/>
                    </a:lnTo>
                    <a:cubicBezTo>
                      <a:pt x="108" y="68"/>
                      <a:pt x="105" y="69"/>
                      <a:pt x="103" y="71"/>
                    </a:cubicBezTo>
                    <a:cubicBezTo>
                      <a:pt x="101" y="73"/>
                      <a:pt x="100" y="77"/>
                      <a:pt x="100" y="82"/>
                    </a:cubicBezTo>
                    <a:lnTo>
                      <a:pt x="100" y="103"/>
                    </a:lnTo>
                    <a:cubicBezTo>
                      <a:pt x="97" y="105"/>
                      <a:pt x="91" y="107"/>
                      <a:pt x="83" y="109"/>
                    </a:cubicBezTo>
                    <a:cubicBezTo>
                      <a:pt x="75" y="111"/>
                      <a:pt x="66" y="113"/>
                      <a:pt x="57" y="113"/>
                    </a:cubicBezTo>
                    <a:cubicBezTo>
                      <a:pt x="39" y="113"/>
                      <a:pt x="25" y="107"/>
                      <a:pt x="14" y="96"/>
                    </a:cubicBezTo>
                    <a:cubicBezTo>
                      <a:pt x="5" y="85"/>
                      <a:pt x="0" y="72"/>
                      <a:pt x="0" y="57"/>
                    </a:cubicBezTo>
                    <a:lnTo>
                      <a:pt x="0" y="57"/>
                    </a:lnTo>
                    <a:close/>
                    <a:moveTo>
                      <a:pt x="56" y="0"/>
                    </a:moveTo>
                    <a:lnTo>
                      <a:pt x="56" y="0"/>
                    </a:lnTo>
                    <a:lnTo>
                      <a:pt x="5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71"/>
              <p:cNvSpPr>
                <a:spLocks noEditPoints="1"/>
              </p:cNvSpPr>
              <p:nvPr/>
            </p:nvSpPr>
            <p:spPr bwMode="auto">
              <a:xfrm>
                <a:off x="1455" y="2336"/>
                <a:ext cx="42" cy="62"/>
              </a:xfrm>
              <a:custGeom>
                <a:avLst/>
                <a:gdLst/>
                <a:ahLst/>
                <a:cxnLst>
                  <a:cxn ang="0">
                    <a:pos x="0" y="73"/>
                  </a:cxn>
                  <a:cxn ang="0">
                    <a:pos x="0" y="73"/>
                  </a:cxn>
                  <a:cxn ang="0">
                    <a:pos x="4" y="73"/>
                  </a:cxn>
                  <a:cxn ang="0">
                    <a:pos x="17" y="99"/>
                  </a:cxn>
                  <a:cxn ang="0">
                    <a:pos x="37" y="107"/>
                  </a:cxn>
                  <a:cxn ang="0">
                    <a:pos x="52" y="102"/>
                  </a:cxn>
                  <a:cxn ang="0">
                    <a:pos x="57" y="90"/>
                  </a:cxn>
                  <a:cxn ang="0">
                    <a:pos x="52" y="78"/>
                  </a:cxn>
                  <a:cxn ang="0">
                    <a:pos x="39" y="71"/>
                  </a:cxn>
                  <a:cxn ang="0">
                    <a:pos x="29" y="66"/>
                  </a:cxn>
                  <a:cxn ang="0">
                    <a:pos x="7" y="51"/>
                  </a:cxn>
                  <a:cxn ang="0">
                    <a:pos x="1" y="32"/>
                  </a:cxn>
                  <a:cxn ang="0">
                    <a:pos x="9" y="10"/>
                  </a:cxn>
                  <a:cxn ang="0">
                    <a:pos x="35" y="0"/>
                  </a:cxn>
                  <a:cxn ang="0">
                    <a:pos x="52" y="3"/>
                  </a:cxn>
                  <a:cxn ang="0">
                    <a:pos x="61" y="6"/>
                  </a:cxn>
                  <a:cxn ang="0">
                    <a:pos x="65" y="4"/>
                  </a:cxn>
                  <a:cxn ang="0">
                    <a:pos x="66" y="0"/>
                  </a:cxn>
                  <a:cxn ang="0">
                    <a:pos x="71" y="0"/>
                  </a:cxn>
                  <a:cxn ang="0">
                    <a:pos x="71" y="35"/>
                  </a:cxn>
                  <a:cxn ang="0">
                    <a:pos x="67" y="35"/>
                  </a:cxn>
                  <a:cxn ang="0">
                    <a:pos x="55" y="14"/>
                  </a:cxn>
                  <a:cxn ang="0">
                    <a:pos x="36" y="5"/>
                  </a:cxn>
                  <a:cxn ang="0">
                    <a:pos x="23" y="10"/>
                  </a:cxn>
                  <a:cxn ang="0">
                    <a:pos x="18" y="20"/>
                  </a:cxn>
                  <a:cxn ang="0">
                    <a:pos x="23" y="32"/>
                  </a:cxn>
                  <a:cxn ang="0">
                    <a:pos x="42" y="43"/>
                  </a:cxn>
                  <a:cxn ang="0">
                    <a:pos x="54" y="49"/>
                  </a:cxn>
                  <a:cxn ang="0">
                    <a:pos x="67" y="57"/>
                  </a:cxn>
                  <a:cxn ang="0">
                    <a:pos x="76" y="79"/>
                  </a:cxn>
                  <a:cxn ang="0">
                    <a:pos x="66" y="102"/>
                  </a:cxn>
                  <a:cxn ang="0">
                    <a:pos x="36" y="113"/>
                  </a:cxn>
                  <a:cxn ang="0">
                    <a:pos x="26" y="112"/>
                  </a:cxn>
                  <a:cxn ang="0">
                    <a:pos x="16" y="109"/>
                  </a:cxn>
                  <a:cxn ang="0">
                    <a:pos x="13" y="108"/>
                  </a:cxn>
                  <a:cxn ang="0">
                    <a:pos x="11" y="107"/>
                  </a:cxn>
                  <a:cxn ang="0">
                    <a:pos x="9" y="107"/>
                  </a:cxn>
                  <a:cxn ang="0">
                    <a:pos x="6" y="109"/>
                  </a:cxn>
                  <a:cxn ang="0">
                    <a:pos x="4" y="113"/>
                  </a:cxn>
                  <a:cxn ang="0">
                    <a:pos x="0" y="113"/>
                  </a:cxn>
                  <a:cxn ang="0">
                    <a:pos x="0" y="73"/>
                  </a:cxn>
                  <a:cxn ang="0">
                    <a:pos x="38" y="1"/>
                  </a:cxn>
                  <a:cxn ang="0">
                    <a:pos x="38" y="1"/>
                  </a:cxn>
                  <a:cxn ang="0">
                    <a:pos x="38" y="1"/>
                  </a:cxn>
                </a:cxnLst>
                <a:rect l="0" t="0" r="r" b="b"/>
                <a:pathLst>
                  <a:path w="76" h="113">
                    <a:moveTo>
                      <a:pt x="0" y="73"/>
                    </a:moveTo>
                    <a:lnTo>
                      <a:pt x="0" y="73"/>
                    </a:lnTo>
                    <a:lnTo>
                      <a:pt x="4" y="73"/>
                    </a:lnTo>
                    <a:cubicBezTo>
                      <a:pt x="7" y="85"/>
                      <a:pt x="11" y="94"/>
                      <a:pt x="17" y="99"/>
                    </a:cubicBezTo>
                    <a:cubicBezTo>
                      <a:pt x="23" y="105"/>
                      <a:pt x="29" y="107"/>
                      <a:pt x="37" y="107"/>
                    </a:cubicBezTo>
                    <a:cubicBezTo>
                      <a:pt x="44" y="107"/>
                      <a:pt x="49" y="105"/>
                      <a:pt x="52" y="102"/>
                    </a:cubicBezTo>
                    <a:cubicBezTo>
                      <a:pt x="55" y="98"/>
                      <a:pt x="57" y="94"/>
                      <a:pt x="57" y="90"/>
                    </a:cubicBezTo>
                    <a:cubicBezTo>
                      <a:pt x="57" y="85"/>
                      <a:pt x="55" y="81"/>
                      <a:pt x="52" y="78"/>
                    </a:cubicBezTo>
                    <a:cubicBezTo>
                      <a:pt x="50" y="76"/>
                      <a:pt x="46" y="74"/>
                      <a:pt x="39" y="71"/>
                    </a:cubicBezTo>
                    <a:lnTo>
                      <a:pt x="29" y="66"/>
                    </a:lnTo>
                    <a:cubicBezTo>
                      <a:pt x="19" y="61"/>
                      <a:pt x="11" y="56"/>
                      <a:pt x="7" y="51"/>
                    </a:cubicBezTo>
                    <a:cubicBezTo>
                      <a:pt x="3" y="46"/>
                      <a:pt x="1" y="39"/>
                      <a:pt x="1" y="32"/>
                    </a:cubicBezTo>
                    <a:cubicBezTo>
                      <a:pt x="1" y="24"/>
                      <a:pt x="4" y="17"/>
                      <a:pt x="9" y="10"/>
                    </a:cubicBezTo>
                    <a:cubicBezTo>
                      <a:pt x="15" y="4"/>
                      <a:pt x="23" y="0"/>
                      <a:pt x="35" y="0"/>
                    </a:cubicBezTo>
                    <a:cubicBezTo>
                      <a:pt x="41" y="0"/>
                      <a:pt x="46" y="1"/>
                      <a:pt x="52" y="3"/>
                    </a:cubicBezTo>
                    <a:cubicBezTo>
                      <a:pt x="57" y="5"/>
                      <a:pt x="60" y="6"/>
                      <a:pt x="61" y="6"/>
                    </a:cubicBezTo>
                    <a:cubicBezTo>
                      <a:pt x="63" y="6"/>
                      <a:pt x="64" y="5"/>
                      <a:pt x="65" y="4"/>
                    </a:cubicBezTo>
                    <a:cubicBezTo>
                      <a:pt x="65" y="3"/>
                      <a:pt x="66" y="2"/>
                      <a:pt x="66" y="0"/>
                    </a:cubicBezTo>
                    <a:lnTo>
                      <a:pt x="71" y="0"/>
                    </a:lnTo>
                    <a:lnTo>
                      <a:pt x="71" y="35"/>
                    </a:lnTo>
                    <a:lnTo>
                      <a:pt x="67" y="35"/>
                    </a:lnTo>
                    <a:cubicBezTo>
                      <a:pt x="65" y="27"/>
                      <a:pt x="61" y="20"/>
                      <a:pt x="55" y="14"/>
                    </a:cubicBezTo>
                    <a:cubicBezTo>
                      <a:pt x="50" y="8"/>
                      <a:pt x="44" y="5"/>
                      <a:pt x="36" y="5"/>
                    </a:cubicBezTo>
                    <a:cubicBezTo>
                      <a:pt x="31" y="5"/>
                      <a:pt x="26" y="7"/>
                      <a:pt x="23" y="10"/>
                    </a:cubicBezTo>
                    <a:cubicBezTo>
                      <a:pt x="20" y="13"/>
                      <a:pt x="18" y="16"/>
                      <a:pt x="18" y="20"/>
                    </a:cubicBezTo>
                    <a:cubicBezTo>
                      <a:pt x="18" y="25"/>
                      <a:pt x="20" y="29"/>
                      <a:pt x="23" y="32"/>
                    </a:cubicBezTo>
                    <a:cubicBezTo>
                      <a:pt x="26" y="34"/>
                      <a:pt x="32" y="38"/>
                      <a:pt x="42" y="43"/>
                    </a:cubicBezTo>
                    <a:lnTo>
                      <a:pt x="54" y="49"/>
                    </a:lnTo>
                    <a:cubicBezTo>
                      <a:pt x="60" y="51"/>
                      <a:pt x="64" y="54"/>
                      <a:pt x="67" y="57"/>
                    </a:cubicBezTo>
                    <a:cubicBezTo>
                      <a:pt x="73" y="63"/>
                      <a:pt x="76" y="71"/>
                      <a:pt x="76" y="79"/>
                    </a:cubicBezTo>
                    <a:cubicBezTo>
                      <a:pt x="76" y="87"/>
                      <a:pt x="73" y="95"/>
                      <a:pt x="66" y="102"/>
                    </a:cubicBezTo>
                    <a:cubicBezTo>
                      <a:pt x="60" y="109"/>
                      <a:pt x="50" y="113"/>
                      <a:pt x="36" y="113"/>
                    </a:cubicBezTo>
                    <a:cubicBezTo>
                      <a:pt x="33" y="113"/>
                      <a:pt x="29" y="112"/>
                      <a:pt x="26" y="112"/>
                    </a:cubicBezTo>
                    <a:cubicBezTo>
                      <a:pt x="23" y="111"/>
                      <a:pt x="20" y="110"/>
                      <a:pt x="16" y="109"/>
                    </a:cubicBezTo>
                    <a:lnTo>
                      <a:pt x="13" y="108"/>
                    </a:lnTo>
                    <a:cubicBezTo>
                      <a:pt x="12" y="108"/>
                      <a:pt x="12" y="108"/>
                      <a:pt x="11" y="107"/>
                    </a:cubicBezTo>
                    <a:cubicBezTo>
                      <a:pt x="10" y="107"/>
                      <a:pt x="10" y="107"/>
                      <a:pt x="9" y="107"/>
                    </a:cubicBezTo>
                    <a:cubicBezTo>
                      <a:pt x="8" y="107"/>
                      <a:pt x="7" y="108"/>
                      <a:pt x="6" y="109"/>
                    </a:cubicBezTo>
                    <a:cubicBezTo>
                      <a:pt x="5" y="110"/>
                      <a:pt x="5" y="111"/>
                      <a:pt x="4" y="113"/>
                    </a:cubicBezTo>
                    <a:lnTo>
                      <a:pt x="0" y="113"/>
                    </a:lnTo>
                    <a:lnTo>
                      <a:pt x="0" y="73"/>
                    </a:lnTo>
                    <a:close/>
                    <a:moveTo>
                      <a:pt x="38" y="1"/>
                    </a:moveTo>
                    <a:lnTo>
                      <a:pt x="38" y="1"/>
                    </a:lnTo>
                    <a:lnTo>
                      <a:pt x="38"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72"/>
              <p:cNvSpPr>
                <a:spLocks/>
              </p:cNvSpPr>
              <p:nvPr/>
            </p:nvSpPr>
            <p:spPr bwMode="auto">
              <a:xfrm>
                <a:off x="976" y="2415"/>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73"/>
              <p:cNvSpPr>
                <a:spLocks/>
              </p:cNvSpPr>
              <p:nvPr/>
            </p:nvSpPr>
            <p:spPr bwMode="auto">
              <a:xfrm>
                <a:off x="976" y="2415"/>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74"/>
              <p:cNvSpPr>
                <a:spLocks noEditPoints="1"/>
              </p:cNvSpPr>
              <p:nvPr/>
            </p:nvSpPr>
            <p:spPr bwMode="auto">
              <a:xfrm>
                <a:off x="978" y="2483"/>
                <a:ext cx="60" cy="60"/>
              </a:xfrm>
              <a:custGeom>
                <a:avLst/>
                <a:gdLst/>
                <a:ahLst/>
                <a:cxnLst>
                  <a:cxn ang="0">
                    <a:pos x="60" y="73"/>
                  </a:cxn>
                  <a:cxn ang="0">
                    <a:pos x="60" y="73"/>
                  </a:cxn>
                  <a:cxn ang="0">
                    <a:pos x="45" y="36"/>
                  </a:cxn>
                  <a:cxn ang="0">
                    <a:pos x="43" y="36"/>
                  </a:cxn>
                  <a:cxn ang="0">
                    <a:pos x="29" y="73"/>
                  </a:cxn>
                  <a:cxn ang="0">
                    <a:pos x="60" y="73"/>
                  </a:cxn>
                  <a:cxn ang="0">
                    <a:pos x="0" y="106"/>
                  </a:cxn>
                  <a:cxn ang="0">
                    <a:pos x="0" y="106"/>
                  </a:cxn>
                  <a:cxn ang="0">
                    <a:pos x="10" y="101"/>
                  </a:cxn>
                  <a:cxn ang="0">
                    <a:pos x="16" y="88"/>
                  </a:cxn>
                  <a:cxn ang="0">
                    <a:pos x="51" y="1"/>
                  </a:cxn>
                  <a:cxn ang="0">
                    <a:pos x="56" y="1"/>
                  </a:cxn>
                  <a:cxn ang="0">
                    <a:pos x="91" y="84"/>
                  </a:cxn>
                  <a:cxn ang="0">
                    <a:pos x="100" y="102"/>
                  </a:cxn>
                  <a:cxn ang="0">
                    <a:pos x="109" y="106"/>
                  </a:cxn>
                  <a:cxn ang="0">
                    <a:pos x="109" y="110"/>
                  </a:cxn>
                  <a:cxn ang="0">
                    <a:pos x="57" y="110"/>
                  </a:cxn>
                  <a:cxn ang="0">
                    <a:pos x="57" y="106"/>
                  </a:cxn>
                  <a:cxn ang="0">
                    <a:pos x="67" y="105"/>
                  </a:cxn>
                  <a:cxn ang="0">
                    <a:pos x="70" y="100"/>
                  </a:cxn>
                  <a:cxn ang="0">
                    <a:pos x="69" y="94"/>
                  </a:cxn>
                  <a:cxn ang="0">
                    <a:pos x="66" y="89"/>
                  </a:cxn>
                  <a:cxn ang="0">
                    <a:pos x="62" y="79"/>
                  </a:cxn>
                  <a:cxn ang="0">
                    <a:pos x="27" y="79"/>
                  </a:cxn>
                  <a:cxn ang="0">
                    <a:pos x="22" y="91"/>
                  </a:cxn>
                  <a:cxn ang="0">
                    <a:pos x="20" y="100"/>
                  </a:cxn>
                  <a:cxn ang="0">
                    <a:pos x="25" y="105"/>
                  </a:cxn>
                  <a:cxn ang="0">
                    <a:pos x="33" y="106"/>
                  </a:cxn>
                  <a:cxn ang="0">
                    <a:pos x="33" y="110"/>
                  </a:cxn>
                  <a:cxn ang="0">
                    <a:pos x="0" y="110"/>
                  </a:cxn>
                  <a:cxn ang="0">
                    <a:pos x="0" y="106"/>
                  </a:cxn>
                  <a:cxn ang="0">
                    <a:pos x="56" y="0"/>
                  </a:cxn>
                  <a:cxn ang="0">
                    <a:pos x="56" y="0"/>
                  </a:cxn>
                  <a:cxn ang="0">
                    <a:pos x="56" y="0"/>
                  </a:cxn>
                </a:cxnLst>
                <a:rect l="0" t="0" r="r" b="b"/>
                <a:pathLst>
                  <a:path w="109" h="110">
                    <a:moveTo>
                      <a:pt x="60" y="73"/>
                    </a:moveTo>
                    <a:lnTo>
                      <a:pt x="60" y="73"/>
                    </a:lnTo>
                    <a:lnTo>
                      <a:pt x="45" y="36"/>
                    </a:lnTo>
                    <a:lnTo>
                      <a:pt x="43" y="36"/>
                    </a:lnTo>
                    <a:lnTo>
                      <a:pt x="29" y="73"/>
                    </a:lnTo>
                    <a:lnTo>
                      <a:pt x="60" y="73"/>
                    </a:lnTo>
                    <a:close/>
                    <a:moveTo>
                      <a:pt x="0" y="106"/>
                    </a:moveTo>
                    <a:lnTo>
                      <a:pt x="0" y="106"/>
                    </a:lnTo>
                    <a:cubicBezTo>
                      <a:pt x="4" y="106"/>
                      <a:pt x="7" y="104"/>
                      <a:pt x="10" y="101"/>
                    </a:cubicBezTo>
                    <a:cubicBezTo>
                      <a:pt x="11" y="99"/>
                      <a:pt x="13" y="94"/>
                      <a:pt x="16" y="88"/>
                    </a:cubicBezTo>
                    <a:lnTo>
                      <a:pt x="51" y="1"/>
                    </a:lnTo>
                    <a:lnTo>
                      <a:pt x="56" y="1"/>
                    </a:lnTo>
                    <a:lnTo>
                      <a:pt x="91" y="84"/>
                    </a:lnTo>
                    <a:cubicBezTo>
                      <a:pt x="95" y="93"/>
                      <a:pt x="98" y="99"/>
                      <a:pt x="100" y="102"/>
                    </a:cubicBezTo>
                    <a:cubicBezTo>
                      <a:pt x="102" y="105"/>
                      <a:pt x="105" y="106"/>
                      <a:pt x="109" y="106"/>
                    </a:cubicBezTo>
                    <a:lnTo>
                      <a:pt x="109" y="110"/>
                    </a:lnTo>
                    <a:lnTo>
                      <a:pt x="57" y="110"/>
                    </a:lnTo>
                    <a:lnTo>
                      <a:pt x="57" y="106"/>
                    </a:lnTo>
                    <a:cubicBezTo>
                      <a:pt x="62" y="106"/>
                      <a:pt x="66" y="105"/>
                      <a:pt x="67" y="105"/>
                    </a:cubicBezTo>
                    <a:cubicBezTo>
                      <a:pt x="69" y="104"/>
                      <a:pt x="70" y="102"/>
                      <a:pt x="70" y="100"/>
                    </a:cubicBezTo>
                    <a:cubicBezTo>
                      <a:pt x="70" y="98"/>
                      <a:pt x="69" y="97"/>
                      <a:pt x="69" y="94"/>
                    </a:cubicBezTo>
                    <a:cubicBezTo>
                      <a:pt x="68" y="93"/>
                      <a:pt x="67" y="91"/>
                      <a:pt x="66" y="89"/>
                    </a:cubicBezTo>
                    <a:lnTo>
                      <a:pt x="62" y="79"/>
                    </a:lnTo>
                    <a:lnTo>
                      <a:pt x="27" y="79"/>
                    </a:lnTo>
                    <a:cubicBezTo>
                      <a:pt x="24" y="85"/>
                      <a:pt x="23" y="89"/>
                      <a:pt x="22" y="91"/>
                    </a:cubicBezTo>
                    <a:cubicBezTo>
                      <a:pt x="21" y="95"/>
                      <a:pt x="20" y="98"/>
                      <a:pt x="20" y="100"/>
                    </a:cubicBezTo>
                    <a:cubicBezTo>
                      <a:pt x="20" y="103"/>
                      <a:pt x="22" y="104"/>
                      <a:pt x="25" y="105"/>
                    </a:cubicBezTo>
                    <a:cubicBezTo>
                      <a:pt x="26" y="106"/>
                      <a:pt x="29" y="106"/>
                      <a:pt x="33" y="106"/>
                    </a:cubicBezTo>
                    <a:lnTo>
                      <a:pt x="33" y="110"/>
                    </a:lnTo>
                    <a:lnTo>
                      <a:pt x="0" y="110"/>
                    </a:lnTo>
                    <a:lnTo>
                      <a:pt x="0" y="106"/>
                    </a:lnTo>
                    <a:close/>
                    <a:moveTo>
                      <a:pt x="56" y="0"/>
                    </a:moveTo>
                    <a:lnTo>
                      <a:pt x="56" y="0"/>
                    </a:lnTo>
                    <a:lnTo>
                      <a:pt x="5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75"/>
              <p:cNvSpPr>
                <a:spLocks noEditPoints="1"/>
              </p:cNvSpPr>
              <p:nvPr/>
            </p:nvSpPr>
            <p:spPr bwMode="auto">
              <a:xfrm>
                <a:off x="1042" y="2502"/>
                <a:ext cx="36" cy="43"/>
              </a:xfrm>
              <a:custGeom>
                <a:avLst/>
                <a:gdLst/>
                <a:ahLst/>
                <a:cxnLst>
                  <a:cxn ang="0">
                    <a:pos x="38" y="0"/>
                  </a:cxn>
                  <a:cxn ang="0">
                    <a:pos x="38" y="0"/>
                  </a:cxn>
                  <a:cxn ang="0">
                    <a:pos x="55" y="5"/>
                  </a:cxn>
                  <a:cxn ang="0">
                    <a:pos x="63" y="17"/>
                  </a:cxn>
                  <a:cxn ang="0">
                    <a:pos x="60" y="25"/>
                  </a:cxn>
                  <a:cxn ang="0">
                    <a:pos x="52" y="28"/>
                  </a:cxn>
                  <a:cxn ang="0">
                    <a:pos x="47" y="26"/>
                  </a:cxn>
                  <a:cxn ang="0">
                    <a:pos x="43" y="17"/>
                  </a:cxn>
                  <a:cxn ang="0">
                    <a:pos x="43" y="15"/>
                  </a:cxn>
                  <a:cxn ang="0">
                    <a:pos x="43" y="12"/>
                  </a:cxn>
                  <a:cxn ang="0">
                    <a:pos x="41" y="6"/>
                  </a:cxn>
                  <a:cxn ang="0">
                    <a:pos x="36" y="5"/>
                  </a:cxn>
                  <a:cxn ang="0">
                    <a:pos x="26" y="13"/>
                  </a:cxn>
                  <a:cxn ang="0">
                    <a:pos x="23" y="32"/>
                  </a:cxn>
                  <a:cxn ang="0">
                    <a:pos x="29" y="57"/>
                  </a:cxn>
                  <a:cxn ang="0">
                    <a:pos x="45" y="67"/>
                  </a:cxn>
                  <a:cxn ang="0">
                    <a:pos x="55" y="64"/>
                  </a:cxn>
                  <a:cxn ang="0">
                    <a:pos x="62" y="58"/>
                  </a:cxn>
                  <a:cxn ang="0">
                    <a:pos x="65" y="61"/>
                  </a:cxn>
                  <a:cxn ang="0">
                    <a:pos x="47" y="75"/>
                  </a:cxn>
                  <a:cxn ang="0">
                    <a:pos x="35" y="78"/>
                  </a:cxn>
                  <a:cxn ang="0">
                    <a:pos x="10" y="67"/>
                  </a:cxn>
                  <a:cxn ang="0">
                    <a:pos x="0" y="40"/>
                  </a:cxn>
                  <a:cxn ang="0">
                    <a:pos x="11" y="12"/>
                  </a:cxn>
                  <a:cxn ang="0">
                    <a:pos x="38" y="0"/>
                  </a:cxn>
                  <a:cxn ang="0">
                    <a:pos x="38" y="0"/>
                  </a:cxn>
                  <a:cxn ang="0">
                    <a:pos x="34" y="0"/>
                  </a:cxn>
                  <a:cxn ang="0">
                    <a:pos x="34" y="0"/>
                  </a:cxn>
                  <a:cxn ang="0">
                    <a:pos x="34" y="0"/>
                  </a:cxn>
                </a:cxnLst>
                <a:rect l="0" t="0" r="r" b="b"/>
                <a:pathLst>
                  <a:path w="65" h="78">
                    <a:moveTo>
                      <a:pt x="38" y="0"/>
                    </a:moveTo>
                    <a:lnTo>
                      <a:pt x="38" y="0"/>
                    </a:lnTo>
                    <a:cubicBezTo>
                      <a:pt x="45" y="0"/>
                      <a:pt x="50" y="2"/>
                      <a:pt x="55" y="5"/>
                    </a:cubicBezTo>
                    <a:cubicBezTo>
                      <a:pt x="60" y="8"/>
                      <a:pt x="63" y="12"/>
                      <a:pt x="63" y="17"/>
                    </a:cubicBezTo>
                    <a:cubicBezTo>
                      <a:pt x="63" y="20"/>
                      <a:pt x="62" y="23"/>
                      <a:pt x="60" y="25"/>
                    </a:cubicBezTo>
                    <a:cubicBezTo>
                      <a:pt x="58" y="27"/>
                      <a:pt x="55" y="28"/>
                      <a:pt x="52" y="28"/>
                    </a:cubicBezTo>
                    <a:cubicBezTo>
                      <a:pt x="50" y="28"/>
                      <a:pt x="49" y="27"/>
                      <a:pt x="47" y="26"/>
                    </a:cubicBezTo>
                    <a:cubicBezTo>
                      <a:pt x="44" y="25"/>
                      <a:pt x="43" y="22"/>
                      <a:pt x="43" y="17"/>
                    </a:cubicBezTo>
                    <a:cubicBezTo>
                      <a:pt x="43" y="17"/>
                      <a:pt x="43" y="16"/>
                      <a:pt x="43" y="15"/>
                    </a:cubicBezTo>
                    <a:cubicBezTo>
                      <a:pt x="43" y="14"/>
                      <a:pt x="43" y="13"/>
                      <a:pt x="43" y="12"/>
                    </a:cubicBezTo>
                    <a:cubicBezTo>
                      <a:pt x="43" y="9"/>
                      <a:pt x="42" y="7"/>
                      <a:pt x="41" y="6"/>
                    </a:cubicBezTo>
                    <a:cubicBezTo>
                      <a:pt x="40" y="5"/>
                      <a:pt x="38" y="5"/>
                      <a:pt x="36" y="5"/>
                    </a:cubicBezTo>
                    <a:cubicBezTo>
                      <a:pt x="32" y="5"/>
                      <a:pt x="28" y="8"/>
                      <a:pt x="26" y="13"/>
                    </a:cubicBezTo>
                    <a:cubicBezTo>
                      <a:pt x="24" y="18"/>
                      <a:pt x="23" y="25"/>
                      <a:pt x="23" y="32"/>
                    </a:cubicBezTo>
                    <a:cubicBezTo>
                      <a:pt x="23" y="42"/>
                      <a:pt x="25" y="50"/>
                      <a:pt x="29" y="57"/>
                    </a:cubicBezTo>
                    <a:cubicBezTo>
                      <a:pt x="33" y="63"/>
                      <a:pt x="38" y="67"/>
                      <a:pt x="45" y="67"/>
                    </a:cubicBezTo>
                    <a:cubicBezTo>
                      <a:pt x="49" y="67"/>
                      <a:pt x="52" y="66"/>
                      <a:pt x="55" y="64"/>
                    </a:cubicBezTo>
                    <a:cubicBezTo>
                      <a:pt x="57" y="63"/>
                      <a:pt x="59" y="61"/>
                      <a:pt x="62" y="58"/>
                    </a:cubicBezTo>
                    <a:lnTo>
                      <a:pt x="65" y="61"/>
                    </a:lnTo>
                    <a:cubicBezTo>
                      <a:pt x="60" y="68"/>
                      <a:pt x="54" y="73"/>
                      <a:pt x="47" y="75"/>
                    </a:cubicBezTo>
                    <a:cubicBezTo>
                      <a:pt x="43" y="77"/>
                      <a:pt x="39" y="78"/>
                      <a:pt x="35" y="78"/>
                    </a:cubicBezTo>
                    <a:cubicBezTo>
                      <a:pt x="25" y="78"/>
                      <a:pt x="16" y="74"/>
                      <a:pt x="10" y="67"/>
                    </a:cubicBezTo>
                    <a:cubicBezTo>
                      <a:pt x="4" y="59"/>
                      <a:pt x="0" y="50"/>
                      <a:pt x="0" y="40"/>
                    </a:cubicBezTo>
                    <a:cubicBezTo>
                      <a:pt x="0" y="29"/>
                      <a:pt x="4" y="19"/>
                      <a:pt x="11" y="12"/>
                    </a:cubicBezTo>
                    <a:cubicBezTo>
                      <a:pt x="17" y="4"/>
                      <a:pt x="27"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76"/>
              <p:cNvSpPr>
                <a:spLocks noEditPoints="1"/>
              </p:cNvSpPr>
              <p:nvPr/>
            </p:nvSpPr>
            <p:spPr bwMode="auto">
              <a:xfrm>
                <a:off x="1081" y="2502"/>
                <a:ext cx="36" cy="43"/>
              </a:xfrm>
              <a:custGeom>
                <a:avLst/>
                <a:gdLst/>
                <a:ahLst/>
                <a:cxnLst>
                  <a:cxn ang="0">
                    <a:pos x="38" y="0"/>
                  </a:cxn>
                  <a:cxn ang="0">
                    <a:pos x="38" y="0"/>
                  </a:cxn>
                  <a:cxn ang="0">
                    <a:pos x="55" y="5"/>
                  </a:cxn>
                  <a:cxn ang="0">
                    <a:pos x="63" y="17"/>
                  </a:cxn>
                  <a:cxn ang="0">
                    <a:pos x="60" y="25"/>
                  </a:cxn>
                  <a:cxn ang="0">
                    <a:pos x="52" y="28"/>
                  </a:cxn>
                  <a:cxn ang="0">
                    <a:pos x="47" y="26"/>
                  </a:cxn>
                  <a:cxn ang="0">
                    <a:pos x="43" y="17"/>
                  </a:cxn>
                  <a:cxn ang="0">
                    <a:pos x="43" y="15"/>
                  </a:cxn>
                  <a:cxn ang="0">
                    <a:pos x="43" y="12"/>
                  </a:cxn>
                  <a:cxn ang="0">
                    <a:pos x="41" y="6"/>
                  </a:cxn>
                  <a:cxn ang="0">
                    <a:pos x="36" y="5"/>
                  </a:cxn>
                  <a:cxn ang="0">
                    <a:pos x="26" y="13"/>
                  </a:cxn>
                  <a:cxn ang="0">
                    <a:pos x="23" y="32"/>
                  </a:cxn>
                  <a:cxn ang="0">
                    <a:pos x="29" y="57"/>
                  </a:cxn>
                  <a:cxn ang="0">
                    <a:pos x="45" y="67"/>
                  </a:cxn>
                  <a:cxn ang="0">
                    <a:pos x="55" y="64"/>
                  </a:cxn>
                  <a:cxn ang="0">
                    <a:pos x="62" y="58"/>
                  </a:cxn>
                  <a:cxn ang="0">
                    <a:pos x="65" y="61"/>
                  </a:cxn>
                  <a:cxn ang="0">
                    <a:pos x="47" y="75"/>
                  </a:cxn>
                  <a:cxn ang="0">
                    <a:pos x="35" y="78"/>
                  </a:cxn>
                  <a:cxn ang="0">
                    <a:pos x="10" y="67"/>
                  </a:cxn>
                  <a:cxn ang="0">
                    <a:pos x="0" y="40"/>
                  </a:cxn>
                  <a:cxn ang="0">
                    <a:pos x="11" y="12"/>
                  </a:cxn>
                  <a:cxn ang="0">
                    <a:pos x="38" y="0"/>
                  </a:cxn>
                  <a:cxn ang="0">
                    <a:pos x="38" y="0"/>
                  </a:cxn>
                  <a:cxn ang="0">
                    <a:pos x="34" y="0"/>
                  </a:cxn>
                  <a:cxn ang="0">
                    <a:pos x="34" y="0"/>
                  </a:cxn>
                  <a:cxn ang="0">
                    <a:pos x="34" y="0"/>
                  </a:cxn>
                </a:cxnLst>
                <a:rect l="0" t="0" r="r" b="b"/>
                <a:pathLst>
                  <a:path w="65" h="78">
                    <a:moveTo>
                      <a:pt x="38" y="0"/>
                    </a:moveTo>
                    <a:lnTo>
                      <a:pt x="38" y="0"/>
                    </a:lnTo>
                    <a:cubicBezTo>
                      <a:pt x="45" y="0"/>
                      <a:pt x="50" y="2"/>
                      <a:pt x="55" y="5"/>
                    </a:cubicBezTo>
                    <a:cubicBezTo>
                      <a:pt x="60" y="8"/>
                      <a:pt x="63" y="12"/>
                      <a:pt x="63" y="17"/>
                    </a:cubicBezTo>
                    <a:cubicBezTo>
                      <a:pt x="63" y="20"/>
                      <a:pt x="62" y="23"/>
                      <a:pt x="60" y="25"/>
                    </a:cubicBezTo>
                    <a:cubicBezTo>
                      <a:pt x="58" y="27"/>
                      <a:pt x="55" y="28"/>
                      <a:pt x="52" y="28"/>
                    </a:cubicBezTo>
                    <a:cubicBezTo>
                      <a:pt x="50" y="28"/>
                      <a:pt x="49" y="27"/>
                      <a:pt x="47" y="26"/>
                    </a:cubicBezTo>
                    <a:cubicBezTo>
                      <a:pt x="44" y="25"/>
                      <a:pt x="43" y="22"/>
                      <a:pt x="43" y="17"/>
                    </a:cubicBezTo>
                    <a:cubicBezTo>
                      <a:pt x="43" y="17"/>
                      <a:pt x="43" y="16"/>
                      <a:pt x="43" y="15"/>
                    </a:cubicBezTo>
                    <a:cubicBezTo>
                      <a:pt x="43" y="14"/>
                      <a:pt x="43" y="13"/>
                      <a:pt x="43" y="12"/>
                    </a:cubicBezTo>
                    <a:cubicBezTo>
                      <a:pt x="43" y="9"/>
                      <a:pt x="42" y="7"/>
                      <a:pt x="41" y="6"/>
                    </a:cubicBezTo>
                    <a:cubicBezTo>
                      <a:pt x="40" y="5"/>
                      <a:pt x="38" y="5"/>
                      <a:pt x="36" y="5"/>
                    </a:cubicBezTo>
                    <a:cubicBezTo>
                      <a:pt x="32" y="5"/>
                      <a:pt x="28" y="8"/>
                      <a:pt x="26" y="13"/>
                    </a:cubicBezTo>
                    <a:cubicBezTo>
                      <a:pt x="24" y="18"/>
                      <a:pt x="23" y="25"/>
                      <a:pt x="23" y="32"/>
                    </a:cubicBezTo>
                    <a:cubicBezTo>
                      <a:pt x="23" y="42"/>
                      <a:pt x="25" y="50"/>
                      <a:pt x="29" y="57"/>
                    </a:cubicBezTo>
                    <a:cubicBezTo>
                      <a:pt x="33" y="63"/>
                      <a:pt x="38" y="67"/>
                      <a:pt x="45" y="67"/>
                    </a:cubicBezTo>
                    <a:cubicBezTo>
                      <a:pt x="49" y="67"/>
                      <a:pt x="52" y="66"/>
                      <a:pt x="55" y="64"/>
                    </a:cubicBezTo>
                    <a:cubicBezTo>
                      <a:pt x="57" y="63"/>
                      <a:pt x="59" y="61"/>
                      <a:pt x="62" y="58"/>
                    </a:cubicBezTo>
                    <a:lnTo>
                      <a:pt x="65" y="61"/>
                    </a:lnTo>
                    <a:cubicBezTo>
                      <a:pt x="60" y="68"/>
                      <a:pt x="54" y="73"/>
                      <a:pt x="47" y="75"/>
                    </a:cubicBezTo>
                    <a:cubicBezTo>
                      <a:pt x="43" y="77"/>
                      <a:pt x="39" y="78"/>
                      <a:pt x="35" y="78"/>
                    </a:cubicBezTo>
                    <a:cubicBezTo>
                      <a:pt x="25" y="78"/>
                      <a:pt x="16" y="74"/>
                      <a:pt x="10" y="67"/>
                    </a:cubicBezTo>
                    <a:cubicBezTo>
                      <a:pt x="4" y="59"/>
                      <a:pt x="0" y="50"/>
                      <a:pt x="0" y="40"/>
                    </a:cubicBezTo>
                    <a:cubicBezTo>
                      <a:pt x="0" y="29"/>
                      <a:pt x="4" y="19"/>
                      <a:pt x="11" y="12"/>
                    </a:cubicBezTo>
                    <a:cubicBezTo>
                      <a:pt x="17" y="4"/>
                      <a:pt x="27"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77"/>
              <p:cNvSpPr>
                <a:spLocks noEditPoints="1"/>
              </p:cNvSpPr>
              <p:nvPr/>
            </p:nvSpPr>
            <p:spPr bwMode="auto">
              <a:xfrm>
                <a:off x="1121" y="2502"/>
                <a:ext cx="34" cy="42"/>
              </a:xfrm>
              <a:custGeom>
                <a:avLst/>
                <a:gdLst/>
                <a:ahLst/>
                <a:cxnLst>
                  <a:cxn ang="0">
                    <a:pos x="0" y="39"/>
                  </a:cxn>
                  <a:cxn ang="0">
                    <a:pos x="0" y="39"/>
                  </a:cxn>
                  <a:cxn ang="0">
                    <a:pos x="9" y="10"/>
                  </a:cxn>
                  <a:cxn ang="0">
                    <a:pos x="33" y="0"/>
                  </a:cxn>
                  <a:cxn ang="0">
                    <a:pos x="48" y="4"/>
                  </a:cxn>
                  <a:cxn ang="0">
                    <a:pos x="58" y="16"/>
                  </a:cxn>
                  <a:cxn ang="0">
                    <a:pos x="62" y="30"/>
                  </a:cxn>
                  <a:cxn ang="0">
                    <a:pos x="63" y="36"/>
                  </a:cxn>
                  <a:cxn ang="0">
                    <a:pos x="22" y="36"/>
                  </a:cxn>
                  <a:cxn ang="0">
                    <a:pos x="25" y="53"/>
                  </a:cxn>
                  <a:cxn ang="0">
                    <a:pos x="42" y="66"/>
                  </a:cxn>
                  <a:cxn ang="0">
                    <a:pos x="52" y="62"/>
                  </a:cxn>
                  <a:cxn ang="0">
                    <a:pos x="60" y="55"/>
                  </a:cxn>
                  <a:cxn ang="0">
                    <a:pos x="63" y="58"/>
                  </a:cxn>
                  <a:cxn ang="0">
                    <a:pos x="46" y="74"/>
                  </a:cxn>
                  <a:cxn ang="0">
                    <a:pos x="32" y="77"/>
                  </a:cxn>
                  <a:cxn ang="0">
                    <a:pos x="10" y="68"/>
                  </a:cxn>
                  <a:cxn ang="0">
                    <a:pos x="0" y="39"/>
                  </a:cxn>
                  <a:cxn ang="0">
                    <a:pos x="0" y="39"/>
                  </a:cxn>
                  <a:cxn ang="0">
                    <a:pos x="43" y="30"/>
                  </a:cxn>
                  <a:cxn ang="0">
                    <a:pos x="43" y="30"/>
                  </a:cxn>
                  <a:cxn ang="0">
                    <a:pos x="41" y="11"/>
                  </a:cxn>
                  <a:cxn ang="0">
                    <a:pos x="33" y="5"/>
                  </a:cxn>
                  <a:cxn ang="0">
                    <a:pos x="24" y="12"/>
                  </a:cxn>
                  <a:cxn ang="0">
                    <a:pos x="22" y="30"/>
                  </a:cxn>
                  <a:cxn ang="0">
                    <a:pos x="43" y="30"/>
                  </a:cxn>
                  <a:cxn ang="0">
                    <a:pos x="33" y="0"/>
                  </a:cxn>
                  <a:cxn ang="0">
                    <a:pos x="33" y="0"/>
                  </a:cxn>
                  <a:cxn ang="0">
                    <a:pos x="33" y="0"/>
                  </a:cxn>
                </a:cxnLst>
                <a:rect l="0" t="0" r="r" b="b"/>
                <a:pathLst>
                  <a:path w="63" h="77">
                    <a:moveTo>
                      <a:pt x="0" y="39"/>
                    </a:moveTo>
                    <a:lnTo>
                      <a:pt x="0" y="39"/>
                    </a:lnTo>
                    <a:cubicBezTo>
                      <a:pt x="0" y="26"/>
                      <a:pt x="3" y="17"/>
                      <a:pt x="9" y="10"/>
                    </a:cubicBezTo>
                    <a:cubicBezTo>
                      <a:pt x="16" y="3"/>
                      <a:pt x="24" y="0"/>
                      <a:pt x="33" y="0"/>
                    </a:cubicBezTo>
                    <a:cubicBezTo>
                      <a:pt x="38" y="0"/>
                      <a:pt x="43" y="1"/>
                      <a:pt x="48" y="4"/>
                    </a:cubicBezTo>
                    <a:cubicBezTo>
                      <a:pt x="52" y="7"/>
                      <a:pt x="56" y="11"/>
                      <a:pt x="58" y="16"/>
                    </a:cubicBezTo>
                    <a:cubicBezTo>
                      <a:pt x="60" y="19"/>
                      <a:pt x="61" y="24"/>
                      <a:pt x="62" y="30"/>
                    </a:cubicBezTo>
                    <a:cubicBezTo>
                      <a:pt x="63" y="33"/>
                      <a:pt x="63" y="35"/>
                      <a:pt x="63" y="36"/>
                    </a:cubicBezTo>
                    <a:lnTo>
                      <a:pt x="22" y="36"/>
                    </a:lnTo>
                    <a:cubicBezTo>
                      <a:pt x="23" y="43"/>
                      <a:pt x="24" y="48"/>
                      <a:pt x="25" y="53"/>
                    </a:cubicBezTo>
                    <a:cubicBezTo>
                      <a:pt x="28" y="61"/>
                      <a:pt x="34" y="66"/>
                      <a:pt x="42" y="66"/>
                    </a:cubicBezTo>
                    <a:cubicBezTo>
                      <a:pt x="45" y="66"/>
                      <a:pt x="49" y="65"/>
                      <a:pt x="52" y="62"/>
                    </a:cubicBezTo>
                    <a:cubicBezTo>
                      <a:pt x="54" y="61"/>
                      <a:pt x="57" y="59"/>
                      <a:pt x="60" y="55"/>
                    </a:cubicBezTo>
                    <a:lnTo>
                      <a:pt x="63" y="58"/>
                    </a:lnTo>
                    <a:cubicBezTo>
                      <a:pt x="58" y="66"/>
                      <a:pt x="53" y="71"/>
                      <a:pt x="46" y="74"/>
                    </a:cubicBezTo>
                    <a:cubicBezTo>
                      <a:pt x="42" y="76"/>
                      <a:pt x="37" y="77"/>
                      <a:pt x="32" y="77"/>
                    </a:cubicBezTo>
                    <a:cubicBezTo>
                      <a:pt x="24" y="77"/>
                      <a:pt x="17" y="74"/>
                      <a:pt x="10" y="68"/>
                    </a:cubicBezTo>
                    <a:cubicBezTo>
                      <a:pt x="3" y="62"/>
                      <a:pt x="0" y="52"/>
                      <a:pt x="0" y="39"/>
                    </a:cubicBezTo>
                    <a:lnTo>
                      <a:pt x="0" y="39"/>
                    </a:lnTo>
                    <a:close/>
                    <a:moveTo>
                      <a:pt x="43" y="30"/>
                    </a:moveTo>
                    <a:lnTo>
                      <a:pt x="43" y="30"/>
                    </a:lnTo>
                    <a:cubicBezTo>
                      <a:pt x="43" y="21"/>
                      <a:pt x="42" y="14"/>
                      <a:pt x="41" y="11"/>
                    </a:cubicBezTo>
                    <a:cubicBezTo>
                      <a:pt x="40" y="7"/>
                      <a:pt x="37" y="5"/>
                      <a:pt x="33" y="5"/>
                    </a:cubicBezTo>
                    <a:cubicBezTo>
                      <a:pt x="29" y="5"/>
                      <a:pt x="26" y="7"/>
                      <a:pt x="24" y="12"/>
                    </a:cubicBezTo>
                    <a:cubicBezTo>
                      <a:pt x="23" y="16"/>
                      <a:pt x="22" y="22"/>
                      <a:pt x="22" y="30"/>
                    </a:cubicBezTo>
                    <a:lnTo>
                      <a:pt x="43"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Freeform 178"/>
              <p:cNvSpPr>
                <a:spLocks noEditPoints="1"/>
              </p:cNvSpPr>
              <p:nvPr/>
            </p:nvSpPr>
            <p:spPr bwMode="auto">
              <a:xfrm>
                <a:off x="1160" y="2502"/>
                <a:ext cx="30" cy="42"/>
              </a:xfrm>
              <a:custGeom>
                <a:avLst/>
                <a:gdLst/>
                <a:ahLst/>
                <a:cxnLst>
                  <a:cxn ang="0">
                    <a:pos x="0" y="51"/>
                  </a:cxn>
                  <a:cxn ang="0">
                    <a:pos x="0" y="51"/>
                  </a:cxn>
                  <a:cxn ang="0">
                    <a:pos x="5" y="51"/>
                  </a:cxn>
                  <a:cxn ang="0">
                    <a:pos x="13" y="67"/>
                  </a:cxn>
                  <a:cxn ang="0">
                    <a:pos x="26" y="72"/>
                  </a:cxn>
                  <a:cxn ang="0">
                    <a:pos x="35" y="69"/>
                  </a:cxn>
                  <a:cxn ang="0">
                    <a:pos x="38" y="62"/>
                  </a:cxn>
                  <a:cxn ang="0">
                    <a:pos x="35" y="55"/>
                  </a:cxn>
                  <a:cxn ang="0">
                    <a:pos x="30" y="51"/>
                  </a:cxn>
                  <a:cxn ang="0">
                    <a:pos x="18" y="45"/>
                  </a:cxn>
                  <a:cxn ang="0">
                    <a:pos x="4" y="35"/>
                  </a:cxn>
                  <a:cxn ang="0">
                    <a:pos x="0" y="23"/>
                  </a:cxn>
                  <a:cxn ang="0">
                    <a:pos x="7" y="7"/>
                  </a:cxn>
                  <a:cxn ang="0">
                    <a:pos x="25" y="0"/>
                  </a:cxn>
                  <a:cxn ang="0">
                    <a:pos x="35" y="2"/>
                  </a:cxn>
                  <a:cxn ang="0">
                    <a:pos x="43" y="3"/>
                  </a:cxn>
                  <a:cxn ang="0">
                    <a:pos x="45" y="3"/>
                  </a:cxn>
                  <a:cxn ang="0">
                    <a:pos x="47" y="0"/>
                  </a:cxn>
                  <a:cxn ang="0">
                    <a:pos x="50" y="0"/>
                  </a:cxn>
                  <a:cxn ang="0">
                    <a:pos x="50" y="23"/>
                  </a:cxn>
                  <a:cxn ang="0">
                    <a:pos x="46" y="23"/>
                  </a:cxn>
                  <a:cxn ang="0">
                    <a:pos x="39" y="10"/>
                  </a:cxn>
                  <a:cxn ang="0">
                    <a:pos x="27" y="5"/>
                  </a:cxn>
                  <a:cxn ang="0">
                    <a:pos x="19" y="8"/>
                  </a:cxn>
                  <a:cxn ang="0">
                    <a:pos x="16" y="15"/>
                  </a:cxn>
                  <a:cxn ang="0">
                    <a:pos x="19" y="20"/>
                  </a:cxn>
                  <a:cxn ang="0">
                    <a:pos x="27" y="26"/>
                  </a:cxn>
                  <a:cxn ang="0">
                    <a:pos x="36" y="30"/>
                  </a:cxn>
                  <a:cxn ang="0">
                    <a:pos x="48" y="38"/>
                  </a:cxn>
                  <a:cxn ang="0">
                    <a:pos x="54" y="53"/>
                  </a:cxn>
                  <a:cxn ang="0">
                    <a:pos x="47" y="70"/>
                  </a:cxn>
                  <a:cxn ang="0">
                    <a:pos x="28" y="77"/>
                  </a:cxn>
                  <a:cxn ang="0">
                    <a:pos x="22" y="77"/>
                  </a:cxn>
                  <a:cxn ang="0">
                    <a:pos x="14" y="74"/>
                  </a:cxn>
                  <a:cxn ang="0">
                    <a:pos x="11" y="74"/>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9"/>
                      <a:pt x="9" y="64"/>
                      <a:pt x="13" y="67"/>
                    </a:cubicBezTo>
                    <a:cubicBezTo>
                      <a:pt x="18" y="70"/>
                      <a:pt x="22" y="72"/>
                      <a:pt x="26" y="72"/>
                    </a:cubicBezTo>
                    <a:cubicBezTo>
                      <a:pt x="30" y="72"/>
                      <a:pt x="33" y="71"/>
                      <a:pt x="35" y="69"/>
                    </a:cubicBezTo>
                    <a:cubicBezTo>
                      <a:pt x="37" y="67"/>
                      <a:pt x="38" y="65"/>
                      <a:pt x="38" y="62"/>
                    </a:cubicBezTo>
                    <a:cubicBezTo>
                      <a:pt x="38" y="59"/>
                      <a:pt x="37" y="57"/>
                      <a:pt x="35" y="55"/>
                    </a:cubicBezTo>
                    <a:cubicBezTo>
                      <a:pt x="34" y="54"/>
                      <a:pt x="32" y="52"/>
                      <a:pt x="30" y="51"/>
                    </a:cubicBezTo>
                    <a:lnTo>
                      <a:pt x="18" y="45"/>
                    </a:lnTo>
                    <a:cubicBezTo>
                      <a:pt x="12" y="42"/>
                      <a:pt x="7" y="39"/>
                      <a:pt x="4" y="35"/>
                    </a:cubicBezTo>
                    <a:cubicBezTo>
                      <a:pt x="2" y="32"/>
                      <a:pt x="0" y="28"/>
                      <a:pt x="0" y="23"/>
                    </a:cubicBezTo>
                    <a:cubicBezTo>
                      <a:pt x="0" y="17"/>
                      <a:pt x="2" y="11"/>
                      <a:pt x="7" y="7"/>
                    </a:cubicBezTo>
                    <a:cubicBezTo>
                      <a:pt x="11" y="2"/>
                      <a:pt x="17" y="0"/>
                      <a:pt x="25" y="0"/>
                    </a:cubicBezTo>
                    <a:cubicBezTo>
                      <a:pt x="28" y="0"/>
                      <a:pt x="32" y="1"/>
                      <a:pt x="35" y="2"/>
                    </a:cubicBezTo>
                    <a:cubicBezTo>
                      <a:pt x="39" y="3"/>
                      <a:pt x="42" y="3"/>
                      <a:pt x="43" y="3"/>
                    </a:cubicBezTo>
                    <a:cubicBezTo>
                      <a:pt x="44" y="3"/>
                      <a:pt x="45" y="3"/>
                      <a:pt x="45" y="3"/>
                    </a:cubicBezTo>
                    <a:cubicBezTo>
                      <a:pt x="46" y="2"/>
                      <a:pt x="46" y="1"/>
                      <a:pt x="47" y="0"/>
                    </a:cubicBezTo>
                    <a:lnTo>
                      <a:pt x="50" y="0"/>
                    </a:lnTo>
                    <a:lnTo>
                      <a:pt x="50" y="23"/>
                    </a:lnTo>
                    <a:lnTo>
                      <a:pt x="46" y="23"/>
                    </a:lnTo>
                    <a:cubicBezTo>
                      <a:pt x="45" y="18"/>
                      <a:pt x="42" y="14"/>
                      <a:pt x="39" y="10"/>
                    </a:cubicBezTo>
                    <a:cubicBezTo>
                      <a:pt x="35" y="7"/>
                      <a:pt x="31" y="5"/>
                      <a:pt x="27" y="5"/>
                    </a:cubicBezTo>
                    <a:cubicBezTo>
                      <a:pt x="23" y="5"/>
                      <a:pt x="21" y="6"/>
                      <a:pt x="19" y="8"/>
                    </a:cubicBezTo>
                    <a:cubicBezTo>
                      <a:pt x="17" y="10"/>
                      <a:pt x="16" y="12"/>
                      <a:pt x="16" y="15"/>
                    </a:cubicBezTo>
                    <a:cubicBezTo>
                      <a:pt x="16" y="17"/>
                      <a:pt x="17" y="18"/>
                      <a:pt x="19" y="20"/>
                    </a:cubicBezTo>
                    <a:cubicBezTo>
                      <a:pt x="20" y="22"/>
                      <a:pt x="23" y="24"/>
                      <a:pt x="27" y="26"/>
                    </a:cubicBezTo>
                    <a:lnTo>
                      <a:pt x="36" y="30"/>
                    </a:lnTo>
                    <a:cubicBezTo>
                      <a:pt x="41" y="33"/>
                      <a:pt x="45" y="36"/>
                      <a:pt x="48" y="38"/>
                    </a:cubicBezTo>
                    <a:cubicBezTo>
                      <a:pt x="52" y="42"/>
                      <a:pt x="54" y="47"/>
                      <a:pt x="54" y="53"/>
                    </a:cubicBezTo>
                    <a:cubicBezTo>
                      <a:pt x="54" y="59"/>
                      <a:pt x="52" y="65"/>
                      <a:pt x="47" y="70"/>
                    </a:cubicBezTo>
                    <a:cubicBezTo>
                      <a:pt x="43" y="75"/>
                      <a:pt x="37" y="77"/>
                      <a:pt x="28" y="77"/>
                    </a:cubicBezTo>
                    <a:cubicBezTo>
                      <a:pt x="26" y="77"/>
                      <a:pt x="24" y="77"/>
                      <a:pt x="22" y="77"/>
                    </a:cubicBezTo>
                    <a:cubicBezTo>
                      <a:pt x="20" y="76"/>
                      <a:pt x="17" y="76"/>
                      <a:pt x="14" y="74"/>
                    </a:cubicBezTo>
                    <a:lnTo>
                      <a:pt x="11" y="74"/>
                    </a:lnTo>
                    <a:cubicBezTo>
                      <a:pt x="10" y="73"/>
                      <a:pt x="10" y="73"/>
                      <a:pt x="9" y="73"/>
                    </a:cubicBezTo>
                    <a:cubicBezTo>
                      <a:pt x="9" y="73"/>
                      <a:pt x="9" y="73"/>
                      <a:pt x="8" y="73"/>
                    </a:cubicBezTo>
                    <a:cubicBezTo>
                      <a:pt x="8" y="73"/>
                      <a:pt x="7" y="73"/>
                      <a:pt x="6" y="74"/>
                    </a:cubicBezTo>
                    <a:cubicBezTo>
                      <a:pt x="6" y="75"/>
                      <a:pt x="5" y="76"/>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79"/>
              <p:cNvSpPr>
                <a:spLocks noEditPoints="1"/>
              </p:cNvSpPr>
              <p:nvPr/>
            </p:nvSpPr>
            <p:spPr bwMode="auto">
              <a:xfrm>
                <a:off x="1194" y="2502"/>
                <a:ext cx="30" cy="42"/>
              </a:xfrm>
              <a:custGeom>
                <a:avLst/>
                <a:gdLst/>
                <a:ahLst/>
                <a:cxnLst>
                  <a:cxn ang="0">
                    <a:pos x="0" y="51"/>
                  </a:cxn>
                  <a:cxn ang="0">
                    <a:pos x="0" y="51"/>
                  </a:cxn>
                  <a:cxn ang="0">
                    <a:pos x="5" y="51"/>
                  </a:cxn>
                  <a:cxn ang="0">
                    <a:pos x="14" y="67"/>
                  </a:cxn>
                  <a:cxn ang="0">
                    <a:pos x="27" y="72"/>
                  </a:cxn>
                  <a:cxn ang="0">
                    <a:pos x="36" y="69"/>
                  </a:cxn>
                  <a:cxn ang="0">
                    <a:pos x="38" y="62"/>
                  </a:cxn>
                  <a:cxn ang="0">
                    <a:pos x="35" y="55"/>
                  </a:cxn>
                  <a:cxn ang="0">
                    <a:pos x="30" y="51"/>
                  </a:cxn>
                  <a:cxn ang="0">
                    <a:pos x="18" y="45"/>
                  </a:cxn>
                  <a:cxn ang="0">
                    <a:pos x="5" y="35"/>
                  </a:cxn>
                  <a:cxn ang="0">
                    <a:pos x="1" y="23"/>
                  </a:cxn>
                  <a:cxn ang="0">
                    <a:pos x="7" y="7"/>
                  </a:cxn>
                  <a:cxn ang="0">
                    <a:pos x="25" y="0"/>
                  </a:cxn>
                  <a:cxn ang="0">
                    <a:pos x="36" y="2"/>
                  </a:cxn>
                  <a:cxn ang="0">
                    <a:pos x="43" y="3"/>
                  </a:cxn>
                  <a:cxn ang="0">
                    <a:pos x="46" y="3"/>
                  </a:cxn>
                  <a:cxn ang="0">
                    <a:pos x="47" y="0"/>
                  </a:cxn>
                  <a:cxn ang="0">
                    <a:pos x="50" y="0"/>
                  </a:cxn>
                  <a:cxn ang="0">
                    <a:pos x="50" y="23"/>
                  </a:cxn>
                  <a:cxn ang="0">
                    <a:pos x="46" y="23"/>
                  </a:cxn>
                  <a:cxn ang="0">
                    <a:pos x="39" y="10"/>
                  </a:cxn>
                  <a:cxn ang="0">
                    <a:pos x="27" y="5"/>
                  </a:cxn>
                  <a:cxn ang="0">
                    <a:pos x="19" y="8"/>
                  </a:cxn>
                  <a:cxn ang="0">
                    <a:pos x="17" y="15"/>
                  </a:cxn>
                  <a:cxn ang="0">
                    <a:pos x="19" y="20"/>
                  </a:cxn>
                  <a:cxn ang="0">
                    <a:pos x="27" y="26"/>
                  </a:cxn>
                  <a:cxn ang="0">
                    <a:pos x="36" y="30"/>
                  </a:cxn>
                  <a:cxn ang="0">
                    <a:pos x="48" y="38"/>
                  </a:cxn>
                  <a:cxn ang="0">
                    <a:pos x="54" y="53"/>
                  </a:cxn>
                  <a:cxn ang="0">
                    <a:pos x="48" y="70"/>
                  </a:cxn>
                  <a:cxn ang="0">
                    <a:pos x="29" y="77"/>
                  </a:cxn>
                  <a:cxn ang="0">
                    <a:pos x="22" y="77"/>
                  </a:cxn>
                  <a:cxn ang="0">
                    <a:pos x="14" y="74"/>
                  </a:cxn>
                  <a:cxn ang="0">
                    <a:pos x="11" y="74"/>
                  </a:cxn>
                  <a:cxn ang="0">
                    <a:pos x="10" y="73"/>
                  </a:cxn>
                  <a:cxn ang="0">
                    <a:pos x="9"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9"/>
                      <a:pt x="9" y="64"/>
                      <a:pt x="14" y="67"/>
                    </a:cubicBezTo>
                    <a:cubicBezTo>
                      <a:pt x="18" y="70"/>
                      <a:pt x="22" y="72"/>
                      <a:pt x="27" y="72"/>
                    </a:cubicBezTo>
                    <a:cubicBezTo>
                      <a:pt x="31" y="72"/>
                      <a:pt x="34" y="71"/>
                      <a:pt x="36" y="69"/>
                    </a:cubicBezTo>
                    <a:cubicBezTo>
                      <a:pt x="37" y="67"/>
                      <a:pt x="38" y="65"/>
                      <a:pt x="38" y="62"/>
                    </a:cubicBezTo>
                    <a:cubicBezTo>
                      <a:pt x="38" y="59"/>
                      <a:pt x="37" y="57"/>
                      <a:pt x="35" y="55"/>
                    </a:cubicBezTo>
                    <a:cubicBezTo>
                      <a:pt x="34" y="54"/>
                      <a:pt x="32" y="52"/>
                      <a:pt x="30" y="51"/>
                    </a:cubicBezTo>
                    <a:lnTo>
                      <a:pt x="18" y="45"/>
                    </a:lnTo>
                    <a:cubicBezTo>
                      <a:pt x="12" y="42"/>
                      <a:pt x="7" y="39"/>
                      <a:pt x="5" y="35"/>
                    </a:cubicBezTo>
                    <a:cubicBezTo>
                      <a:pt x="2" y="32"/>
                      <a:pt x="1" y="28"/>
                      <a:pt x="1" y="23"/>
                    </a:cubicBezTo>
                    <a:cubicBezTo>
                      <a:pt x="1" y="17"/>
                      <a:pt x="3" y="11"/>
                      <a:pt x="7" y="7"/>
                    </a:cubicBezTo>
                    <a:cubicBezTo>
                      <a:pt x="11" y="2"/>
                      <a:pt x="17" y="0"/>
                      <a:pt x="25" y="0"/>
                    </a:cubicBezTo>
                    <a:cubicBezTo>
                      <a:pt x="28" y="0"/>
                      <a:pt x="32" y="1"/>
                      <a:pt x="36" y="2"/>
                    </a:cubicBezTo>
                    <a:cubicBezTo>
                      <a:pt x="40" y="3"/>
                      <a:pt x="42" y="3"/>
                      <a:pt x="43" y="3"/>
                    </a:cubicBezTo>
                    <a:cubicBezTo>
                      <a:pt x="44" y="3"/>
                      <a:pt x="45" y="3"/>
                      <a:pt x="46" y="3"/>
                    </a:cubicBezTo>
                    <a:cubicBezTo>
                      <a:pt x="46" y="2"/>
                      <a:pt x="47" y="1"/>
                      <a:pt x="47" y="0"/>
                    </a:cubicBezTo>
                    <a:lnTo>
                      <a:pt x="50" y="0"/>
                    </a:lnTo>
                    <a:lnTo>
                      <a:pt x="50" y="23"/>
                    </a:lnTo>
                    <a:lnTo>
                      <a:pt x="46" y="23"/>
                    </a:lnTo>
                    <a:cubicBezTo>
                      <a:pt x="45" y="18"/>
                      <a:pt x="42" y="14"/>
                      <a:pt x="39" y="10"/>
                    </a:cubicBezTo>
                    <a:cubicBezTo>
                      <a:pt x="36" y="7"/>
                      <a:pt x="32" y="5"/>
                      <a:pt x="27" y="5"/>
                    </a:cubicBezTo>
                    <a:cubicBezTo>
                      <a:pt x="24" y="5"/>
                      <a:pt x="21" y="6"/>
                      <a:pt x="19" y="8"/>
                    </a:cubicBezTo>
                    <a:cubicBezTo>
                      <a:pt x="17" y="10"/>
                      <a:pt x="17" y="12"/>
                      <a:pt x="17" y="15"/>
                    </a:cubicBezTo>
                    <a:cubicBezTo>
                      <a:pt x="17" y="17"/>
                      <a:pt x="17" y="18"/>
                      <a:pt x="19" y="20"/>
                    </a:cubicBezTo>
                    <a:cubicBezTo>
                      <a:pt x="20" y="22"/>
                      <a:pt x="23" y="24"/>
                      <a:pt x="27" y="26"/>
                    </a:cubicBezTo>
                    <a:lnTo>
                      <a:pt x="36" y="30"/>
                    </a:lnTo>
                    <a:cubicBezTo>
                      <a:pt x="42" y="33"/>
                      <a:pt x="45" y="36"/>
                      <a:pt x="48" y="38"/>
                    </a:cubicBezTo>
                    <a:cubicBezTo>
                      <a:pt x="52" y="42"/>
                      <a:pt x="54" y="47"/>
                      <a:pt x="54" y="53"/>
                    </a:cubicBezTo>
                    <a:cubicBezTo>
                      <a:pt x="54" y="59"/>
                      <a:pt x="52" y="65"/>
                      <a:pt x="48" y="70"/>
                    </a:cubicBezTo>
                    <a:cubicBezTo>
                      <a:pt x="43" y="75"/>
                      <a:pt x="37" y="77"/>
                      <a:pt x="29" y="77"/>
                    </a:cubicBezTo>
                    <a:cubicBezTo>
                      <a:pt x="26" y="77"/>
                      <a:pt x="24" y="77"/>
                      <a:pt x="22" y="77"/>
                    </a:cubicBezTo>
                    <a:cubicBezTo>
                      <a:pt x="20" y="76"/>
                      <a:pt x="17" y="76"/>
                      <a:pt x="14" y="74"/>
                    </a:cubicBezTo>
                    <a:lnTo>
                      <a:pt x="11" y="74"/>
                    </a:lnTo>
                    <a:cubicBezTo>
                      <a:pt x="10" y="73"/>
                      <a:pt x="10" y="73"/>
                      <a:pt x="10" y="73"/>
                    </a:cubicBezTo>
                    <a:cubicBezTo>
                      <a:pt x="9" y="73"/>
                      <a:pt x="9" y="73"/>
                      <a:pt x="9" y="73"/>
                    </a:cubicBezTo>
                    <a:cubicBezTo>
                      <a:pt x="8" y="73"/>
                      <a:pt x="7" y="73"/>
                      <a:pt x="6" y="74"/>
                    </a:cubicBezTo>
                    <a:cubicBezTo>
                      <a:pt x="6" y="75"/>
                      <a:pt x="5" y="76"/>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80"/>
              <p:cNvSpPr>
                <a:spLocks noEditPoints="1"/>
              </p:cNvSpPr>
              <p:nvPr/>
            </p:nvSpPr>
            <p:spPr bwMode="auto">
              <a:xfrm>
                <a:off x="1250" y="2484"/>
                <a:ext cx="60" cy="59"/>
              </a:xfrm>
              <a:custGeom>
                <a:avLst/>
                <a:gdLst/>
                <a:ahLst/>
                <a:cxnLst>
                  <a:cxn ang="0">
                    <a:pos x="0" y="103"/>
                  </a:cxn>
                  <a:cxn ang="0">
                    <a:pos x="0" y="103"/>
                  </a:cxn>
                  <a:cxn ang="0">
                    <a:pos x="11" y="100"/>
                  </a:cxn>
                  <a:cxn ang="0">
                    <a:pos x="14" y="89"/>
                  </a:cxn>
                  <a:cxn ang="0">
                    <a:pos x="14" y="18"/>
                  </a:cxn>
                  <a:cxn ang="0">
                    <a:pos x="11" y="6"/>
                  </a:cxn>
                  <a:cxn ang="0">
                    <a:pos x="0" y="4"/>
                  </a:cxn>
                  <a:cxn ang="0">
                    <a:pos x="0" y="0"/>
                  </a:cxn>
                  <a:cxn ang="0">
                    <a:pos x="51" y="0"/>
                  </a:cxn>
                  <a:cxn ang="0">
                    <a:pos x="77" y="3"/>
                  </a:cxn>
                  <a:cxn ang="0">
                    <a:pos x="96" y="27"/>
                  </a:cxn>
                  <a:cxn ang="0">
                    <a:pos x="87" y="48"/>
                  </a:cxn>
                  <a:cxn ang="0">
                    <a:pos x="71" y="55"/>
                  </a:cxn>
                  <a:cxn ang="0">
                    <a:pos x="103" y="100"/>
                  </a:cxn>
                  <a:cxn ang="0">
                    <a:pos x="106" y="103"/>
                  </a:cxn>
                  <a:cxn ang="0">
                    <a:pos x="110" y="103"/>
                  </a:cxn>
                  <a:cxn ang="0">
                    <a:pos x="110" y="107"/>
                  </a:cxn>
                  <a:cxn ang="0">
                    <a:pos x="77" y="107"/>
                  </a:cxn>
                  <a:cxn ang="0">
                    <a:pos x="44" y="57"/>
                  </a:cxn>
                  <a:cxn ang="0">
                    <a:pos x="40" y="57"/>
                  </a:cxn>
                  <a:cxn ang="0">
                    <a:pos x="40" y="89"/>
                  </a:cxn>
                  <a:cxn ang="0">
                    <a:pos x="43" y="100"/>
                  </a:cxn>
                  <a:cxn ang="0">
                    <a:pos x="54" y="103"/>
                  </a:cxn>
                  <a:cxn ang="0">
                    <a:pos x="54" y="107"/>
                  </a:cxn>
                  <a:cxn ang="0">
                    <a:pos x="0" y="107"/>
                  </a:cxn>
                  <a:cxn ang="0">
                    <a:pos x="0" y="103"/>
                  </a:cxn>
                  <a:cxn ang="0">
                    <a:pos x="40" y="52"/>
                  </a:cxn>
                  <a:cxn ang="0">
                    <a:pos x="40" y="52"/>
                  </a:cxn>
                  <a:cxn ang="0">
                    <a:pos x="62" y="48"/>
                  </a:cxn>
                  <a:cxn ang="0">
                    <a:pos x="69" y="29"/>
                  </a:cxn>
                  <a:cxn ang="0">
                    <a:pos x="66" y="14"/>
                  </a:cxn>
                  <a:cxn ang="0">
                    <a:pos x="50" y="5"/>
                  </a:cxn>
                  <a:cxn ang="0">
                    <a:pos x="42" y="7"/>
                  </a:cxn>
                  <a:cxn ang="0">
                    <a:pos x="40" y="12"/>
                  </a:cxn>
                  <a:cxn ang="0">
                    <a:pos x="40" y="52"/>
                  </a:cxn>
                </a:cxnLst>
                <a:rect l="0" t="0" r="r" b="b"/>
                <a:pathLst>
                  <a:path w="110" h="107">
                    <a:moveTo>
                      <a:pt x="0" y="103"/>
                    </a:moveTo>
                    <a:lnTo>
                      <a:pt x="0" y="103"/>
                    </a:lnTo>
                    <a:cubicBezTo>
                      <a:pt x="6" y="103"/>
                      <a:pt x="9" y="102"/>
                      <a:pt x="11" y="100"/>
                    </a:cubicBezTo>
                    <a:cubicBezTo>
                      <a:pt x="13" y="98"/>
                      <a:pt x="14" y="95"/>
                      <a:pt x="14" y="89"/>
                    </a:cubicBezTo>
                    <a:lnTo>
                      <a:pt x="14" y="18"/>
                    </a:lnTo>
                    <a:cubicBezTo>
                      <a:pt x="14" y="12"/>
                      <a:pt x="13" y="8"/>
                      <a:pt x="11" y="6"/>
                    </a:cubicBezTo>
                    <a:cubicBezTo>
                      <a:pt x="9" y="5"/>
                      <a:pt x="6" y="4"/>
                      <a:pt x="0" y="4"/>
                    </a:cubicBezTo>
                    <a:lnTo>
                      <a:pt x="0" y="0"/>
                    </a:lnTo>
                    <a:lnTo>
                      <a:pt x="51" y="0"/>
                    </a:lnTo>
                    <a:cubicBezTo>
                      <a:pt x="62" y="0"/>
                      <a:pt x="71" y="1"/>
                      <a:pt x="77" y="3"/>
                    </a:cubicBezTo>
                    <a:cubicBezTo>
                      <a:pt x="90" y="8"/>
                      <a:pt x="96" y="16"/>
                      <a:pt x="96" y="27"/>
                    </a:cubicBezTo>
                    <a:cubicBezTo>
                      <a:pt x="96" y="36"/>
                      <a:pt x="93" y="43"/>
                      <a:pt x="87" y="48"/>
                    </a:cubicBezTo>
                    <a:cubicBezTo>
                      <a:pt x="82" y="52"/>
                      <a:pt x="77" y="54"/>
                      <a:pt x="71" y="55"/>
                    </a:cubicBezTo>
                    <a:lnTo>
                      <a:pt x="103" y="100"/>
                    </a:lnTo>
                    <a:cubicBezTo>
                      <a:pt x="104" y="101"/>
                      <a:pt x="105" y="102"/>
                      <a:pt x="106" y="103"/>
                    </a:cubicBezTo>
                    <a:cubicBezTo>
                      <a:pt x="107" y="103"/>
                      <a:pt x="108" y="103"/>
                      <a:pt x="110" y="103"/>
                    </a:cubicBezTo>
                    <a:lnTo>
                      <a:pt x="110" y="107"/>
                    </a:lnTo>
                    <a:lnTo>
                      <a:pt x="77" y="107"/>
                    </a:lnTo>
                    <a:lnTo>
                      <a:pt x="44" y="57"/>
                    </a:lnTo>
                    <a:lnTo>
                      <a:pt x="40" y="57"/>
                    </a:lnTo>
                    <a:lnTo>
                      <a:pt x="40" y="89"/>
                    </a:lnTo>
                    <a:cubicBezTo>
                      <a:pt x="40" y="94"/>
                      <a:pt x="41" y="98"/>
                      <a:pt x="43" y="100"/>
                    </a:cubicBezTo>
                    <a:cubicBezTo>
                      <a:pt x="45" y="102"/>
                      <a:pt x="48" y="103"/>
                      <a:pt x="54" y="103"/>
                    </a:cubicBezTo>
                    <a:lnTo>
                      <a:pt x="54" y="107"/>
                    </a:lnTo>
                    <a:lnTo>
                      <a:pt x="0" y="107"/>
                    </a:lnTo>
                    <a:lnTo>
                      <a:pt x="0" y="103"/>
                    </a:lnTo>
                    <a:close/>
                    <a:moveTo>
                      <a:pt x="40" y="52"/>
                    </a:moveTo>
                    <a:lnTo>
                      <a:pt x="40" y="52"/>
                    </a:lnTo>
                    <a:cubicBezTo>
                      <a:pt x="50" y="52"/>
                      <a:pt x="58" y="51"/>
                      <a:pt x="62" y="48"/>
                    </a:cubicBezTo>
                    <a:cubicBezTo>
                      <a:pt x="67" y="45"/>
                      <a:pt x="69" y="39"/>
                      <a:pt x="69" y="29"/>
                    </a:cubicBezTo>
                    <a:cubicBezTo>
                      <a:pt x="69" y="23"/>
                      <a:pt x="68" y="18"/>
                      <a:pt x="66" y="14"/>
                    </a:cubicBezTo>
                    <a:cubicBezTo>
                      <a:pt x="63" y="8"/>
                      <a:pt x="58" y="5"/>
                      <a:pt x="50" y="5"/>
                    </a:cubicBezTo>
                    <a:cubicBezTo>
                      <a:pt x="46" y="5"/>
                      <a:pt x="43" y="6"/>
                      <a:pt x="42" y="7"/>
                    </a:cubicBezTo>
                    <a:cubicBezTo>
                      <a:pt x="41" y="8"/>
                      <a:pt x="40" y="9"/>
                      <a:pt x="40" y="12"/>
                    </a:cubicBezTo>
                    <a:lnTo>
                      <a:pt x="40"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81"/>
              <p:cNvSpPr>
                <a:spLocks noEditPoints="1"/>
              </p:cNvSpPr>
              <p:nvPr/>
            </p:nvSpPr>
            <p:spPr bwMode="auto">
              <a:xfrm>
                <a:off x="1313" y="2483"/>
                <a:ext cx="21" cy="60"/>
              </a:xfrm>
              <a:custGeom>
                <a:avLst/>
                <a:gdLst/>
                <a:ahLst/>
                <a:cxnLst>
                  <a:cxn ang="0">
                    <a:pos x="7" y="13"/>
                  </a:cxn>
                  <a:cxn ang="0">
                    <a:pos x="7" y="13"/>
                  </a:cxn>
                  <a:cxn ang="0">
                    <a:pos x="10" y="4"/>
                  </a:cxn>
                  <a:cxn ang="0">
                    <a:pos x="19" y="0"/>
                  </a:cxn>
                  <a:cxn ang="0">
                    <a:pos x="28" y="4"/>
                  </a:cxn>
                  <a:cxn ang="0">
                    <a:pos x="31" y="13"/>
                  </a:cxn>
                  <a:cxn ang="0">
                    <a:pos x="28" y="21"/>
                  </a:cxn>
                  <a:cxn ang="0">
                    <a:pos x="19" y="25"/>
                  </a:cxn>
                  <a:cxn ang="0">
                    <a:pos x="10" y="21"/>
                  </a:cxn>
                  <a:cxn ang="0">
                    <a:pos x="7" y="13"/>
                  </a:cxn>
                  <a:cxn ang="0">
                    <a:pos x="7" y="13"/>
                  </a:cxn>
                  <a:cxn ang="0">
                    <a:pos x="0" y="106"/>
                  </a:cxn>
                  <a:cxn ang="0">
                    <a:pos x="0" y="106"/>
                  </a:cxn>
                  <a:cxn ang="0">
                    <a:pos x="5" y="104"/>
                  </a:cxn>
                  <a:cxn ang="0">
                    <a:pos x="8" y="97"/>
                  </a:cxn>
                  <a:cxn ang="0">
                    <a:pos x="8" y="50"/>
                  </a:cxn>
                  <a:cxn ang="0">
                    <a:pos x="6" y="43"/>
                  </a:cxn>
                  <a:cxn ang="0">
                    <a:pos x="0" y="41"/>
                  </a:cxn>
                  <a:cxn ang="0">
                    <a:pos x="0" y="37"/>
                  </a:cxn>
                  <a:cxn ang="0">
                    <a:pos x="30" y="37"/>
                  </a:cxn>
                  <a:cxn ang="0">
                    <a:pos x="30" y="97"/>
                  </a:cxn>
                  <a:cxn ang="0">
                    <a:pos x="32" y="104"/>
                  </a:cxn>
                  <a:cxn ang="0">
                    <a:pos x="38" y="106"/>
                  </a:cxn>
                  <a:cxn ang="0">
                    <a:pos x="38" y="110"/>
                  </a:cxn>
                  <a:cxn ang="0">
                    <a:pos x="0" y="110"/>
                  </a:cxn>
                  <a:cxn ang="0">
                    <a:pos x="0" y="106"/>
                  </a:cxn>
                </a:cxnLst>
                <a:rect l="0" t="0" r="r" b="b"/>
                <a:pathLst>
                  <a:path w="38" h="110">
                    <a:moveTo>
                      <a:pt x="7" y="13"/>
                    </a:moveTo>
                    <a:lnTo>
                      <a:pt x="7" y="13"/>
                    </a:lnTo>
                    <a:cubicBezTo>
                      <a:pt x="7" y="9"/>
                      <a:pt x="8" y="6"/>
                      <a:pt x="10" y="4"/>
                    </a:cubicBezTo>
                    <a:cubicBezTo>
                      <a:pt x="13" y="2"/>
                      <a:pt x="16" y="0"/>
                      <a:pt x="19" y="0"/>
                    </a:cubicBezTo>
                    <a:cubicBezTo>
                      <a:pt x="22" y="0"/>
                      <a:pt x="25" y="2"/>
                      <a:pt x="28" y="4"/>
                    </a:cubicBezTo>
                    <a:cubicBezTo>
                      <a:pt x="30" y="6"/>
                      <a:pt x="31" y="9"/>
                      <a:pt x="31" y="13"/>
                    </a:cubicBezTo>
                    <a:cubicBezTo>
                      <a:pt x="31" y="16"/>
                      <a:pt x="30" y="19"/>
                      <a:pt x="28" y="21"/>
                    </a:cubicBezTo>
                    <a:cubicBezTo>
                      <a:pt x="25" y="24"/>
                      <a:pt x="22" y="25"/>
                      <a:pt x="19" y="25"/>
                    </a:cubicBezTo>
                    <a:cubicBezTo>
                      <a:pt x="16" y="25"/>
                      <a:pt x="13" y="24"/>
                      <a:pt x="10" y="21"/>
                    </a:cubicBezTo>
                    <a:cubicBezTo>
                      <a:pt x="8" y="19"/>
                      <a:pt x="7" y="16"/>
                      <a:pt x="7" y="13"/>
                    </a:cubicBezTo>
                    <a:lnTo>
                      <a:pt x="7" y="13"/>
                    </a:lnTo>
                    <a:close/>
                    <a:moveTo>
                      <a:pt x="0" y="106"/>
                    </a:moveTo>
                    <a:lnTo>
                      <a:pt x="0" y="106"/>
                    </a:lnTo>
                    <a:cubicBezTo>
                      <a:pt x="2" y="106"/>
                      <a:pt x="4" y="105"/>
                      <a:pt x="5" y="104"/>
                    </a:cubicBezTo>
                    <a:cubicBezTo>
                      <a:pt x="7" y="103"/>
                      <a:pt x="8" y="100"/>
                      <a:pt x="8" y="97"/>
                    </a:cubicBezTo>
                    <a:lnTo>
                      <a:pt x="8" y="50"/>
                    </a:lnTo>
                    <a:cubicBezTo>
                      <a:pt x="8" y="47"/>
                      <a:pt x="7" y="45"/>
                      <a:pt x="6" y="43"/>
                    </a:cubicBezTo>
                    <a:cubicBezTo>
                      <a:pt x="5" y="42"/>
                      <a:pt x="3" y="41"/>
                      <a:pt x="0" y="41"/>
                    </a:cubicBezTo>
                    <a:lnTo>
                      <a:pt x="0" y="37"/>
                    </a:lnTo>
                    <a:lnTo>
                      <a:pt x="30" y="37"/>
                    </a:lnTo>
                    <a:lnTo>
                      <a:pt x="30" y="97"/>
                    </a:lnTo>
                    <a:cubicBezTo>
                      <a:pt x="30" y="101"/>
                      <a:pt x="31" y="103"/>
                      <a:pt x="32" y="104"/>
                    </a:cubicBezTo>
                    <a:cubicBezTo>
                      <a:pt x="33" y="105"/>
                      <a:pt x="35" y="106"/>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82"/>
              <p:cNvSpPr>
                <a:spLocks noEditPoints="1"/>
              </p:cNvSpPr>
              <p:nvPr/>
            </p:nvSpPr>
            <p:spPr bwMode="auto">
              <a:xfrm>
                <a:off x="1338" y="2502"/>
                <a:ext cx="40" cy="59"/>
              </a:xfrm>
              <a:custGeom>
                <a:avLst/>
                <a:gdLst/>
                <a:ahLst/>
                <a:cxnLst>
                  <a:cxn ang="0">
                    <a:pos x="23" y="26"/>
                  </a:cxn>
                  <a:cxn ang="0">
                    <a:pos x="34" y="46"/>
                  </a:cxn>
                  <a:cxn ang="0">
                    <a:pos x="44" y="26"/>
                  </a:cxn>
                  <a:cxn ang="0">
                    <a:pos x="34" y="5"/>
                  </a:cxn>
                  <a:cxn ang="0">
                    <a:pos x="23" y="26"/>
                  </a:cxn>
                  <a:cxn ang="0">
                    <a:pos x="14" y="92"/>
                  </a:cxn>
                  <a:cxn ang="0">
                    <a:pos x="19" y="100"/>
                  </a:cxn>
                  <a:cxn ang="0">
                    <a:pos x="49" y="102"/>
                  </a:cxn>
                  <a:cxn ang="0">
                    <a:pos x="57" y="86"/>
                  </a:cxn>
                  <a:cxn ang="0">
                    <a:pos x="20" y="84"/>
                  </a:cxn>
                  <a:cxn ang="0">
                    <a:pos x="14" y="92"/>
                  </a:cxn>
                  <a:cxn ang="0">
                    <a:pos x="0" y="94"/>
                  </a:cxn>
                  <a:cxn ang="0">
                    <a:pos x="3" y="87"/>
                  </a:cxn>
                  <a:cxn ang="0">
                    <a:pos x="13" y="81"/>
                  </a:cxn>
                  <a:cxn ang="0">
                    <a:pos x="2" y="68"/>
                  </a:cxn>
                  <a:cxn ang="0">
                    <a:pos x="20" y="50"/>
                  </a:cxn>
                  <a:cxn ang="0">
                    <a:pos x="7" y="40"/>
                  </a:cxn>
                  <a:cxn ang="0">
                    <a:pos x="10" y="7"/>
                  </a:cxn>
                  <a:cxn ang="0">
                    <a:pos x="44" y="1"/>
                  </a:cxn>
                  <a:cxn ang="0">
                    <a:pos x="72" y="3"/>
                  </a:cxn>
                  <a:cxn ang="0">
                    <a:pos x="60" y="12"/>
                  </a:cxn>
                  <a:cxn ang="0">
                    <a:pos x="66" y="28"/>
                  </a:cxn>
                  <a:cxn ang="0">
                    <a:pos x="33" y="51"/>
                  </a:cxn>
                  <a:cxn ang="0">
                    <a:pos x="28" y="51"/>
                  </a:cxn>
                  <a:cxn ang="0">
                    <a:pos x="20" y="59"/>
                  </a:cxn>
                  <a:cxn ang="0">
                    <a:pos x="25" y="64"/>
                  </a:cxn>
                  <a:cxn ang="0">
                    <a:pos x="36" y="64"/>
                  </a:cxn>
                  <a:cxn ang="0">
                    <a:pos x="61" y="67"/>
                  </a:cxn>
                  <a:cxn ang="0">
                    <a:pos x="56" y="105"/>
                  </a:cxn>
                  <a:cxn ang="0">
                    <a:pos x="14" y="106"/>
                  </a:cxn>
                  <a:cxn ang="0">
                    <a:pos x="0" y="94"/>
                  </a:cxn>
                  <a:cxn ang="0">
                    <a:pos x="36" y="0"/>
                  </a:cxn>
                </a:cxnLst>
                <a:rect l="0" t="0" r="r" b="b"/>
                <a:pathLst>
                  <a:path w="73" h="108">
                    <a:moveTo>
                      <a:pt x="23" y="26"/>
                    </a:moveTo>
                    <a:lnTo>
                      <a:pt x="23" y="26"/>
                    </a:lnTo>
                    <a:cubicBezTo>
                      <a:pt x="23" y="32"/>
                      <a:pt x="24" y="36"/>
                      <a:pt x="25" y="39"/>
                    </a:cubicBezTo>
                    <a:cubicBezTo>
                      <a:pt x="27" y="44"/>
                      <a:pt x="30" y="46"/>
                      <a:pt x="34" y="46"/>
                    </a:cubicBezTo>
                    <a:cubicBezTo>
                      <a:pt x="38" y="46"/>
                      <a:pt x="41" y="45"/>
                      <a:pt x="42" y="41"/>
                    </a:cubicBezTo>
                    <a:cubicBezTo>
                      <a:pt x="44" y="38"/>
                      <a:pt x="44" y="32"/>
                      <a:pt x="44" y="26"/>
                    </a:cubicBezTo>
                    <a:cubicBezTo>
                      <a:pt x="44" y="19"/>
                      <a:pt x="44" y="13"/>
                      <a:pt x="42" y="10"/>
                    </a:cubicBezTo>
                    <a:cubicBezTo>
                      <a:pt x="40" y="7"/>
                      <a:pt x="38" y="5"/>
                      <a:pt x="34" y="5"/>
                    </a:cubicBezTo>
                    <a:cubicBezTo>
                      <a:pt x="30" y="5"/>
                      <a:pt x="27" y="7"/>
                      <a:pt x="26" y="10"/>
                    </a:cubicBezTo>
                    <a:cubicBezTo>
                      <a:pt x="24" y="14"/>
                      <a:pt x="23" y="19"/>
                      <a:pt x="23" y="26"/>
                    </a:cubicBezTo>
                    <a:lnTo>
                      <a:pt x="23" y="26"/>
                    </a:lnTo>
                    <a:close/>
                    <a:moveTo>
                      <a:pt x="14" y="92"/>
                    </a:moveTo>
                    <a:lnTo>
                      <a:pt x="14" y="92"/>
                    </a:lnTo>
                    <a:cubicBezTo>
                      <a:pt x="14" y="96"/>
                      <a:pt x="16" y="98"/>
                      <a:pt x="19" y="100"/>
                    </a:cubicBezTo>
                    <a:cubicBezTo>
                      <a:pt x="23" y="102"/>
                      <a:pt x="28" y="103"/>
                      <a:pt x="35" y="103"/>
                    </a:cubicBezTo>
                    <a:cubicBezTo>
                      <a:pt x="41" y="103"/>
                      <a:pt x="45" y="102"/>
                      <a:pt x="49" y="102"/>
                    </a:cubicBezTo>
                    <a:cubicBezTo>
                      <a:pt x="56" y="100"/>
                      <a:pt x="60" y="97"/>
                      <a:pt x="60" y="92"/>
                    </a:cubicBezTo>
                    <a:cubicBezTo>
                      <a:pt x="60" y="89"/>
                      <a:pt x="59" y="87"/>
                      <a:pt x="57" y="86"/>
                    </a:cubicBezTo>
                    <a:cubicBezTo>
                      <a:pt x="55" y="84"/>
                      <a:pt x="51" y="84"/>
                      <a:pt x="46" y="84"/>
                    </a:cubicBezTo>
                    <a:lnTo>
                      <a:pt x="20" y="84"/>
                    </a:lnTo>
                    <a:cubicBezTo>
                      <a:pt x="18" y="85"/>
                      <a:pt x="17" y="86"/>
                      <a:pt x="16" y="87"/>
                    </a:cubicBezTo>
                    <a:cubicBezTo>
                      <a:pt x="15" y="89"/>
                      <a:pt x="14" y="91"/>
                      <a:pt x="14" y="92"/>
                    </a:cubicBezTo>
                    <a:lnTo>
                      <a:pt x="14" y="92"/>
                    </a:lnTo>
                    <a:close/>
                    <a:moveTo>
                      <a:pt x="0" y="94"/>
                    </a:moveTo>
                    <a:lnTo>
                      <a:pt x="0" y="94"/>
                    </a:lnTo>
                    <a:cubicBezTo>
                      <a:pt x="0" y="91"/>
                      <a:pt x="1" y="89"/>
                      <a:pt x="3" y="87"/>
                    </a:cubicBezTo>
                    <a:cubicBezTo>
                      <a:pt x="5" y="84"/>
                      <a:pt x="8" y="83"/>
                      <a:pt x="13" y="82"/>
                    </a:cubicBezTo>
                    <a:lnTo>
                      <a:pt x="13" y="81"/>
                    </a:lnTo>
                    <a:cubicBezTo>
                      <a:pt x="10" y="80"/>
                      <a:pt x="8" y="78"/>
                      <a:pt x="6" y="77"/>
                    </a:cubicBezTo>
                    <a:cubicBezTo>
                      <a:pt x="4" y="75"/>
                      <a:pt x="2" y="72"/>
                      <a:pt x="2" y="68"/>
                    </a:cubicBezTo>
                    <a:cubicBezTo>
                      <a:pt x="2" y="64"/>
                      <a:pt x="4" y="60"/>
                      <a:pt x="8" y="57"/>
                    </a:cubicBezTo>
                    <a:cubicBezTo>
                      <a:pt x="12" y="54"/>
                      <a:pt x="16" y="51"/>
                      <a:pt x="20" y="50"/>
                    </a:cubicBezTo>
                    <a:lnTo>
                      <a:pt x="20" y="49"/>
                    </a:lnTo>
                    <a:cubicBezTo>
                      <a:pt x="14" y="47"/>
                      <a:pt x="10" y="44"/>
                      <a:pt x="7" y="40"/>
                    </a:cubicBezTo>
                    <a:cubicBezTo>
                      <a:pt x="3" y="36"/>
                      <a:pt x="2" y="31"/>
                      <a:pt x="2" y="25"/>
                    </a:cubicBezTo>
                    <a:cubicBezTo>
                      <a:pt x="2" y="18"/>
                      <a:pt x="5" y="12"/>
                      <a:pt x="10" y="7"/>
                    </a:cubicBezTo>
                    <a:cubicBezTo>
                      <a:pt x="16" y="2"/>
                      <a:pt x="24" y="0"/>
                      <a:pt x="34" y="0"/>
                    </a:cubicBezTo>
                    <a:cubicBezTo>
                      <a:pt x="38" y="0"/>
                      <a:pt x="41" y="0"/>
                      <a:pt x="44" y="1"/>
                    </a:cubicBezTo>
                    <a:cubicBezTo>
                      <a:pt x="47" y="2"/>
                      <a:pt x="50" y="3"/>
                      <a:pt x="51" y="3"/>
                    </a:cubicBezTo>
                    <a:lnTo>
                      <a:pt x="72" y="3"/>
                    </a:lnTo>
                    <a:lnTo>
                      <a:pt x="72" y="12"/>
                    </a:lnTo>
                    <a:lnTo>
                      <a:pt x="60" y="12"/>
                    </a:lnTo>
                    <a:cubicBezTo>
                      <a:pt x="62" y="14"/>
                      <a:pt x="63" y="16"/>
                      <a:pt x="64" y="19"/>
                    </a:cubicBezTo>
                    <a:cubicBezTo>
                      <a:pt x="65" y="22"/>
                      <a:pt x="66" y="25"/>
                      <a:pt x="66" y="28"/>
                    </a:cubicBezTo>
                    <a:cubicBezTo>
                      <a:pt x="66" y="38"/>
                      <a:pt x="61" y="44"/>
                      <a:pt x="52" y="48"/>
                    </a:cubicBezTo>
                    <a:cubicBezTo>
                      <a:pt x="47" y="50"/>
                      <a:pt x="41" y="51"/>
                      <a:pt x="33" y="51"/>
                    </a:cubicBezTo>
                    <a:cubicBezTo>
                      <a:pt x="32" y="51"/>
                      <a:pt x="31" y="51"/>
                      <a:pt x="30" y="51"/>
                    </a:cubicBezTo>
                    <a:cubicBezTo>
                      <a:pt x="30" y="51"/>
                      <a:pt x="29" y="51"/>
                      <a:pt x="28" y="51"/>
                    </a:cubicBezTo>
                    <a:cubicBezTo>
                      <a:pt x="26" y="51"/>
                      <a:pt x="25" y="52"/>
                      <a:pt x="23" y="53"/>
                    </a:cubicBezTo>
                    <a:cubicBezTo>
                      <a:pt x="21" y="55"/>
                      <a:pt x="20" y="57"/>
                      <a:pt x="20" y="59"/>
                    </a:cubicBezTo>
                    <a:cubicBezTo>
                      <a:pt x="20" y="60"/>
                      <a:pt x="21" y="61"/>
                      <a:pt x="22" y="62"/>
                    </a:cubicBezTo>
                    <a:cubicBezTo>
                      <a:pt x="22" y="63"/>
                      <a:pt x="24" y="64"/>
                      <a:pt x="25" y="64"/>
                    </a:cubicBezTo>
                    <a:cubicBezTo>
                      <a:pt x="26" y="64"/>
                      <a:pt x="28" y="64"/>
                      <a:pt x="30" y="64"/>
                    </a:cubicBezTo>
                    <a:cubicBezTo>
                      <a:pt x="33" y="64"/>
                      <a:pt x="35" y="64"/>
                      <a:pt x="36" y="64"/>
                    </a:cubicBezTo>
                    <a:lnTo>
                      <a:pt x="46" y="65"/>
                    </a:lnTo>
                    <a:cubicBezTo>
                      <a:pt x="52" y="65"/>
                      <a:pt x="57" y="65"/>
                      <a:pt x="61" y="67"/>
                    </a:cubicBezTo>
                    <a:cubicBezTo>
                      <a:pt x="69" y="70"/>
                      <a:pt x="73" y="76"/>
                      <a:pt x="73" y="84"/>
                    </a:cubicBezTo>
                    <a:cubicBezTo>
                      <a:pt x="73" y="94"/>
                      <a:pt x="67" y="101"/>
                      <a:pt x="56" y="105"/>
                    </a:cubicBezTo>
                    <a:cubicBezTo>
                      <a:pt x="50" y="107"/>
                      <a:pt x="42" y="108"/>
                      <a:pt x="33" y="108"/>
                    </a:cubicBezTo>
                    <a:cubicBezTo>
                      <a:pt x="25" y="108"/>
                      <a:pt x="19" y="107"/>
                      <a:pt x="14" y="106"/>
                    </a:cubicBezTo>
                    <a:cubicBezTo>
                      <a:pt x="5" y="104"/>
                      <a:pt x="0" y="99"/>
                      <a:pt x="0" y="94"/>
                    </a:cubicBezTo>
                    <a:lnTo>
                      <a:pt x="0" y="94"/>
                    </a:lnTo>
                    <a:close/>
                    <a:moveTo>
                      <a:pt x="36" y="0"/>
                    </a:moveTo>
                    <a:lnTo>
                      <a:pt x="36" y="0"/>
                    </a:lnTo>
                    <a:lnTo>
                      <a:pt x="3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83"/>
              <p:cNvSpPr>
                <a:spLocks/>
              </p:cNvSpPr>
              <p:nvPr/>
            </p:nvSpPr>
            <p:spPr bwMode="auto">
              <a:xfrm>
                <a:off x="1382" y="2484"/>
                <a:ext cx="45" cy="59"/>
              </a:xfrm>
              <a:custGeom>
                <a:avLst/>
                <a:gdLst/>
                <a:ahLst/>
                <a:cxnLst>
                  <a:cxn ang="0">
                    <a:pos x="0" y="103"/>
                  </a:cxn>
                  <a:cxn ang="0">
                    <a:pos x="0" y="103"/>
                  </a:cxn>
                  <a:cxn ang="0">
                    <a:pos x="7" y="101"/>
                  </a:cxn>
                  <a:cxn ang="0">
                    <a:pos x="9" y="94"/>
                  </a:cxn>
                  <a:cxn ang="0">
                    <a:pos x="9" y="13"/>
                  </a:cxn>
                  <a:cxn ang="0">
                    <a:pos x="7" y="6"/>
                  </a:cxn>
                  <a:cxn ang="0">
                    <a:pos x="0" y="4"/>
                  </a:cxn>
                  <a:cxn ang="0">
                    <a:pos x="0" y="0"/>
                  </a:cxn>
                  <a:cxn ang="0">
                    <a:pos x="31" y="0"/>
                  </a:cxn>
                  <a:cxn ang="0">
                    <a:pos x="31" y="44"/>
                  </a:cxn>
                  <a:cxn ang="0">
                    <a:pos x="41" y="35"/>
                  </a:cxn>
                  <a:cxn ang="0">
                    <a:pos x="53" y="32"/>
                  </a:cxn>
                  <a:cxn ang="0">
                    <a:pos x="68" y="37"/>
                  </a:cxn>
                  <a:cxn ang="0">
                    <a:pos x="74" y="56"/>
                  </a:cxn>
                  <a:cxn ang="0">
                    <a:pos x="74" y="94"/>
                  </a:cxn>
                  <a:cxn ang="0">
                    <a:pos x="76" y="101"/>
                  </a:cxn>
                  <a:cxn ang="0">
                    <a:pos x="82" y="103"/>
                  </a:cxn>
                  <a:cxn ang="0">
                    <a:pos x="82" y="107"/>
                  </a:cxn>
                  <a:cxn ang="0">
                    <a:pos x="45" y="107"/>
                  </a:cxn>
                  <a:cxn ang="0">
                    <a:pos x="45" y="103"/>
                  </a:cxn>
                  <a:cxn ang="0">
                    <a:pos x="51" y="101"/>
                  </a:cxn>
                  <a:cxn ang="0">
                    <a:pos x="52" y="94"/>
                  </a:cxn>
                  <a:cxn ang="0">
                    <a:pos x="52" y="56"/>
                  </a:cxn>
                  <a:cxn ang="0">
                    <a:pos x="51" y="48"/>
                  </a:cxn>
                  <a:cxn ang="0">
                    <a:pos x="44" y="43"/>
                  </a:cxn>
                  <a:cxn ang="0">
                    <a:pos x="35" y="47"/>
                  </a:cxn>
                  <a:cxn ang="0">
                    <a:pos x="31" y="52"/>
                  </a:cxn>
                  <a:cxn ang="0">
                    <a:pos x="31" y="94"/>
                  </a:cxn>
                  <a:cxn ang="0">
                    <a:pos x="33" y="101"/>
                  </a:cxn>
                  <a:cxn ang="0">
                    <a:pos x="38" y="103"/>
                  </a:cxn>
                  <a:cxn ang="0">
                    <a:pos x="38" y="107"/>
                  </a:cxn>
                  <a:cxn ang="0">
                    <a:pos x="0" y="107"/>
                  </a:cxn>
                  <a:cxn ang="0">
                    <a:pos x="0" y="103"/>
                  </a:cxn>
                </a:cxnLst>
                <a:rect l="0" t="0" r="r" b="b"/>
                <a:pathLst>
                  <a:path w="82" h="107">
                    <a:moveTo>
                      <a:pt x="0" y="103"/>
                    </a:moveTo>
                    <a:lnTo>
                      <a:pt x="0" y="103"/>
                    </a:lnTo>
                    <a:cubicBezTo>
                      <a:pt x="3" y="103"/>
                      <a:pt x="5" y="102"/>
                      <a:pt x="7" y="101"/>
                    </a:cubicBezTo>
                    <a:cubicBezTo>
                      <a:pt x="8" y="100"/>
                      <a:pt x="9" y="97"/>
                      <a:pt x="9" y="94"/>
                    </a:cubicBezTo>
                    <a:lnTo>
                      <a:pt x="9" y="13"/>
                    </a:lnTo>
                    <a:cubicBezTo>
                      <a:pt x="9" y="10"/>
                      <a:pt x="8" y="7"/>
                      <a:pt x="7" y="6"/>
                    </a:cubicBezTo>
                    <a:cubicBezTo>
                      <a:pt x="6" y="5"/>
                      <a:pt x="4" y="4"/>
                      <a:pt x="0" y="4"/>
                    </a:cubicBezTo>
                    <a:lnTo>
                      <a:pt x="0" y="0"/>
                    </a:lnTo>
                    <a:lnTo>
                      <a:pt x="31" y="0"/>
                    </a:lnTo>
                    <a:lnTo>
                      <a:pt x="31" y="44"/>
                    </a:lnTo>
                    <a:cubicBezTo>
                      <a:pt x="34" y="41"/>
                      <a:pt x="38" y="37"/>
                      <a:pt x="41" y="35"/>
                    </a:cubicBezTo>
                    <a:cubicBezTo>
                      <a:pt x="45" y="33"/>
                      <a:pt x="49" y="32"/>
                      <a:pt x="53" y="32"/>
                    </a:cubicBezTo>
                    <a:cubicBezTo>
                      <a:pt x="59" y="32"/>
                      <a:pt x="65" y="34"/>
                      <a:pt x="68" y="37"/>
                    </a:cubicBezTo>
                    <a:cubicBezTo>
                      <a:pt x="72" y="41"/>
                      <a:pt x="74" y="47"/>
                      <a:pt x="74" y="56"/>
                    </a:cubicBezTo>
                    <a:lnTo>
                      <a:pt x="74" y="94"/>
                    </a:lnTo>
                    <a:cubicBezTo>
                      <a:pt x="74" y="97"/>
                      <a:pt x="75" y="100"/>
                      <a:pt x="76" y="101"/>
                    </a:cubicBezTo>
                    <a:cubicBezTo>
                      <a:pt x="78" y="102"/>
                      <a:pt x="80" y="103"/>
                      <a:pt x="82" y="103"/>
                    </a:cubicBezTo>
                    <a:lnTo>
                      <a:pt x="82" y="107"/>
                    </a:lnTo>
                    <a:lnTo>
                      <a:pt x="45" y="107"/>
                    </a:lnTo>
                    <a:lnTo>
                      <a:pt x="45" y="103"/>
                    </a:lnTo>
                    <a:cubicBezTo>
                      <a:pt x="48" y="103"/>
                      <a:pt x="50" y="102"/>
                      <a:pt x="51" y="101"/>
                    </a:cubicBezTo>
                    <a:cubicBezTo>
                      <a:pt x="52" y="100"/>
                      <a:pt x="52" y="98"/>
                      <a:pt x="52" y="94"/>
                    </a:cubicBezTo>
                    <a:lnTo>
                      <a:pt x="52" y="56"/>
                    </a:lnTo>
                    <a:cubicBezTo>
                      <a:pt x="52" y="52"/>
                      <a:pt x="52" y="50"/>
                      <a:pt x="51" y="48"/>
                    </a:cubicBezTo>
                    <a:cubicBezTo>
                      <a:pt x="50" y="44"/>
                      <a:pt x="48" y="43"/>
                      <a:pt x="44" y="43"/>
                    </a:cubicBezTo>
                    <a:cubicBezTo>
                      <a:pt x="41" y="43"/>
                      <a:pt x="38" y="44"/>
                      <a:pt x="35" y="47"/>
                    </a:cubicBezTo>
                    <a:cubicBezTo>
                      <a:pt x="33" y="49"/>
                      <a:pt x="31" y="51"/>
                      <a:pt x="31" y="52"/>
                    </a:cubicBezTo>
                    <a:lnTo>
                      <a:pt x="31" y="94"/>
                    </a:lnTo>
                    <a:cubicBezTo>
                      <a:pt x="31" y="98"/>
                      <a:pt x="32" y="100"/>
                      <a:pt x="33" y="101"/>
                    </a:cubicBezTo>
                    <a:cubicBezTo>
                      <a:pt x="34" y="102"/>
                      <a:pt x="36" y="103"/>
                      <a:pt x="38" y="103"/>
                    </a:cubicBezTo>
                    <a:lnTo>
                      <a:pt x="38" y="107"/>
                    </a:lnTo>
                    <a:lnTo>
                      <a:pt x="0" y="107"/>
                    </a:lnTo>
                    <a:lnTo>
                      <a:pt x="0" y="10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84"/>
              <p:cNvSpPr>
                <a:spLocks/>
              </p:cNvSpPr>
              <p:nvPr/>
            </p:nvSpPr>
            <p:spPr bwMode="auto">
              <a:xfrm>
                <a:off x="1431" y="2488"/>
                <a:ext cx="27" cy="56"/>
              </a:xfrm>
              <a:custGeom>
                <a:avLst/>
                <a:gdLst/>
                <a:ahLst/>
                <a:cxnLst>
                  <a:cxn ang="0">
                    <a:pos x="0" y="34"/>
                  </a:cxn>
                  <a:cxn ang="0">
                    <a:pos x="0" y="34"/>
                  </a:cxn>
                  <a:cxn ang="0">
                    <a:pos x="0" y="30"/>
                  </a:cxn>
                  <a:cxn ang="0">
                    <a:pos x="5" y="25"/>
                  </a:cxn>
                  <a:cxn ang="0">
                    <a:pos x="13" y="17"/>
                  </a:cxn>
                  <a:cxn ang="0">
                    <a:pos x="26" y="0"/>
                  </a:cxn>
                  <a:cxn ang="0">
                    <a:pos x="30" y="0"/>
                  </a:cxn>
                  <a:cxn ang="0">
                    <a:pos x="30" y="27"/>
                  </a:cxn>
                  <a:cxn ang="0">
                    <a:pos x="45" y="27"/>
                  </a:cxn>
                  <a:cxn ang="0">
                    <a:pos x="45" y="34"/>
                  </a:cxn>
                  <a:cxn ang="0">
                    <a:pos x="30" y="34"/>
                  </a:cxn>
                  <a:cxn ang="0">
                    <a:pos x="30" y="82"/>
                  </a:cxn>
                  <a:cxn ang="0">
                    <a:pos x="31" y="87"/>
                  </a:cxn>
                  <a:cxn ang="0">
                    <a:pos x="36" y="91"/>
                  </a:cxn>
                  <a:cxn ang="0">
                    <a:pos x="42" y="89"/>
                  </a:cxn>
                  <a:cxn ang="0">
                    <a:pos x="46" y="83"/>
                  </a:cxn>
                  <a:cxn ang="0">
                    <a:pos x="50" y="84"/>
                  </a:cxn>
                  <a:cxn ang="0">
                    <a:pos x="43" y="95"/>
                  </a:cxn>
                  <a:cxn ang="0">
                    <a:pos x="26" y="102"/>
                  </a:cxn>
                  <a:cxn ang="0">
                    <a:pos x="16" y="100"/>
                  </a:cxn>
                  <a:cxn ang="0">
                    <a:pos x="8" y="85"/>
                  </a:cxn>
                  <a:cxn ang="0">
                    <a:pos x="8" y="34"/>
                  </a:cxn>
                  <a:cxn ang="0">
                    <a:pos x="0" y="34"/>
                  </a:cxn>
                </a:cxnLst>
                <a:rect l="0" t="0" r="r" b="b"/>
                <a:pathLst>
                  <a:path w="50" h="102">
                    <a:moveTo>
                      <a:pt x="0" y="34"/>
                    </a:moveTo>
                    <a:lnTo>
                      <a:pt x="0" y="34"/>
                    </a:lnTo>
                    <a:lnTo>
                      <a:pt x="0" y="30"/>
                    </a:lnTo>
                    <a:cubicBezTo>
                      <a:pt x="2" y="28"/>
                      <a:pt x="3" y="27"/>
                      <a:pt x="5" y="25"/>
                    </a:cubicBezTo>
                    <a:cubicBezTo>
                      <a:pt x="8" y="22"/>
                      <a:pt x="11" y="20"/>
                      <a:pt x="13" y="17"/>
                    </a:cubicBezTo>
                    <a:cubicBezTo>
                      <a:pt x="18" y="12"/>
                      <a:pt x="22" y="6"/>
                      <a:pt x="26" y="0"/>
                    </a:cubicBezTo>
                    <a:lnTo>
                      <a:pt x="30" y="0"/>
                    </a:lnTo>
                    <a:lnTo>
                      <a:pt x="30" y="27"/>
                    </a:lnTo>
                    <a:lnTo>
                      <a:pt x="45" y="27"/>
                    </a:lnTo>
                    <a:lnTo>
                      <a:pt x="45" y="34"/>
                    </a:lnTo>
                    <a:lnTo>
                      <a:pt x="30" y="34"/>
                    </a:lnTo>
                    <a:lnTo>
                      <a:pt x="30" y="82"/>
                    </a:lnTo>
                    <a:cubicBezTo>
                      <a:pt x="30" y="84"/>
                      <a:pt x="31" y="86"/>
                      <a:pt x="31" y="87"/>
                    </a:cubicBezTo>
                    <a:cubicBezTo>
                      <a:pt x="32" y="90"/>
                      <a:pt x="34" y="91"/>
                      <a:pt x="36" y="91"/>
                    </a:cubicBezTo>
                    <a:cubicBezTo>
                      <a:pt x="38" y="91"/>
                      <a:pt x="40" y="90"/>
                      <a:pt x="42" y="89"/>
                    </a:cubicBezTo>
                    <a:cubicBezTo>
                      <a:pt x="43" y="87"/>
                      <a:pt x="44" y="85"/>
                      <a:pt x="46" y="83"/>
                    </a:cubicBezTo>
                    <a:lnTo>
                      <a:pt x="50" y="84"/>
                    </a:lnTo>
                    <a:cubicBezTo>
                      <a:pt x="48" y="89"/>
                      <a:pt x="46" y="92"/>
                      <a:pt x="43" y="95"/>
                    </a:cubicBezTo>
                    <a:cubicBezTo>
                      <a:pt x="38" y="100"/>
                      <a:pt x="33" y="102"/>
                      <a:pt x="26" y="102"/>
                    </a:cubicBezTo>
                    <a:cubicBezTo>
                      <a:pt x="23" y="102"/>
                      <a:pt x="19" y="102"/>
                      <a:pt x="16" y="100"/>
                    </a:cubicBezTo>
                    <a:cubicBezTo>
                      <a:pt x="11" y="97"/>
                      <a:pt x="8" y="93"/>
                      <a:pt x="8" y="85"/>
                    </a:cubicBezTo>
                    <a:lnTo>
                      <a:pt x="8"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85"/>
              <p:cNvSpPr>
                <a:spLocks noEditPoints="1"/>
              </p:cNvSpPr>
              <p:nvPr/>
            </p:nvSpPr>
            <p:spPr bwMode="auto">
              <a:xfrm>
                <a:off x="1461" y="2502"/>
                <a:ext cx="30" cy="42"/>
              </a:xfrm>
              <a:custGeom>
                <a:avLst/>
                <a:gdLst/>
                <a:ahLst/>
                <a:cxnLst>
                  <a:cxn ang="0">
                    <a:pos x="0" y="51"/>
                  </a:cxn>
                  <a:cxn ang="0">
                    <a:pos x="0" y="51"/>
                  </a:cxn>
                  <a:cxn ang="0">
                    <a:pos x="4" y="51"/>
                  </a:cxn>
                  <a:cxn ang="0">
                    <a:pos x="13" y="67"/>
                  </a:cxn>
                  <a:cxn ang="0">
                    <a:pos x="26" y="72"/>
                  </a:cxn>
                  <a:cxn ang="0">
                    <a:pos x="35" y="69"/>
                  </a:cxn>
                  <a:cxn ang="0">
                    <a:pos x="38" y="62"/>
                  </a:cxn>
                  <a:cxn ang="0">
                    <a:pos x="35" y="55"/>
                  </a:cxn>
                  <a:cxn ang="0">
                    <a:pos x="29" y="51"/>
                  </a:cxn>
                  <a:cxn ang="0">
                    <a:pos x="18" y="45"/>
                  </a:cxn>
                  <a:cxn ang="0">
                    <a:pos x="4" y="35"/>
                  </a:cxn>
                  <a:cxn ang="0">
                    <a:pos x="0" y="23"/>
                  </a:cxn>
                  <a:cxn ang="0">
                    <a:pos x="6" y="7"/>
                  </a:cxn>
                  <a:cxn ang="0">
                    <a:pos x="25" y="0"/>
                  </a:cxn>
                  <a:cxn ang="0">
                    <a:pos x="35" y="2"/>
                  </a:cxn>
                  <a:cxn ang="0">
                    <a:pos x="42" y="3"/>
                  </a:cxn>
                  <a:cxn ang="0">
                    <a:pos x="45" y="3"/>
                  </a:cxn>
                  <a:cxn ang="0">
                    <a:pos x="46" y="0"/>
                  </a:cxn>
                  <a:cxn ang="0">
                    <a:pos x="50" y="0"/>
                  </a:cxn>
                  <a:cxn ang="0">
                    <a:pos x="50" y="23"/>
                  </a:cxn>
                  <a:cxn ang="0">
                    <a:pos x="46" y="23"/>
                  </a:cxn>
                  <a:cxn ang="0">
                    <a:pos x="38" y="10"/>
                  </a:cxn>
                  <a:cxn ang="0">
                    <a:pos x="27" y="5"/>
                  </a:cxn>
                  <a:cxn ang="0">
                    <a:pos x="19" y="8"/>
                  </a:cxn>
                  <a:cxn ang="0">
                    <a:pos x="16" y="15"/>
                  </a:cxn>
                  <a:cxn ang="0">
                    <a:pos x="18" y="20"/>
                  </a:cxn>
                  <a:cxn ang="0">
                    <a:pos x="27" y="26"/>
                  </a:cxn>
                  <a:cxn ang="0">
                    <a:pos x="36" y="30"/>
                  </a:cxn>
                  <a:cxn ang="0">
                    <a:pos x="47" y="38"/>
                  </a:cxn>
                  <a:cxn ang="0">
                    <a:pos x="54" y="53"/>
                  </a:cxn>
                  <a:cxn ang="0">
                    <a:pos x="47" y="70"/>
                  </a:cxn>
                  <a:cxn ang="0">
                    <a:pos x="28" y="77"/>
                  </a:cxn>
                  <a:cxn ang="0">
                    <a:pos x="22" y="77"/>
                  </a:cxn>
                  <a:cxn ang="0">
                    <a:pos x="14" y="74"/>
                  </a:cxn>
                  <a:cxn ang="0">
                    <a:pos x="11" y="74"/>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4" y="51"/>
                    </a:lnTo>
                    <a:cubicBezTo>
                      <a:pt x="6" y="59"/>
                      <a:pt x="9" y="64"/>
                      <a:pt x="13" y="67"/>
                    </a:cubicBezTo>
                    <a:cubicBezTo>
                      <a:pt x="17" y="70"/>
                      <a:pt x="22" y="72"/>
                      <a:pt x="26" y="72"/>
                    </a:cubicBezTo>
                    <a:cubicBezTo>
                      <a:pt x="30" y="72"/>
                      <a:pt x="33" y="71"/>
                      <a:pt x="35" y="69"/>
                    </a:cubicBezTo>
                    <a:cubicBezTo>
                      <a:pt x="37" y="67"/>
                      <a:pt x="38" y="65"/>
                      <a:pt x="38" y="62"/>
                    </a:cubicBezTo>
                    <a:cubicBezTo>
                      <a:pt x="38" y="59"/>
                      <a:pt x="37" y="57"/>
                      <a:pt x="35" y="55"/>
                    </a:cubicBezTo>
                    <a:cubicBezTo>
                      <a:pt x="34" y="54"/>
                      <a:pt x="32" y="52"/>
                      <a:pt x="29" y="51"/>
                    </a:cubicBezTo>
                    <a:lnTo>
                      <a:pt x="18" y="45"/>
                    </a:lnTo>
                    <a:cubicBezTo>
                      <a:pt x="11" y="42"/>
                      <a:pt x="7" y="39"/>
                      <a:pt x="4" y="35"/>
                    </a:cubicBezTo>
                    <a:cubicBezTo>
                      <a:pt x="1" y="32"/>
                      <a:pt x="0" y="28"/>
                      <a:pt x="0" y="23"/>
                    </a:cubicBezTo>
                    <a:cubicBezTo>
                      <a:pt x="0" y="17"/>
                      <a:pt x="2" y="11"/>
                      <a:pt x="6" y="7"/>
                    </a:cubicBezTo>
                    <a:cubicBezTo>
                      <a:pt x="11" y="2"/>
                      <a:pt x="17" y="0"/>
                      <a:pt x="25" y="0"/>
                    </a:cubicBezTo>
                    <a:cubicBezTo>
                      <a:pt x="28" y="0"/>
                      <a:pt x="31" y="1"/>
                      <a:pt x="35" y="2"/>
                    </a:cubicBezTo>
                    <a:cubicBezTo>
                      <a:pt x="39" y="3"/>
                      <a:pt x="41" y="3"/>
                      <a:pt x="42" y="3"/>
                    </a:cubicBezTo>
                    <a:cubicBezTo>
                      <a:pt x="44" y="3"/>
                      <a:pt x="45" y="3"/>
                      <a:pt x="45" y="3"/>
                    </a:cubicBezTo>
                    <a:cubicBezTo>
                      <a:pt x="46" y="2"/>
                      <a:pt x="46" y="1"/>
                      <a:pt x="46" y="0"/>
                    </a:cubicBezTo>
                    <a:lnTo>
                      <a:pt x="50" y="0"/>
                    </a:lnTo>
                    <a:lnTo>
                      <a:pt x="50" y="23"/>
                    </a:lnTo>
                    <a:lnTo>
                      <a:pt x="46" y="23"/>
                    </a:lnTo>
                    <a:cubicBezTo>
                      <a:pt x="44" y="18"/>
                      <a:pt x="42" y="14"/>
                      <a:pt x="38" y="10"/>
                    </a:cubicBezTo>
                    <a:cubicBezTo>
                      <a:pt x="35" y="7"/>
                      <a:pt x="31" y="5"/>
                      <a:pt x="27" y="5"/>
                    </a:cubicBezTo>
                    <a:cubicBezTo>
                      <a:pt x="23" y="5"/>
                      <a:pt x="20" y="6"/>
                      <a:pt x="19" y="8"/>
                    </a:cubicBezTo>
                    <a:cubicBezTo>
                      <a:pt x="17" y="10"/>
                      <a:pt x="16" y="12"/>
                      <a:pt x="16" y="15"/>
                    </a:cubicBezTo>
                    <a:cubicBezTo>
                      <a:pt x="16" y="17"/>
                      <a:pt x="17" y="18"/>
                      <a:pt x="18" y="20"/>
                    </a:cubicBezTo>
                    <a:cubicBezTo>
                      <a:pt x="20" y="22"/>
                      <a:pt x="23" y="24"/>
                      <a:pt x="27" y="26"/>
                    </a:cubicBezTo>
                    <a:lnTo>
                      <a:pt x="36" y="30"/>
                    </a:lnTo>
                    <a:cubicBezTo>
                      <a:pt x="41" y="33"/>
                      <a:pt x="45" y="36"/>
                      <a:pt x="47" y="38"/>
                    </a:cubicBezTo>
                    <a:cubicBezTo>
                      <a:pt x="52" y="42"/>
                      <a:pt x="54" y="47"/>
                      <a:pt x="54" y="53"/>
                    </a:cubicBezTo>
                    <a:cubicBezTo>
                      <a:pt x="54" y="59"/>
                      <a:pt x="51" y="65"/>
                      <a:pt x="47" y="70"/>
                    </a:cubicBezTo>
                    <a:cubicBezTo>
                      <a:pt x="43" y="75"/>
                      <a:pt x="37" y="77"/>
                      <a:pt x="28" y="77"/>
                    </a:cubicBezTo>
                    <a:cubicBezTo>
                      <a:pt x="26" y="77"/>
                      <a:pt x="24" y="77"/>
                      <a:pt x="22" y="77"/>
                    </a:cubicBezTo>
                    <a:cubicBezTo>
                      <a:pt x="19" y="76"/>
                      <a:pt x="17" y="76"/>
                      <a:pt x="14" y="74"/>
                    </a:cubicBezTo>
                    <a:lnTo>
                      <a:pt x="11" y="74"/>
                    </a:lnTo>
                    <a:cubicBezTo>
                      <a:pt x="10" y="73"/>
                      <a:pt x="9" y="73"/>
                      <a:pt x="9" y="73"/>
                    </a:cubicBezTo>
                    <a:cubicBezTo>
                      <a:pt x="9" y="73"/>
                      <a:pt x="9" y="73"/>
                      <a:pt x="8" y="73"/>
                    </a:cubicBezTo>
                    <a:cubicBezTo>
                      <a:pt x="7" y="73"/>
                      <a:pt x="7" y="73"/>
                      <a:pt x="6" y="74"/>
                    </a:cubicBezTo>
                    <a:cubicBezTo>
                      <a:pt x="5" y="75"/>
                      <a:pt x="5" y="76"/>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86"/>
              <p:cNvSpPr>
                <a:spLocks/>
              </p:cNvSpPr>
              <p:nvPr/>
            </p:nvSpPr>
            <p:spPr bwMode="auto">
              <a:xfrm>
                <a:off x="976" y="2623"/>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87"/>
              <p:cNvSpPr>
                <a:spLocks/>
              </p:cNvSpPr>
              <p:nvPr/>
            </p:nvSpPr>
            <p:spPr bwMode="auto">
              <a:xfrm>
                <a:off x="976" y="2623"/>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Freeform 188"/>
              <p:cNvSpPr>
                <a:spLocks/>
              </p:cNvSpPr>
              <p:nvPr/>
            </p:nvSpPr>
            <p:spPr bwMode="auto">
              <a:xfrm>
                <a:off x="1191" y="2658"/>
                <a:ext cx="63" cy="69"/>
              </a:xfrm>
              <a:custGeom>
                <a:avLst/>
                <a:gdLst/>
                <a:ahLst/>
                <a:cxnLst>
                  <a:cxn ang="0">
                    <a:pos x="0" y="121"/>
                  </a:cxn>
                  <a:cxn ang="0">
                    <a:pos x="0" y="121"/>
                  </a:cxn>
                  <a:cxn ang="0">
                    <a:pos x="11" y="119"/>
                  </a:cxn>
                  <a:cxn ang="0">
                    <a:pos x="17" y="108"/>
                  </a:cxn>
                  <a:cxn ang="0">
                    <a:pos x="17" y="18"/>
                  </a:cxn>
                  <a:cxn ang="0">
                    <a:pos x="11" y="7"/>
                  </a:cxn>
                  <a:cxn ang="0">
                    <a:pos x="0" y="5"/>
                  </a:cxn>
                  <a:cxn ang="0">
                    <a:pos x="0" y="0"/>
                  </a:cxn>
                  <a:cxn ang="0">
                    <a:pos x="65" y="0"/>
                  </a:cxn>
                  <a:cxn ang="0">
                    <a:pos x="65" y="5"/>
                  </a:cxn>
                  <a:cxn ang="0">
                    <a:pos x="50" y="8"/>
                  </a:cxn>
                  <a:cxn ang="0">
                    <a:pos x="46" y="22"/>
                  </a:cxn>
                  <a:cxn ang="0">
                    <a:pos x="46" y="109"/>
                  </a:cxn>
                  <a:cxn ang="0">
                    <a:pos x="50" y="118"/>
                  </a:cxn>
                  <a:cxn ang="0">
                    <a:pos x="62" y="120"/>
                  </a:cxn>
                  <a:cxn ang="0">
                    <a:pos x="90" y="112"/>
                  </a:cxn>
                  <a:cxn ang="0">
                    <a:pos x="110" y="83"/>
                  </a:cxn>
                  <a:cxn ang="0">
                    <a:pos x="115" y="83"/>
                  </a:cxn>
                  <a:cxn ang="0">
                    <a:pos x="108" y="126"/>
                  </a:cxn>
                  <a:cxn ang="0">
                    <a:pos x="0" y="126"/>
                  </a:cxn>
                  <a:cxn ang="0">
                    <a:pos x="0" y="121"/>
                  </a:cxn>
                </a:cxnLst>
                <a:rect l="0" t="0" r="r" b="b"/>
                <a:pathLst>
                  <a:path w="115" h="126">
                    <a:moveTo>
                      <a:pt x="0" y="121"/>
                    </a:moveTo>
                    <a:lnTo>
                      <a:pt x="0" y="121"/>
                    </a:lnTo>
                    <a:cubicBezTo>
                      <a:pt x="5" y="121"/>
                      <a:pt x="9" y="120"/>
                      <a:pt x="11" y="119"/>
                    </a:cubicBezTo>
                    <a:cubicBezTo>
                      <a:pt x="15" y="117"/>
                      <a:pt x="17" y="113"/>
                      <a:pt x="17" y="108"/>
                    </a:cubicBezTo>
                    <a:lnTo>
                      <a:pt x="17" y="18"/>
                    </a:lnTo>
                    <a:cubicBezTo>
                      <a:pt x="17" y="12"/>
                      <a:pt x="15" y="9"/>
                      <a:pt x="11" y="7"/>
                    </a:cubicBezTo>
                    <a:cubicBezTo>
                      <a:pt x="9" y="6"/>
                      <a:pt x="6" y="5"/>
                      <a:pt x="0" y="5"/>
                    </a:cubicBezTo>
                    <a:lnTo>
                      <a:pt x="0" y="0"/>
                    </a:lnTo>
                    <a:lnTo>
                      <a:pt x="65" y="0"/>
                    </a:lnTo>
                    <a:lnTo>
                      <a:pt x="65" y="5"/>
                    </a:lnTo>
                    <a:cubicBezTo>
                      <a:pt x="58" y="5"/>
                      <a:pt x="53" y="6"/>
                      <a:pt x="50" y="8"/>
                    </a:cubicBezTo>
                    <a:cubicBezTo>
                      <a:pt x="48" y="10"/>
                      <a:pt x="46" y="14"/>
                      <a:pt x="46" y="22"/>
                    </a:cubicBezTo>
                    <a:lnTo>
                      <a:pt x="46" y="109"/>
                    </a:lnTo>
                    <a:cubicBezTo>
                      <a:pt x="46" y="114"/>
                      <a:pt x="47" y="116"/>
                      <a:pt x="50" y="118"/>
                    </a:cubicBezTo>
                    <a:cubicBezTo>
                      <a:pt x="52" y="119"/>
                      <a:pt x="56" y="120"/>
                      <a:pt x="62" y="120"/>
                    </a:cubicBezTo>
                    <a:cubicBezTo>
                      <a:pt x="73" y="120"/>
                      <a:pt x="83" y="117"/>
                      <a:pt x="90" y="112"/>
                    </a:cubicBezTo>
                    <a:cubicBezTo>
                      <a:pt x="98" y="107"/>
                      <a:pt x="105" y="98"/>
                      <a:pt x="110" y="83"/>
                    </a:cubicBezTo>
                    <a:lnTo>
                      <a:pt x="115" y="83"/>
                    </a:lnTo>
                    <a:lnTo>
                      <a:pt x="108"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89"/>
              <p:cNvSpPr>
                <a:spLocks noEditPoints="1"/>
              </p:cNvSpPr>
              <p:nvPr/>
            </p:nvSpPr>
            <p:spPr bwMode="auto">
              <a:xfrm>
                <a:off x="1259" y="2656"/>
                <a:ext cx="25" cy="71"/>
              </a:xfrm>
              <a:custGeom>
                <a:avLst/>
                <a:gdLst/>
                <a:ahLst/>
                <a:cxnLst>
                  <a:cxn ang="0">
                    <a:pos x="9" y="14"/>
                  </a:cxn>
                  <a:cxn ang="0">
                    <a:pos x="9" y="14"/>
                  </a:cxn>
                  <a:cxn ang="0">
                    <a:pos x="13" y="4"/>
                  </a:cxn>
                  <a:cxn ang="0">
                    <a:pos x="23" y="0"/>
                  </a:cxn>
                  <a:cxn ang="0">
                    <a:pos x="33" y="4"/>
                  </a:cxn>
                  <a:cxn ang="0">
                    <a:pos x="37" y="14"/>
                  </a:cxn>
                  <a:cxn ang="0">
                    <a:pos x="33" y="25"/>
                  </a:cxn>
                  <a:cxn ang="0">
                    <a:pos x="23" y="29"/>
                  </a:cxn>
                  <a:cxn ang="0">
                    <a:pos x="13" y="25"/>
                  </a:cxn>
                  <a:cxn ang="0">
                    <a:pos x="9" y="14"/>
                  </a:cxn>
                  <a:cxn ang="0">
                    <a:pos x="9" y="14"/>
                  </a:cxn>
                  <a:cxn ang="0">
                    <a:pos x="0" y="124"/>
                  </a:cxn>
                  <a:cxn ang="0">
                    <a:pos x="0" y="124"/>
                  </a:cxn>
                  <a:cxn ang="0">
                    <a:pos x="7" y="122"/>
                  </a:cxn>
                  <a:cxn ang="0">
                    <a:pos x="10" y="113"/>
                  </a:cxn>
                  <a:cxn ang="0">
                    <a:pos x="10" y="58"/>
                  </a:cxn>
                  <a:cxn ang="0">
                    <a:pos x="8" y="50"/>
                  </a:cxn>
                  <a:cxn ang="0">
                    <a:pos x="0" y="47"/>
                  </a:cxn>
                  <a:cxn ang="0">
                    <a:pos x="0" y="43"/>
                  </a:cxn>
                  <a:cxn ang="0">
                    <a:pos x="36" y="43"/>
                  </a:cxn>
                  <a:cxn ang="0">
                    <a:pos x="36" y="114"/>
                  </a:cxn>
                  <a:cxn ang="0">
                    <a:pos x="38" y="121"/>
                  </a:cxn>
                  <a:cxn ang="0">
                    <a:pos x="45" y="124"/>
                  </a:cxn>
                  <a:cxn ang="0">
                    <a:pos x="45" y="129"/>
                  </a:cxn>
                  <a:cxn ang="0">
                    <a:pos x="0" y="129"/>
                  </a:cxn>
                  <a:cxn ang="0">
                    <a:pos x="0" y="124"/>
                  </a:cxn>
                </a:cxnLst>
                <a:rect l="0" t="0" r="r" b="b"/>
                <a:pathLst>
                  <a:path w="45" h="129">
                    <a:moveTo>
                      <a:pt x="9" y="14"/>
                    </a:moveTo>
                    <a:lnTo>
                      <a:pt x="9" y="14"/>
                    </a:lnTo>
                    <a:cubicBezTo>
                      <a:pt x="9" y="10"/>
                      <a:pt x="10" y="7"/>
                      <a:pt x="13" y="4"/>
                    </a:cubicBezTo>
                    <a:cubicBezTo>
                      <a:pt x="16" y="1"/>
                      <a:pt x="19" y="0"/>
                      <a:pt x="23" y="0"/>
                    </a:cubicBezTo>
                    <a:cubicBezTo>
                      <a:pt x="27" y="0"/>
                      <a:pt x="30" y="1"/>
                      <a:pt x="33" y="4"/>
                    </a:cubicBezTo>
                    <a:cubicBezTo>
                      <a:pt x="36" y="7"/>
                      <a:pt x="37" y="10"/>
                      <a:pt x="37" y="14"/>
                    </a:cubicBezTo>
                    <a:cubicBezTo>
                      <a:pt x="37" y="18"/>
                      <a:pt x="36" y="22"/>
                      <a:pt x="33" y="25"/>
                    </a:cubicBezTo>
                    <a:cubicBezTo>
                      <a:pt x="30" y="27"/>
                      <a:pt x="27" y="29"/>
                      <a:pt x="23" y="29"/>
                    </a:cubicBezTo>
                    <a:cubicBezTo>
                      <a:pt x="19" y="29"/>
                      <a:pt x="16" y="27"/>
                      <a:pt x="13" y="25"/>
                    </a:cubicBezTo>
                    <a:cubicBezTo>
                      <a:pt x="10" y="22"/>
                      <a:pt x="9" y="18"/>
                      <a:pt x="9" y="14"/>
                    </a:cubicBezTo>
                    <a:lnTo>
                      <a:pt x="9" y="14"/>
                    </a:lnTo>
                    <a:close/>
                    <a:moveTo>
                      <a:pt x="0" y="124"/>
                    </a:moveTo>
                    <a:lnTo>
                      <a:pt x="0" y="124"/>
                    </a:lnTo>
                    <a:cubicBezTo>
                      <a:pt x="4" y="124"/>
                      <a:pt x="6" y="123"/>
                      <a:pt x="7" y="122"/>
                    </a:cubicBezTo>
                    <a:cubicBezTo>
                      <a:pt x="9" y="120"/>
                      <a:pt x="10" y="117"/>
                      <a:pt x="10" y="113"/>
                    </a:cubicBezTo>
                    <a:lnTo>
                      <a:pt x="10" y="58"/>
                    </a:lnTo>
                    <a:cubicBezTo>
                      <a:pt x="10" y="54"/>
                      <a:pt x="9" y="52"/>
                      <a:pt x="8" y="50"/>
                    </a:cubicBezTo>
                    <a:cubicBezTo>
                      <a:pt x="7" y="49"/>
                      <a:pt x="4" y="48"/>
                      <a:pt x="0" y="47"/>
                    </a:cubicBezTo>
                    <a:lnTo>
                      <a:pt x="0" y="43"/>
                    </a:lnTo>
                    <a:lnTo>
                      <a:pt x="36" y="43"/>
                    </a:lnTo>
                    <a:lnTo>
                      <a:pt x="36" y="114"/>
                    </a:lnTo>
                    <a:cubicBezTo>
                      <a:pt x="36" y="118"/>
                      <a:pt x="37" y="120"/>
                      <a:pt x="38" y="121"/>
                    </a:cubicBezTo>
                    <a:cubicBezTo>
                      <a:pt x="39" y="122"/>
                      <a:pt x="41" y="123"/>
                      <a:pt x="45" y="124"/>
                    </a:cubicBezTo>
                    <a:lnTo>
                      <a:pt x="45"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90"/>
              <p:cNvSpPr>
                <a:spLocks/>
              </p:cNvSpPr>
              <p:nvPr/>
            </p:nvSpPr>
            <p:spPr bwMode="auto">
              <a:xfrm>
                <a:off x="1288" y="2679"/>
                <a:ext cx="82" cy="48"/>
              </a:xfrm>
              <a:custGeom>
                <a:avLst/>
                <a:gdLst/>
                <a:ahLst/>
                <a:cxnLst>
                  <a:cxn ang="0">
                    <a:pos x="0" y="83"/>
                  </a:cxn>
                  <a:cxn ang="0">
                    <a:pos x="0" y="83"/>
                  </a:cxn>
                  <a:cxn ang="0">
                    <a:pos x="7" y="81"/>
                  </a:cxn>
                  <a:cxn ang="0">
                    <a:pos x="10" y="72"/>
                  </a:cxn>
                  <a:cxn ang="0">
                    <a:pos x="10" y="17"/>
                  </a:cxn>
                  <a:cxn ang="0">
                    <a:pos x="8" y="9"/>
                  </a:cxn>
                  <a:cxn ang="0">
                    <a:pos x="0" y="6"/>
                  </a:cxn>
                  <a:cxn ang="0">
                    <a:pos x="0" y="2"/>
                  </a:cxn>
                  <a:cxn ang="0">
                    <a:pos x="36" y="2"/>
                  </a:cxn>
                  <a:cxn ang="0">
                    <a:pos x="36" y="15"/>
                  </a:cxn>
                  <a:cxn ang="0">
                    <a:pos x="45" y="6"/>
                  </a:cxn>
                  <a:cxn ang="0">
                    <a:pos x="62" y="0"/>
                  </a:cxn>
                  <a:cxn ang="0">
                    <a:pos x="80" y="5"/>
                  </a:cxn>
                  <a:cxn ang="0">
                    <a:pos x="86" y="15"/>
                  </a:cxn>
                  <a:cxn ang="0">
                    <a:pos x="88" y="15"/>
                  </a:cxn>
                  <a:cxn ang="0">
                    <a:pos x="98" y="5"/>
                  </a:cxn>
                  <a:cxn ang="0">
                    <a:pos x="114" y="0"/>
                  </a:cxn>
                  <a:cxn ang="0">
                    <a:pos x="132" y="6"/>
                  </a:cxn>
                  <a:cxn ang="0">
                    <a:pos x="139" y="26"/>
                  </a:cxn>
                  <a:cxn ang="0">
                    <a:pos x="139" y="73"/>
                  </a:cxn>
                  <a:cxn ang="0">
                    <a:pos x="141" y="81"/>
                  </a:cxn>
                  <a:cxn ang="0">
                    <a:pos x="149" y="83"/>
                  </a:cxn>
                  <a:cxn ang="0">
                    <a:pos x="149" y="88"/>
                  </a:cxn>
                  <a:cxn ang="0">
                    <a:pos x="104" y="88"/>
                  </a:cxn>
                  <a:cxn ang="0">
                    <a:pos x="104" y="83"/>
                  </a:cxn>
                  <a:cxn ang="0">
                    <a:pos x="112" y="81"/>
                  </a:cxn>
                  <a:cxn ang="0">
                    <a:pos x="114" y="73"/>
                  </a:cxn>
                  <a:cxn ang="0">
                    <a:pos x="114" y="27"/>
                  </a:cxn>
                  <a:cxn ang="0">
                    <a:pos x="111" y="16"/>
                  </a:cxn>
                  <a:cxn ang="0">
                    <a:pos x="103" y="12"/>
                  </a:cxn>
                  <a:cxn ang="0">
                    <a:pos x="93" y="17"/>
                  </a:cxn>
                  <a:cxn ang="0">
                    <a:pos x="88" y="23"/>
                  </a:cxn>
                  <a:cxn ang="0">
                    <a:pos x="88" y="73"/>
                  </a:cxn>
                  <a:cxn ang="0">
                    <a:pos x="90" y="80"/>
                  </a:cxn>
                  <a:cxn ang="0">
                    <a:pos x="96" y="83"/>
                  </a:cxn>
                  <a:cxn ang="0">
                    <a:pos x="96" y="88"/>
                  </a:cxn>
                  <a:cxn ang="0">
                    <a:pos x="53" y="88"/>
                  </a:cxn>
                  <a:cxn ang="0">
                    <a:pos x="53" y="83"/>
                  </a:cxn>
                  <a:cxn ang="0">
                    <a:pos x="60" y="81"/>
                  </a:cxn>
                  <a:cxn ang="0">
                    <a:pos x="62" y="73"/>
                  </a:cxn>
                  <a:cxn ang="0">
                    <a:pos x="62" y="27"/>
                  </a:cxn>
                  <a:cxn ang="0">
                    <a:pos x="60" y="16"/>
                  </a:cxn>
                  <a:cxn ang="0">
                    <a:pos x="52" y="12"/>
                  </a:cxn>
                  <a:cxn ang="0">
                    <a:pos x="41" y="17"/>
                  </a:cxn>
                  <a:cxn ang="0">
                    <a:pos x="36" y="23"/>
                  </a:cxn>
                  <a:cxn ang="0">
                    <a:pos x="36" y="73"/>
                  </a:cxn>
                  <a:cxn ang="0">
                    <a:pos x="38" y="80"/>
                  </a:cxn>
                  <a:cxn ang="0">
                    <a:pos x="45" y="83"/>
                  </a:cxn>
                  <a:cxn ang="0">
                    <a:pos x="45" y="88"/>
                  </a:cxn>
                  <a:cxn ang="0">
                    <a:pos x="0" y="88"/>
                  </a:cxn>
                  <a:cxn ang="0">
                    <a:pos x="0" y="83"/>
                  </a:cxn>
                </a:cxnLst>
                <a:rect l="0" t="0" r="r" b="b"/>
                <a:pathLst>
                  <a:path w="149" h="88">
                    <a:moveTo>
                      <a:pt x="0" y="83"/>
                    </a:moveTo>
                    <a:lnTo>
                      <a:pt x="0" y="83"/>
                    </a:lnTo>
                    <a:cubicBezTo>
                      <a:pt x="4" y="83"/>
                      <a:pt x="6" y="82"/>
                      <a:pt x="7" y="81"/>
                    </a:cubicBezTo>
                    <a:cubicBezTo>
                      <a:pt x="9" y="79"/>
                      <a:pt x="10" y="76"/>
                      <a:pt x="10" y="72"/>
                    </a:cubicBezTo>
                    <a:lnTo>
                      <a:pt x="10" y="17"/>
                    </a:lnTo>
                    <a:cubicBezTo>
                      <a:pt x="10" y="13"/>
                      <a:pt x="10" y="11"/>
                      <a:pt x="8" y="9"/>
                    </a:cubicBezTo>
                    <a:cubicBezTo>
                      <a:pt x="7" y="8"/>
                      <a:pt x="4" y="7"/>
                      <a:pt x="0" y="6"/>
                    </a:cubicBezTo>
                    <a:lnTo>
                      <a:pt x="0" y="2"/>
                    </a:lnTo>
                    <a:lnTo>
                      <a:pt x="36" y="2"/>
                    </a:lnTo>
                    <a:lnTo>
                      <a:pt x="36" y="15"/>
                    </a:lnTo>
                    <a:cubicBezTo>
                      <a:pt x="39" y="11"/>
                      <a:pt x="42" y="8"/>
                      <a:pt x="45" y="6"/>
                    </a:cubicBezTo>
                    <a:cubicBezTo>
                      <a:pt x="50" y="2"/>
                      <a:pt x="56" y="0"/>
                      <a:pt x="62" y="0"/>
                    </a:cubicBezTo>
                    <a:cubicBezTo>
                      <a:pt x="70" y="0"/>
                      <a:pt x="76" y="1"/>
                      <a:pt x="80" y="5"/>
                    </a:cubicBezTo>
                    <a:cubicBezTo>
                      <a:pt x="82" y="7"/>
                      <a:pt x="84" y="10"/>
                      <a:pt x="86" y="15"/>
                    </a:cubicBezTo>
                    <a:lnTo>
                      <a:pt x="88" y="15"/>
                    </a:lnTo>
                    <a:cubicBezTo>
                      <a:pt x="91" y="10"/>
                      <a:pt x="95" y="7"/>
                      <a:pt x="98" y="5"/>
                    </a:cubicBezTo>
                    <a:cubicBezTo>
                      <a:pt x="103" y="1"/>
                      <a:pt x="108" y="0"/>
                      <a:pt x="114" y="0"/>
                    </a:cubicBezTo>
                    <a:cubicBezTo>
                      <a:pt x="121" y="0"/>
                      <a:pt x="127" y="2"/>
                      <a:pt x="132" y="6"/>
                    </a:cubicBezTo>
                    <a:cubicBezTo>
                      <a:pt x="137" y="10"/>
                      <a:pt x="139" y="17"/>
                      <a:pt x="139" y="26"/>
                    </a:cubicBezTo>
                    <a:lnTo>
                      <a:pt x="139" y="73"/>
                    </a:lnTo>
                    <a:cubicBezTo>
                      <a:pt x="139" y="77"/>
                      <a:pt x="140" y="80"/>
                      <a:pt x="141" y="81"/>
                    </a:cubicBezTo>
                    <a:cubicBezTo>
                      <a:pt x="143" y="82"/>
                      <a:pt x="145" y="83"/>
                      <a:pt x="149" y="83"/>
                    </a:cubicBezTo>
                    <a:lnTo>
                      <a:pt x="149" y="88"/>
                    </a:lnTo>
                    <a:lnTo>
                      <a:pt x="104" y="88"/>
                    </a:lnTo>
                    <a:lnTo>
                      <a:pt x="104" y="83"/>
                    </a:lnTo>
                    <a:cubicBezTo>
                      <a:pt x="108" y="83"/>
                      <a:pt x="110" y="82"/>
                      <a:pt x="112" y="81"/>
                    </a:cubicBezTo>
                    <a:cubicBezTo>
                      <a:pt x="113" y="79"/>
                      <a:pt x="114" y="77"/>
                      <a:pt x="114" y="73"/>
                    </a:cubicBezTo>
                    <a:lnTo>
                      <a:pt x="114" y="27"/>
                    </a:lnTo>
                    <a:cubicBezTo>
                      <a:pt x="114" y="23"/>
                      <a:pt x="113" y="19"/>
                      <a:pt x="111" y="16"/>
                    </a:cubicBezTo>
                    <a:cubicBezTo>
                      <a:pt x="110" y="14"/>
                      <a:pt x="107" y="12"/>
                      <a:pt x="103" y="12"/>
                    </a:cubicBezTo>
                    <a:cubicBezTo>
                      <a:pt x="100" y="12"/>
                      <a:pt x="97" y="14"/>
                      <a:pt x="93" y="17"/>
                    </a:cubicBezTo>
                    <a:cubicBezTo>
                      <a:pt x="90" y="20"/>
                      <a:pt x="88" y="22"/>
                      <a:pt x="88" y="23"/>
                    </a:cubicBezTo>
                    <a:lnTo>
                      <a:pt x="88" y="73"/>
                    </a:lnTo>
                    <a:cubicBezTo>
                      <a:pt x="88" y="77"/>
                      <a:pt x="88" y="79"/>
                      <a:pt x="90" y="80"/>
                    </a:cubicBezTo>
                    <a:cubicBezTo>
                      <a:pt x="91" y="81"/>
                      <a:pt x="93" y="82"/>
                      <a:pt x="96" y="83"/>
                    </a:cubicBezTo>
                    <a:lnTo>
                      <a:pt x="96" y="88"/>
                    </a:lnTo>
                    <a:lnTo>
                      <a:pt x="53" y="88"/>
                    </a:lnTo>
                    <a:lnTo>
                      <a:pt x="53" y="83"/>
                    </a:lnTo>
                    <a:cubicBezTo>
                      <a:pt x="56" y="83"/>
                      <a:pt x="59" y="82"/>
                      <a:pt x="60" y="81"/>
                    </a:cubicBezTo>
                    <a:cubicBezTo>
                      <a:pt x="61" y="79"/>
                      <a:pt x="62" y="77"/>
                      <a:pt x="62" y="73"/>
                    </a:cubicBezTo>
                    <a:lnTo>
                      <a:pt x="62" y="27"/>
                    </a:lnTo>
                    <a:cubicBezTo>
                      <a:pt x="62" y="23"/>
                      <a:pt x="61" y="19"/>
                      <a:pt x="60" y="16"/>
                    </a:cubicBezTo>
                    <a:cubicBezTo>
                      <a:pt x="59" y="14"/>
                      <a:pt x="56" y="12"/>
                      <a:pt x="52" y="12"/>
                    </a:cubicBezTo>
                    <a:cubicBezTo>
                      <a:pt x="48" y="12"/>
                      <a:pt x="44" y="14"/>
                      <a:pt x="41" y="17"/>
                    </a:cubicBezTo>
                    <a:cubicBezTo>
                      <a:pt x="38" y="20"/>
                      <a:pt x="36" y="22"/>
                      <a:pt x="36" y="23"/>
                    </a:cubicBezTo>
                    <a:lnTo>
                      <a:pt x="36" y="73"/>
                    </a:lnTo>
                    <a:cubicBezTo>
                      <a:pt x="36" y="77"/>
                      <a:pt x="37" y="79"/>
                      <a:pt x="38" y="80"/>
                    </a:cubicBezTo>
                    <a:cubicBezTo>
                      <a:pt x="39" y="81"/>
                      <a:pt x="41" y="82"/>
                      <a:pt x="45" y="83"/>
                    </a:cubicBezTo>
                    <a:lnTo>
                      <a:pt x="45"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91"/>
              <p:cNvSpPr>
                <a:spLocks noEditPoints="1"/>
              </p:cNvSpPr>
              <p:nvPr/>
            </p:nvSpPr>
            <p:spPr bwMode="auto">
              <a:xfrm>
                <a:off x="1373" y="2656"/>
                <a:ext cx="25" cy="71"/>
              </a:xfrm>
              <a:custGeom>
                <a:avLst/>
                <a:gdLst/>
                <a:ahLst/>
                <a:cxnLst>
                  <a:cxn ang="0">
                    <a:pos x="8" y="14"/>
                  </a:cxn>
                  <a:cxn ang="0">
                    <a:pos x="8" y="14"/>
                  </a:cxn>
                  <a:cxn ang="0">
                    <a:pos x="12" y="4"/>
                  </a:cxn>
                  <a:cxn ang="0">
                    <a:pos x="22" y="0"/>
                  </a:cxn>
                  <a:cxn ang="0">
                    <a:pos x="33" y="4"/>
                  </a:cxn>
                  <a:cxn ang="0">
                    <a:pos x="37" y="14"/>
                  </a:cxn>
                  <a:cxn ang="0">
                    <a:pos x="33" y="25"/>
                  </a:cxn>
                  <a:cxn ang="0">
                    <a:pos x="22" y="29"/>
                  </a:cxn>
                  <a:cxn ang="0">
                    <a:pos x="12" y="25"/>
                  </a:cxn>
                  <a:cxn ang="0">
                    <a:pos x="8" y="14"/>
                  </a:cxn>
                  <a:cxn ang="0">
                    <a:pos x="8" y="14"/>
                  </a:cxn>
                  <a:cxn ang="0">
                    <a:pos x="0" y="124"/>
                  </a:cxn>
                  <a:cxn ang="0">
                    <a:pos x="0" y="124"/>
                  </a:cxn>
                  <a:cxn ang="0">
                    <a:pos x="7" y="122"/>
                  </a:cxn>
                  <a:cxn ang="0">
                    <a:pos x="9" y="113"/>
                  </a:cxn>
                  <a:cxn ang="0">
                    <a:pos x="9" y="58"/>
                  </a:cxn>
                  <a:cxn ang="0">
                    <a:pos x="7" y="50"/>
                  </a:cxn>
                  <a:cxn ang="0">
                    <a:pos x="0" y="47"/>
                  </a:cxn>
                  <a:cxn ang="0">
                    <a:pos x="0" y="43"/>
                  </a:cxn>
                  <a:cxn ang="0">
                    <a:pos x="35" y="43"/>
                  </a:cxn>
                  <a:cxn ang="0">
                    <a:pos x="35" y="114"/>
                  </a:cxn>
                  <a:cxn ang="0">
                    <a:pos x="37" y="121"/>
                  </a:cxn>
                  <a:cxn ang="0">
                    <a:pos x="44" y="124"/>
                  </a:cxn>
                  <a:cxn ang="0">
                    <a:pos x="44" y="129"/>
                  </a:cxn>
                  <a:cxn ang="0">
                    <a:pos x="0" y="129"/>
                  </a:cxn>
                  <a:cxn ang="0">
                    <a:pos x="0" y="124"/>
                  </a:cxn>
                </a:cxnLst>
                <a:rect l="0" t="0" r="r" b="b"/>
                <a:pathLst>
                  <a:path w="44" h="129">
                    <a:moveTo>
                      <a:pt x="8" y="14"/>
                    </a:moveTo>
                    <a:lnTo>
                      <a:pt x="8" y="14"/>
                    </a:lnTo>
                    <a:cubicBezTo>
                      <a:pt x="8" y="10"/>
                      <a:pt x="9" y="7"/>
                      <a:pt x="12" y="4"/>
                    </a:cubicBezTo>
                    <a:cubicBezTo>
                      <a:pt x="15" y="1"/>
                      <a:pt x="18" y="0"/>
                      <a:pt x="22" y="0"/>
                    </a:cubicBezTo>
                    <a:cubicBezTo>
                      <a:pt x="26" y="0"/>
                      <a:pt x="30" y="1"/>
                      <a:pt x="33" y="4"/>
                    </a:cubicBezTo>
                    <a:cubicBezTo>
                      <a:pt x="35" y="7"/>
                      <a:pt x="37" y="10"/>
                      <a:pt x="37" y="14"/>
                    </a:cubicBezTo>
                    <a:cubicBezTo>
                      <a:pt x="37" y="18"/>
                      <a:pt x="35" y="22"/>
                      <a:pt x="33" y="25"/>
                    </a:cubicBezTo>
                    <a:cubicBezTo>
                      <a:pt x="30" y="27"/>
                      <a:pt x="26" y="29"/>
                      <a:pt x="22" y="29"/>
                    </a:cubicBezTo>
                    <a:cubicBezTo>
                      <a:pt x="18" y="29"/>
                      <a:pt x="15" y="27"/>
                      <a:pt x="12" y="25"/>
                    </a:cubicBezTo>
                    <a:cubicBezTo>
                      <a:pt x="9" y="22"/>
                      <a:pt x="8" y="18"/>
                      <a:pt x="8" y="14"/>
                    </a:cubicBezTo>
                    <a:lnTo>
                      <a:pt x="8" y="14"/>
                    </a:lnTo>
                    <a:close/>
                    <a:moveTo>
                      <a:pt x="0" y="124"/>
                    </a:moveTo>
                    <a:lnTo>
                      <a:pt x="0" y="124"/>
                    </a:lnTo>
                    <a:cubicBezTo>
                      <a:pt x="3" y="124"/>
                      <a:pt x="5" y="123"/>
                      <a:pt x="7" y="122"/>
                    </a:cubicBezTo>
                    <a:cubicBezTo>
                      <a:pt x="8" y="120"/>
                      <a:pt x="9" y="117"/>
                      <a:pt x="9" y="113"/>
                    </a:cubicBezTo>
                    <a:lnTo>
                      <a:pt x="9" y="58"/>
                    </a:lnTo>
                    <a:cubicBezTo>
                      <a:pt x="9" y="54"/>
                      <a:pt x="9" y="52"/>
                      <a:pt x="7" y="50"/>
                    </a:cubicBezTo>
                    <a:cubicBezTo>
                      <a:pt x="6" y="49"/>
                      <a:pt x="4" y="48"/>
                      <a:pt x="0" y="47"/>
                    </a:cubicBezTo>
                    <a:lnTo>
                      <a:pt x="0" y="43"/>
                    </a:lnTo>
                    <a:lnTo>
                      <a:pt x="35" y="43"/>
                    </a:lnTo>
                    <a:lnTo>
                      <a:pt x="35" y="114"/>
                    </a:lnTo>
                    <a:cubicBezTo>
                      <a:pt x="35" y="118"/>
                      <a:pt x="36" y="120"/>
                      <a:pt x="37" y="121"/>
                    </a:cubicBezTo>
                    <a:cubicBezTo>
                      <a:pt x="39" y="122"/>
                      <a:pt x="41" y="123"/>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92"/>
              <p:cNvSpPr>
                <a:spLocks/>
              </p:cNvSpPr>
              <p:nvPr/>
            </p:nvSpPr>
            <p:spPr bwMode="auto">
              <a:xfrm>
                <a:off x="1402" y="2662"/>
                <a:ext cx="32" cy="66"/>
              </a:xfrm>
              <a:custGeom>
                <a:avLst/>
                <a:gdLst/>
                <a:ahLst/>
                <a:cxnLst>
                  <a:cxn ang="0">
                    <a:pos x="0" y="40"/>
                  </a:cxn>
                  <a:cxn ang="0">
                    <a:pos x="0" y="40"/>
                  </a:cxn>
                  <a:cxn ang="0">
                    <a:pos x="0" y="35"/>
                  </a:cxn>
                  <a:cxn ang="0">
                    <a:pos x="6" y="30"/>
                  </a:cxn>
                  <a:cxn ang="0">
                    <a:pos x="15" y="20"/>
                  </a:cxn>
                  <a:cxn ang="0">
                    <a:pos x="30" y="0"/>
                  </a:cxn>
                  <a:cxn ang="0">
                    <a:pos x="35" y="0"/>
                  </a:cxn>
                  <a:cxn ang="0">
                    <a:pos x="35" y="32"/>
                  </a:cxn>
                  <a:cxn ang="0">
                    <a:pos x="53" y="32"/>
                  </a:cxn>
                  <a:cxn ang="0">
                    <a:pos x="53" y="40"/>
                  </a:cxn>
                  <a:cxn ang="0">
                    <a:pos x="35" y="40"/>
                  </a:cxn>
                  <a:cxn ang="0">
                    <a:pos x="35" y="96"/>
                  </a:cxn>
                  <a:cxn ang="0">
                    <a:pos x="36" y="103"/>
                  </a:cxn>
                  <a:cxn ang="0">
                    <a:pos x="42" y="107"/>
                  </a:cxn>
                  <a:cxn ang="0">
                    <a:pos x="48" y="104"/>
                  </a:cxn>
                  <a:cxn ang="0">
                    <a:pos x="53" y="97"/>
                  </a:cxn>
                  <a:cxn ang="0">
                    <a:pos x="58" y="99"/>
                  </a:cxn>
                  <a:cxn ang="0">
                    <a:pos x="50" y="112"/>
                  </a:cxn>
                  <a:cxn ang="0">
                    <a:pos x="30" y="120"/>
                  </a:cxn>
                  <a:cxn ang="0">
                    <a:pos x="19" y="118"/>
                  </a:cxn>
                  <a:cxn ang="0">
                    <a:pos x="9" y="100"/>
                  </a:cxn>
                  <a:cxn ang="0">
                    <a:pos x="9" y="40"/>
                  </a:cxn>
                  <a:cxn ang="0">
                    <a:pos x="0" y="40"/>
                  </a:cxn>
                </a:cxnLst>
                <a:rect l="0" t="0" r="r" b="b"/>
                <a:pathLst>
                  <a:path w="58" h="120">
                    <a:moveTo>
                      <a:pt x="0" y="40"/>
                    </a:moveTo>
                    <a:lnTo>
                      <a:pt x="0" y="40"/>
                    </a:lnTo>
                    <a:lnTo>
                      <a:pt x="0" y="35"/>
                    </a:lnTo>
                    <a:cubicBezTo>
                      <a:pt x="1" y="33"/>
                      <a:pt x="3" y="32"/>
                      <a:pt x="6" y="30"/>
                    </a:cubicBezTo>
                    <a:cubicBezTo>
                      <a:pt x="9" y="27"/>
                      <a:pt x="12" y="23"/>
                      <a:pt x="15" y="20"/>
                    </a:cubicBezTo>
                    <a:cubicBezTo>
                      <a:pt x="20" y="14"/>
                      <a:pt x="26" y="8"/>
                      <a:pt x="30" y="0"/>
                    </a:cubicBezTo>
                    <a:lnTo>
                      <a:pt x="35" y="0"/>
                    </a:lnTo>
                    <a:lnTo>
                      <a:pt x="35" y="32"/>
                    </a:lnTo>
                    <a:lnTo>
                      <a:pt x="53" y="32"/>
                    </a:lnTo>
                    <a:lnTo>
                      <a:pt x="53" y="40"/>
                    </a:lnTo>
                    <a:lnTo>
                      <a:pt x="35" y="40"/>
                    </a:lnTo>
                    <a:lnTo>
                      <a:pt x="35" y="96"/>
                    </a:lnTo>
                    <a:cubicBezTo>
                      <a:pt x="35" y="99"/>
                      <a:pt x="35" y="101"/>
                      <a:pt x="36" y="103"/>
                    </a:cubicBezTo>
                    <a:cubicBezTo>
                      <a:pt x="37" y="105"/>
                      <a:pt x="39" y="107"/>
                      <a:pt x="42" y="107"/>
                    </a:cubicBezTo>
                    <a:cubicBezTo>
                      <a:pt x="45" y="107"/>
                      <a:pt x="47" y="106"/>
                      <a:pt x="48" y="104"/>
                    </a:cubicBezTo>
                    <a:cubicBezTo>
                      <a:pt x="50" y="102"/>
                      <a:pt x="51" y="100"/>
                      <a:pt x="53" y="97"/>
                    </a:cubicBezTo>
                    <a:lnTo>
                      <a:pt x="58" y="99"/>
                    </a:lnTo>
                    <a:cubicBezTo>
                      <a:pt x="55" y="104"/>
                      <a:pt x="53" y="108"/>
                      <a:pt x="50" y="112"/>
                    </a:cubicBezTo>
                    <a:cubicBezTo>
                      <a:pt x="44" y="117"/>
                      <a:pt x="38" y="120"/>
                      <a:pt x="30" y="120"/>
                    </a:cubicBezTo>
                    <a:cubicBezTo>
                      <a:pt x="26" y="120"/>
                      <a:pt x="22" y="119"/>
                      <a:pt x="19" y="118"/>
                    </a:cubicBezTo>
                    <a:cubicBezTo>
                      <a:pt x="12" y="114"/>
                      <a:pt x="9" y="109"/>
                      <a:pt x="9" y="100"/>
                    </a:cubicBezTo>
                    <a:lnTo>
                      <a:pt x="9"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93"/>
              <p:cNvSpPr>
                <a:spLocks/>
              </p:cNvSpPr>
              <p:nvPr/>
            </p:nvSpPr>
            <p:spPr bwMode="auto">
              <a:xfrm>
                <a:off x="976" y="2831"/>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94"/>
              <p:cNvSpPr>
                <a:spLocks/>
              </p:cNvSpPr>
              <p:nvPr/>
            </p:nvSpPr>
            <p:spPr bwMode="auto">
              <a:xfrm>
                <a:off x="976" y="2831"/>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95"/>
              <p:cNvSpPr>
                <a:spLocks noEditPoints="1"/>
              </p:cNvSpPr>
              <p:nvPr/>
            </p:nvSpPr>
            <p:spPr bwMode="auto">
              <a:xfrm>
                <a:off x="1018" y="2867"/>
                <a:ext cx="62" cy="69"/>
              </a:xfrm>
              <a:custGeom>
                <a:avLst/>
                <a:gdLst/>
                <a:ahLst/>
                <a:cxnLst>
                  <a:cxn ang="0">
                    <a:pos x="0" y="121"/>
                  </a:cxn>
                  <a:cxn ang="0">
                    <a:pos x="0" y="121"/>
                  </a:cxn>
                  <a:cxn ang="0">
                    <a:pos x="11" y="119"/>
                  </a:cxn>
                  <a:cxn ang="0">
                    <a:pos x="16" y="108"/>
                  </a:cxn>
                  <a:cxn ang="0">
                    <a:pos x="16" y="18"/>
                  </a:cxn>
                  <a:cxn ang="0">
                    <a:pos x="11" y="7"/>
                  </a:cxn>
                  <a:cxn ang="0">
                    <a:pos x="0" y="5"/>
                  </a:cxn>
                  <a:cxn ang="0">
                    <a:pos x="0" y="0"/>
                  </a:cxn>
                  <a:cxn ang="0">
                    <a:pos x="58" y="0"/>
                  </a:cxn>
                  <a:cxn ang="0">
                    <a:pos x="85" y="4"/>
                  </a:cxn>
                  <a:cxn ang="0">
                    <a:pos x="106" y="30"/>
                  </a:cxn>
                  <a:cxn ang="0">
                    <a:pos x="98" y="48"/>
                  </a:cxn>
                  <a:cxn ang="0">
                    <a:pos x="79" y="57"/>
                  </a:cxn>
                  <a:cxn ang="0">
                    <a:pos x="79" y="58"/>
                  </a:cxn>
                  <a:cxn ang="0">
                    <a:pos x="97" y="65"/>
                  </a:cxn>
                  <a:cxn ang="0">
                    <a:pos x="112" y="91"/>
                  </a:cxn>
                  <a:cxn ang="0">
                    <a:pos x="98" y="116"/>
                  </a:cxn>
                  <a:cxn ang="0">
                    <a:pos x="60" y="126"/>
                  </a:cxn>
                  <a:cxn ang="0">
                    <a:pos x="0" y="126"/>
                  </a:cxn>
                  <a:cxn ang="0">
                    <a:pos x="0" y="121"/>
                  </a:cxn>
                  <a:cxn ang="0">
                    <a:pos x="46" y="56"/>
                  </a:cxn>
                  <a:cxn ang="0">
                    <a:pos x="46" y="56"/>
                  </a:cxn>
                  <a:cxn ang="0">
                    <a:pos x="69" y="51"/>
                  </a:cxn>
                  <a:cxn ang="0">
                    <a:pos x="75" y="31"/>
                  </a:cxn>
                  <a:cxn ang="0">
                    <a:pos x="71" y="13"/>
                  </a:cxn>
                  <a:cxn ang="0">
                    <a:pos x="57" y="5"/>
                  </a:cxn>
                  <a:cxn ang="0">
                    <a:pos x="48" y="7"/>
                  </a:cxn>
                  <a:cxn ang="0">
                    <a:pos x="46" y="14"/>
                  </a:cxn>
                  <a:cxn ang="0">
                    <a:pos x="46" y="56"/>
                  </a:cxn>
                  <a:cxn ang="0">
                    <a:pos x="46" y="108"/>
                  </a:cxn>
                  <a:cxn ang="0">
                    <a:pos x="46" y="108"/>
                  </a:cxn>
                  <a:cxn ang="0">
                    <a:pos x="48" y="116"/>
                  </a:cxn>
                  <a:cxn ang="0">
                    <a:pos x="56" y="120"/>
                  </a:cxn>
                  <a:cxn ang="0">
                    <a:pos x="75" y="112"/>
                  </a:cxn>
                  <a:cxn ang="0">
                    <a:pos x="80" y="92"/>
                  </a:cxn>
                  <a:cxn ang="0">
                    <a:pos x="68" y="66"/>
                  </a:cxn>
                  <a:cxn ang="0">
                    <a:pos x="46" y="62"/>
                  </a:cxn>
                  <a:cxn ang="0">
                    <a:pos x="46" y="108"/>
                  </a:cxn>
                </a:cxnLst>
                <a:rect l="0" t="0" r="r" b="b"/>
                <a:pathLst>
                  <a:path w="112" h="126">
                    <a:moveTo>
                      <a:pt x="0" y="121"/>
                    </a:moveTo>
                    <a:lnTo>
                      <a:pt x="0" y="121"/>
                    </a:lnTo>
                    <a:cubicBezTo>
                      <a:pt x="5" y="121"/>
                      <a:pt x="9" y="120"/>
                      <a:pt x="11" y="119"/>
                    </a:cubicBezTo>
                    <a:cubicBezTo>
                      <a:pt x="15" y="117"/>
                      <a:pt x="16" y="113"/>
                      <a:pt x="16" y="108"/>
                    </a:cubicBezTo>
                    <a:lnTo>
                      <a:pt x="16" y="18"/>
                    </a:lnTo>
                    <a:cubicBezTo>
                      <a:pt x="16" y="12"/>
                      <a:pt x="15" y="9"/>
                      <a:pt x="11" y="7"/>
                    </a:cubicBezTo>
                    <a:cubicBezTo>
                      <a:pt x="9" y="6"/>
                      <a:pt x="5" y="5"/>
                      <a:pt x="0" y="5"/>
                    </a:cubicBezTo>
                    <a:lnTo>
                      <a:pt x="0" y="0"/>
                    </a:lnTo>
                    <a:lnTo>
                      <a:pt x="58" y="0"/>
                    </a:lnTo>
                    <a:cubicBezTo>
                      <a:pt x="69" y="0"/>
                      <a:pt x="78" y="1"/>
                      <a:pt x="85" y="4"/>
                    </a:cubicBezTo>
                    <a:cubicBezTo>
                      <a:pt x="99" y="8"/>
                      <a:pt x="106" y="17"/>
                      <a:pt x="106" y="30"/>
                    </a:cubicBezTo>
                    <a:cubicBezTo>
                      <a:pt x="106" y="37"/>
                      <a:pt x="103" y="44"/>
                      <a:pt x="98" y="48"/>
                    </a:cubicBezTo>
                    <a:cubicBezTo>
                      <a:pt x="92" y="53"/>
                      <a:pt x="86" y="55"/>
                      <a:pt x="79" y="57"/>
                    </a:cubicBezTo>
                    <a:lnTo>
                      <a:pt x="79" y="58"/>
                    </a:lnTo>
                    <a:cubicBezTo>
                      <a:pt x="86" y="60"/>
                      <a:pt x="92" y="62"/>
                      <a:pt x="97" y="65"/>
                    </a:cubicBezTo>
                    <a:cubicBezTo>
                      <a:pt x="107" y="71"/>
                      <a:pt x="112" y="80"/>
                      <a:pt x="112" y="91"/>
                    </a:cubicBezTo>
                    <a:cubicBezTo>
                      <a:pt x="112" y="101"/>
                      <a:pt x="107" y="110"/>
                      <a:pt x="98" y="116"/>
                    </a:cubicBezTo>
                    <a:cubicBezTo>
                      <a:pt x="88" y="122"/>
                      <a:pt x="76" y="126"/>
                      <a:pt x="60" y="126"/>
                    </a:cubicBezTo>
                    <a:lnTo>
                      <a:pt x="0" y="126"/>
                    </a:lnTo>
                    <a:lnTo>
                      <a:pt x="0" y="121"/>
                    </a:lnTo>
                    <a:close/>
                    <a:moveTo>
                      <a:pt x="46" y="56"/>
                    </a:moveTo>
                    <a:lnTo>
                      <a:pt x="46" y="56"/>
                    </a:lnTo>
                    <a:cubicBezTo>
                      <a:pt x="58" y="56"/>
                      <a:pt x="65" y="54"/>
                      <a:pt x="69" y="51"/>
                    </a:cubicBezTo>
                    <a:cubicBezTo>
                      <a:pt x="73" y="47"/>
                      <a:pt x="75" y="40"/>
                      <a:pt x="75" y="31"/>
                    </a:cubicBezTo>
                    <a:cubicBezTo>
                      <a:pt x="75" y="24"/>
                      <a:pt x="74" y="18"/>
                      <a:pt x="71" y="13"/>
                    </a:cubicBezTo>
                    <a:cubicBezTo>
                      <a:pt x="69" y="8"/>
                      <a:pt x="64" y="5"/>
                      <a:pt x="57" y="5"/>
                    </a:cubicBezTo>
                    <a:cubicBezTo>
                      <a:pt x="53" y="5"/>
                      <a:pt x="50" y="6"/>
                      <a:pt x="48" y="7"/>
                    </a:cubicBezTo>
                    <a:cubicBezTo>
                      <a:pt x="47" y="9"/>
                      <a:pt x="46" y="11"/>
                      <a:pt x="46" y="14"/>
                    </a:cubicBezTo>
                    <a:lnTo>
                      <a:pt x="46" y="56"/>
                    </a:lnTo>
                    <a:close/>
                    <a:moveTo>
                      <a:pt x="46" y="108"/>
                    </a:moveTo>
                    <a:lnTo>
                      <a:pt x="46" y="108"/>
                    </a:lnTo>
                    <a:cubicBezTo>
                      <a:pt x="46" y="112"/>
                      <a:pt x="47" y="114"/>
                      <a:pt x="48" y="116"/>
                    </a:cubicBezTo>
                    <a:cubicBezTo>
                      <a:pt x="49" y="118"/>
                      <a:pt x="52" y="120"/>
                      <a:pt x="56" y="120"/>
                    </a:cubicBezTo>
                    <a:cubicBezTo>
                      <a:pt x="65" y="120"/>
                      <a:pt x="71" y="117"/>
                      <a:pt x="75" y="112"/>
                    </a:cubicBezTo>
                    <a:cubicBezTo>
                      <a:pt x="78" y="108"/>
                      <a:pt x="80" y="101"/>
                      <a:pt x="80" y="92"/>
                    </a:cubicBezTo>
                    <a:cubicBezTo>
                      <a:pt x="80" y="79"/>
                      <a:pt x="76" y="70"/>
                      <a:pt x="68" y="66"/>
                    </a:cubicBezTo>
                    <a:cubicBezTo>
                      <a:pt x="64" y="63"/>
                      <a:pt x="56" y="62"/>
                      <a:pt x="46" y="62"/>
                    </a:cubicBezTo>
                    <a:lnTo>
                      <a:pt x="46" y="10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96"/>
              <p:cNvSpPr>
                <a:spLocks noEditPoints="1"/>
              </p:cNvSpPr>
              <p:nvPr/>
            </p:nvSpPr>
            <p:spPr bwMode="auto">
              <a:xfrm>
                <a:off x="1087" y="2888"/>
                <a:ext cx="48" cy="49"/>
              </a:xfrm>
              <a:custGeom>
                <a:avLst/>
                <a:gdLst/>
                <a:ahLst/>
                <a:cxnLst>
                  <a:cxn ang="0">
                    <a:pos x="36" y="77"/>
                  </a:cxn>
                  <a:cxn ang="0">
                    <a:pos x="36" y="77"/>
                  </a:cxn>
                  <a:cxn ang="0">
                    <a:pos x="45" y="74"/>
                  </a:cxn>
                  <a:cxn ang="0">
                    <a:pos x="50" y="69"/>
                  </a:cxn>
                  <a:cxn ang="0">
                    <a:pos x="50" y="42"/>
                  </a:cxn>
                  <a:cxn ang="0">
                    <a:pos x="37" y="48"/>
                  </a:cxn>
                  <a:cxn ang="0">
                    <a:pos x="27" y="65"/>
                  </a:cxn>
                  <a:cxn ang="0">
                    <a:pos x="30" y="74"/>
                  </a:cxn>
                  <a:cxn ang="0">
                    <a:pos x="36" y="77"/>
                  </a:cxn>
                  <a:cxn ang="0">
                    <a:pos x="36" y="77"/>
                  </a:cxn>
                  <a:cxn ang="0">
                    <a:pos x="0" y="70"/>
                  </a:cxn>
                  <a:cxn ang="0">
                    <a:pos x="0" y="70"/>
                  </a:cxn>
                  <a:cxn ang="0">
                    <a:pos x="12" y="50"/>
                  </a:cxn>
                  <a:cxn ang="0">
                    <a:pos x="50" y="35"/>
                  </a:cxn>
                  <a:cxn ang="0">
                    <a:pos x="50" y="22"/>
                  </a:cxn>
                  <a:cxn ang="0">
                    <a:pos x="47" y="10"/>
                  </a:cxn>
                  <a:cxn ang="0">
                    <a:pos x="34" y="6"/>
                  </a:cxn>
                  <a:cxn ang="0">
                    <a:pos x="26" y="8"/>
                  </a:cxn>
                  <a:cxn ang="0">
                    <a:pos x="23" y="12"/>
                  </a:cxn>
                  <a:cxn ang="0">
                    <a:pos x="23" y="14"/>
                  </a:cxn>
                  <a:cxn ang="0">
                    <a:pos x="24" y="16"/>
                  </a:cxn>
                  <a:cxn ang="0">
                    <a:pos x="26" y="17"/>
                  </a:cxn>
                  <a:cxn ang="0">
                    <a:pos x="28" y="20"/>
                  </a:cxn>
                  <a:cxn ang="0">
                    <a:pos x="28" y="24"/>
                  </a:cxn>
                  <a:cxn ang="0">
                    <a:pos x="25" y="32"/>
                  </a:cxn>
                  <a:cxn ang="0">
                    <a:pos x="17" y="35"/>
                  </a:cxn>
                  <a:cxn ang="0">
                    <a:pos x="8" y="32"/>
                  </a:cxn>
                  <a:cxn ang="0">
                    <a:pos x="4" y="23"/>
                  </a:cxn>
                  <a:cxn ang="0">
                    <a:pos x="14" y="6"/>
                  </a:cxn>
                  <a:cxn ang="0">
                    <a:pos x="39" y="0"/>
                  </a:cxn>
                  <a:cxn ang="0">
                    <a:pos x="65" y="6"/>
                  </a:cxn>
                  <a:cxn ang="0">
                    <a:pos x="76" y="28"/>
                  </a:cxn>
                  <a:cxn ang="0">
                    <a:pos x="76" y="74"/>
                  </a:cxn>
                  <a:cxn ang="0">
                    <a:pos x="77" y="77"/>
                  </a:cxn>
                  <a:cxn ang="0">
                    <a:pos x="79" y="78"/>
                  </a:cxn>
                  <a:cxn ang="0">
                    <a:pos x="81" y="78"/>
                  </a:cxn>
                  <a:cxn ang="0">
                    <a:pos x="84" y="76"/>
                  </a:cxn>
                  <a:cxn ang="0">
                    <a:pos x="86" y="80"/>
                  </a:cxn>
                  <a:cxn ang="0">
                    <a:pos x="74" y="89"/>
                  </a:cxn>
                  <a:cxn ang="0">
                    <a:pos x="66" y="90"/>
                  </a:cxn>
                  <a:cxn ang="0">
                    <a:pos x="53" y="85"/>
                  </a:cxn>
                  <a:cxn ang="0">
                    <a:pos x="50" y="77"/>
                  </a:cxn>
                  <a:cxn ang="0">
                    <a:pos x="33" y="88"/>
                  </a:cxn>
                  <a:cxn ang="0">
                    <a:pos x="21" y="90"/>
                  </a:cxn>
                  <a:cxn ang="0">
                    <a:pos x="7" y="85"/>
                  </a:cxn>
                  <a:cxn ang="0">
                    <a:pos x="0" y="70"/>
                  </a:cxn>
                  <a:cxn ang="0">
                    <a:pos x="0" y="70"/>
                  </a:cxn>
                  <a:cxn ang="0">
                    <a:pos x="40" y="0"/>
                  </a:cxn>
                  <a:cxn ang="0">
                    <a:pos x="40" y="0"/>
                  </a:cxn>
                  <a:cxn ang="0">
                    <a:pos x="40" y="0"/>
                  </a:cxn>
                </a:cxnLst>
                <a:rect l="0" t="0" r="r" b="b"/>
                <a:pathLst>
                  <a:path w="86" h="90">
                    <a:moveTo>
                      <a:pt x="36" y="77"/>
                    </a:moveTo>
                    <a:lnTo>
                      <a:pt x="36" y="77"/>
                    </a:lnTo>
                    <a:cubicBezTo>
                      <a:pt x="39" y="77"/>
                      <a:pt x="42" y="76"/>
                      <a:pt x="45" y="74"/>
                    </a:cubicBezTo>
                    <a:cubicBezTo>
                      <a:pt x="46" y="73"/>
                      <a:pt x="48" y="71"/>
                      <a:pt x="50" y="69"/>
                    </a:cubicBezTo>
                    <a:lnTo>
                      <a:pt x="50" y="42"/>
                    </a:lnTo>
                    <a:cubicBezTo>
                      <a:pt x="45" y="43"/>
                      <a:pt x="41" y="45"/>
                      <a:pt x="37" y="48"/>
                    </a:cubicBezTo>
                    <a:cubicBezTo>
                      <a:pt x="31" y="52"/>
                      <a:pt x="27" y="58"/>
                      <a:pt x="27" y="65"/>
                    </a:cubicBezTo>
                    <a:cubicBezTo>
                      <a:pt x="27" y="69"/>
                      <a:pt x="28" y="72"/>
                      <a:pt x="30" y="74"/>
                    </a:cubicBezTo>
                    <a:cubicBezTo>
                      <a:pt x="32" y="76"/>
                      <a:pt x="34" y="77"/>
                      <a:pt x="36" y="77"/>
                    </a:cubicBezTo>
                    <a:lnTo>
                      <a:pt x="36" y="77"/>
                    </a:lnTo>
                    <a:close/>
                    <a:moveTo>
                      <a:pt x="0" y="70"/>
                    </a:moveTo>
                    <a:lnTo>
                      <a:pt x="0" y="70"/>
                    </a:lnTo>
                    <a:cubicBezTo>
                      <a:pt x="0" y="62"/>
                      <a:pt x="4" y="55"/>
                      <a:pt x="12" y="50"/>
                    </a:cubicBezTo>
                    <a:cubicBezTo>
                      <a:pt x="20" y="45"/>
                      <a:pt x="33" y="40"/>
                      <a:pt x="50" y="35"/>
                    </a:cubicBezTo>
                    <a:lnTo>
                      <a:pt x="50" y="22"/>
                    </a:lnTo>
                    <a:cubicBezTo>
                      <a:pt x="50" y="16"/>
                      <a:pt x="49" y="12"/>
                      <a:pt x="47" y="10"/>
                    </a:cubicBezTo>
                    <a:cubicBezTo>
                      <a:pt x="44" y="7"/>
                      <a:pt x="40" y="6"/>
                      <a:pt x="34" y="6"/>
                    </a:cubicBezTo>
                    <a:cubicBezTo>
                      <a:pt x="31" y="6"/>
                      <a:pt x="28" y="6"/>
                      <a:pt x="26" y="8"/>
                    </a:cubicBezTo>
                    <a:cubicBezTo>
                      <a:pt x="24" y="9"/>
                      <a:pt x="23" y="10"/>
                      <a:pt x="23" y="12"/>
                    </a:cubicBezTo>
                    <a:cubicBezTo>
                      <a:pt x="23" y="13"/>
                      <a:pt x="23" y="14"/>
                      <a:pt x="23" y="14"/>
                    </a:cubicBezTo>
                    <a:cubicBezTo>
                      <a:pt x="24" y="15"/>
                      <a:pt x="24" y="15"/>
                      <a:pt x="24" y="16"/>
                    </a:cubicBezTo>
                    <a:lnTo>
                      <a:pt x="26" y="17"/>
                    </a:lnTo>
                    <a:cubicBezTo>
                      <a:pt x="26" y="18"/>
                      <a:pt x="27" y="19"/>
                      <a:pt x="28" y="20"/>
                    </a:cubicBezTo>
                    <a:cubicBezTo>
                      <a:pt x="28" y="22"/>
                      <a:pt x="28" y="23"/>
                      <a:pt x="28" y="24"/>
                    </a:cubicBezTo>
                    <a:cubicBezTo>
                      <a:pt x="28" y="28"/>
                      <a:pt x="27" y="31"/>
                      <a:pt x="25" y="32"/>
                    </a:cubicBezTo>
                    <a:cubicBezTo>
                      <a:pt x="22" y="34"/>
                      <a:pt x="20" y="35"/>
                      <a:pt x="17" y="35"/>
                    </a:cubicBezTo>
                    <a:cubicBezTo>
                      <a:pt x="13" y="35"/>
                      <a:pt x="10" y="34"/>
                      <a:pt x="8" y="32"/>
                    </a:cubicBezTo>
                    <a:cubicBezTo>
                      <a:pt x="5" y="30"/>
                      <a:pt x="4" y="27"/>
                      <a:pt x="4" y="23"/>
                    </a:cubicBezTo>
                    <a:cubicBezTo>
                      <a:pt x="4" y="16"/>
                      <a:pt x="7" y="10"/>
                      <a:pt x="14" y="6"/>
                    </a:cubicBezTo>
                    <a:cubicBezTo>
                      <a:pt x="21" y="2"/>
                      <a:pt x="29" y="0"/>
                      <a:pt x="39" y="0"/>
                    </a:cubicBezTo>
                    <a:cubicBezTo>
                      <a:pt x="49" y="0"/>
                      <a:pt x="58" y="2"/>
                      <a:pt x="65" y="6"/>
                    </a:cubicBezTo>
                    <a:cubicBezTo>
                      <a:pt x="72" y="10"/>
                      <a:pt x="76" y="17"/>
                      <a:pt x="76" y="28"/>
                    </a:cubicBezTo>
                    <a:lnTo>
                      <a:pt x="76" y="74"/>
                    </a:lnTo>
                    <a:cubicBezTo>
                      <a:pt x="76" y="75"/>
                      <a:pt x="76" y="76"/>
                      <a:pt x="77" y="77"/>
                    </a:cubicBezTo>
                    <a:cubicBezTo>
                      <a:pt x="77" y="78"/>
                      <a:pt x="78" y="78"/>
                      <a:pt x="79" y="78"/>
                    </a:cubicBezTo>
                    <a:cubicBezTo>
                      <a:pt x="80" y="78"/>
                      <a:pt x="80" y="78"/>
                      <a:pt x="81" y="78"/>
                    </a:cubicBezTo>
                    <a:cubicBezTo>
                      <a:pt x="82" y="78"/>
                      <a:pt x="82" y="77"/>
                      <a:pt x="84" y="76"/>
                    </a:cubicBezTo>
                    <a:lnTo>
                      <a:pt x="86" y="80"/>
                    </a:lnTo>
                    <a:cubicBezTo>
                      <a:pt x="83" y="84"/>
                      <a:pt x="79" y="87"/>
                      <a:pt x="74" y="89"/>
                    </a:cubicBezTo>
                    <a:cubicBezTo>
                      <a:pt x="72" y="90"/>
                      <a:pt x="69" y="90"/>
                      <a:pt x="66" y="90"/>
                    </a:cubicBezTo>
                    <a:cubicBezTo>
                      <a:pt x="60" y="90"/>
                      <a:pt x="56" y="89"/>
                      <a:pt x="53" y="85"/>
                    </a:cubicBezTo>
                    <a:cubicBezTo>
                      <a:pt x="52" y="84"/>
                      <a:pt x="51" y="81"/>
                      <a:pt x="50" y="77"/>
                    </a:cubicBezTo>
                    <a:cubicBezTo>
                      <a:pt x="45" y="82"/>
                      <a:pt x="39" y="86"/>
                      <a:pt x="33" y="88"/>
                    </a:cubicBezTo>
                    <a:cubicBezTo>
                      <a:pt x="29" y="89"/>
                      <a:pt x="25" y="90"/>
                      <a:pt x="21" y="90"/>
                    </a:cubicBezTo>
                    <a:cubicBezTo>
                      <a:pt x="16" y="90"/>
                      <a:pt x="11" y="89"/>
                      <a:pt x="7" y="85"/>
                    </a:cubicBezTo>
                    <a:cubicBezTo>
                      <a:pt x="3" y="82"/>
                      <a:pt x="0" y="77"/>
                      <a:pt x="0" y="70"/>
                    </a:cubicBezTo>
                    <a:lnTo>
                      <a:pt x="0" y="7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97"/>
              <p:cNvSpPr>
                <a:spLocks noEditPoints="1"/>
              </p:cNvSpPr>
              <p:nvPr/>
            </p:nvSpPr>
            <p:spPr bwMode="auto">
              <a:xfrm>
                <a:off x="1139" y="2888"/>
                <a:ext cx="35" cy="49"/>
              </a:xfrm>
              <a:custGeom>
                <a:avLst/>
                <a:gdLst/>
                <a:ahLst/>
                <a:cxnLst>
                  <a:cxn ang="0">
                    <a:pos x="0" y="59"/>
                  </a:cxn>
                  <a:cxn ang="0">
                    <a:pos x="0" y="59"/>
                  </a:cxn>
                  <a:cxn ang="0">
                    <a:pos x="5" y="59"/>
                  </a:cxn>
                  <a:cxn ang="0">
                    <a:pos x="15" y="78"/>
                  </a:cxn>
                  <a:cxn ang="0">
                    <a:pos x="30" y="84"/>
                  </a:cxn>
                  <a:cxn ang="0">
                    <a:pos x="41" y="80"/>
                  </a:cxn>
                  <a:cxn ang="0">
                    <a:pos x="44" y="72"/>
                  </a:cxn>
                  <a:cxn ang="0">
                    <a:pos x="41" y="63"/>
                  </a:cxn>
                  <a:cxn ang="0">
                    <a:pos x="34" y="59"/>
                  </a:cxn>
                  <a:cxn ang="0">
                    <a:pos x="20" y="53"/>
                  </a:cxn>
                  <a:cxn ang="0">
                    <a:pos x="5" y="41"/>
                  </a:cxn>
                  <a:cxn ang="0">
                    <a:pos x="0" y="26"/>
                  </a:cxn>
                  <a:cxn ang="0">
                    <a:pos x="7" y="8"/>
                  </a:cxn>
                  <a:cxn ang="0">
                    <a:pos x="28" y="0"/>
                  </a:cxn>
                  <a:cxn ang="0">
                    <a:pos x="41" y="2"/>
                  </a:cxn>
                  <a:cxn ang="0">
                    <a:pos x="49" y="4"/>
                  </a:cxn>
                  <a:cxn ang="0">
                    <a:pos x="52" y="3"/>
                  </a:cxn>
                  <a:cxn ang="0">
                    <a:pos x="54" y="0"/>
                  </a:cxn>
                  <a:cxn ang="0">
                    <a:pos x="58" y="0"/>
                  </a:cxn>
                  <a:cxn ang="0">
                    <a:pos x="58" y="27"/>
                  </a:cxn>
                  <a:cxn ang="0">
                    <a:pos x="53" y="27"/>
                  </a:cxn>
                  <a:cxn ang="0">
                    <a:pos x="45" y="12"/>
                  </a:cxn>
                  <a:cxn ang="0">
                    <a:pos x="31" y="6"/>
                  </a:cxn>
                  <a:cxn ang="0">
                    <a:pos x="22" y="9"/>
                  </a:cxn>
                  <a:cxn ang="0">
                    <a:pos x="19" y="17"/>
                  </a:cxn>
                  <a:cxn ang="0">
                    <a:pos x="21" y="23"/>
                  </a:cxn>
                  <a:cxn ang="0">
                    <a:pos x="31" y="30"/>
                  </a:cxn>
                  <a:cxn ang="0">
                    <a:pos x="41" y="35"/>
                  </a:cxn>
                  <a:cxn ang="0">
                    <a:pos x="55" y="44"/>
                  </a:cxn>
                  <a:cxn ang="0">
                    <a:pos x="63" y="62"/>
                  </a:cxn>
                  <a:cxn ang="0">
                    <a:pos x="55" y="81"/>
                  </a:cxn>
                  <a:cxn ang="0">
                    <a:pos x="33" y="90"/>
                  </a:cxn>
                  <a:cxn ang="0">
                    <a:pos x="25" y="89"/>
                  </a:cxn>
                  <a:cxn ang="0">
                    <a:pos x="16" y="87"/>
                  </a:cxn>
                  <a:cxn ang="0">
                    <a:pos x="13" y="86"/>
                  </a:cxn>
                  <a:cxn ang="0">
                    <a:pos x="10" y="85"/>
                  </a:cxn>
                  <a:cxn ang="0">
                    <a:pos x="9" y="85"/>
                  </a:cxn>
                  <a:cxn ang="0">
                    <a:pos x="7" y="86"/>
                  </a:cxn>
                  <a:cxn ang="0">
                    <a:pos x="4" y="90"/>
                  </a:cxn>
                  <a:cxn ang="0">
                    <a:pos x="0" y="90"/>
                  </a:cxn>
                  <a:cxn ang="0">
                    <a:pos x="0" y="59"/>
                  </a:cxn>
                  <a:cxn ang="0">
                    <a:pos x="31" y="0"/>
                  </a:cxn>
                  <a:cxn ang="0">
                    <a:pos x="31" y="0"/>
                  </a:cxn>
                  <a:cxn ang="0">
                    <a:pos x="31" y="0"/>
                  </a:cxn>
                </a:cxnLst>
                <a:rect l="0" t="0" r="r" b="b"/>
                <a:pathLst>
                  <a:path w="63" h="90">
                    <a:moveTo>
                      <a:pt x="0" y="59"/>
                    </a:moveTo>
                    <a:lnTo>
                      <a:pt x="0" y="59"/>
                    </a:lnTo>
                    <a:lnTo>
                      <a:pt x="5" y="59"/>
                    </a:lnTo>
                    <a:cubicBezTo>
                      <a:pt x="7" y="68"/>
                      <a:pt x="10" y="75"/>
                      <a:pt x="15" y="78"/>
                    </a:cubicBezTo>
                    <a:cubicBezTo>
                      <a:pt x="20" y="82"/>
                      <a:pt x="25" y="84"/>
                      <a:pt x="30" y="84"/>
                    </a:cubicBezTo>
                    <a:cubicBezTo>
                      <a:pt x="35" y="84"/>
                      <a:pt x="39" y="83"/>
                      <a:pt x="41" y="80"/>
                    </a:cubicBezTo>
                    <a:cubicBezTo>
                      <a:pt x="43" y="78"/>
                      <a:pt x="44" y="75"/>
                      <a:pt x="44" y="72"/>
                    </a:cubicBezTo>
                    <a:cubicBezTo>
                      <a:pt x="44" y="69"/>
                      <a:pt x="43" y="66"/>
                      <a:pt x="41" y="63"/>
                    </a:cubicBezTo>
                    <a:cubicBezTo>
                      <a:pt x="39" y="62"/>
                      <a:pt x="37" y="61"/>
                      <a:pt x="34" y="59"/>
                    </a:cubicBezTo>
                    <a:lnTo>
                      <a:pt x="20" y="53"/>
                    </a:lnTo>
                    <a:cubicBezTo>
                      <a:pt x="13" y="49"/>
                      <a:pt x="8" y="45"/>
                      <a:pt x="5" y="41"/>
                    </a:cubicBezTo>
                    <a:cubicBezTo>
                      <a:pt x="1" y="37"/>
                      <a:pt x="0" y="32"/>
                      <a:pt x="0" y="26"/>
                    </a:cubicBezTo>
                    <a:cubicBezTo>
                      <a:pt x="0" y="19"/>
                      <a:pt x="2" y="13"/>
                      <a:pt x="7" y="8"/>
                    </a:cubicBezTo>
                    <a:cubicBezTo>
                      <a:pt x="12" y="2"/>
                      <a:pt x="19" y="0"/>
                      <a:pt x="28" y="0"/>
                    </a:cubicBezTo>
                    <a:cubicBezTo>
                      <a:pt x="32" y="0"/>
                      <a:pt x="37" y="0"/>
                      <a:pt x="41" y="2"/>
                    </a:cubicBezTo>
                    <a:cubicBezTo>
                      <a:pt x="45" y="3"/>
                      <a:pt x="48" y="4"/>
                      <a:pt x="49" y="4"/>
                    </a:cubicBezTo>
                    <a:cubicBezTo>
                      <a:pt x="51" y="4"/>
                      <a:pt x="52" y="3"/>
                      <a:pt x="52" y="3"/>
                    </a:cubicBezTo>
                    <a:cubicBezTo>
                      <a:pt x="53" y="2"/>
                      <a:pt x="54" y="1"/>
                      <a:pt x="54" y="0"/>
                    </a:cubicBezTo>
                    <a:lnTo>
                      <a:pt x="58" y="0"/>
                    </a:lnTo>
                    <a:lnTo>
                      <a:pt x="58" y="27"/>
                    </a:lnTo>
                    <a:lnTo>
                      <a:pt x="53" y="27"/>
                    </a:lnTo>
                    <a:cubicBezTo>
                      <a:pt x="52" y="21"/>
                      <a:pt x="49" y="15"/>
                      <a:pt x="45" y="12"/>
                    </a:cubicBezTo>
                    <a:cubicBezTo>
                      <a:pt x="41" y="8"/>
                      <a:pt x="36" y="6"/>
                      <a:pt x="31" y="6"/>
                    </a:cubicBezTo>
                    <a:cubicBezTo>
                      <a:pt x="27" y="6"/>
                      <a:pt x="24" y="7"/>
                      <a:pt x="22" y="9"/>
                    </a:cubicBezTo>
                    <a:cubicBezTo>
                      <a:pt x="20" y="12"/>
                      <a:pt x="19" y="14"/>
                      <a:pt x="19" y="17"/>
                    </a:cubicBezTo>
                    <a:cubicBezTo>
                      <a:pt x="19" y="19"/>
                      <a:pt x="19" y="21"/>
                      <a:pt x="21" y="23"/>
                    </a:cubicBezTo>
                    <a:cubicBezTo>
                      <a:pt x="23" y="26"/>
                      <a:pt x="26" y="28"/>
                      <a:pt x="31" y="30"/>
                    </a:cubicBezTo>
                    <a:lnTo>
                      <a:pt x="41" y="35"/>
                    </a:lnTo>
                    <a:cubicBezTo>
                      <a:pt x="48" y="38"/>
                      <a:pt x="52" y="41"/>
                      <a:pt x="55" y="44"/>
                    </a:cubicBezTo>
                    <a:cubicBezTo>
                      <a:pt x="60" y="49"/>
                      <a:pt x="63" y="55"/>
                      <a:pt x="63" y="62"/>
                    </a:cubicBezTo>
                    <a:cubicBezTo>
                      <a:pt x="63" y="69"/>
                      <a:pt x="60" y="75"/>
                      <a:pt x="55" y="81"/>
                    </a:cubicBezTo>
                    <a:cubicBezTo>
                      <a:pt x="50" y="87"/>
                      <a:pt x="43" y="90"/>
                      <a:pt x="33" y="90"/>
                    </a:cubicBezTo>
                    <a:cubicBezTo>
                      <a:pt x="30" y="90"/>
                      <a:pt x="28" y="90"/>
                      <a:pt x="25" y="89"/>
                    </a:cubicBezTo>
                    <a:cubicBezTo>
                      <a:pt x="23" y="89"/>
                      <a:pt x="19" y="88"/>
                      <a:pt x="16" y="87"/>
                    </a:cubicBezTo>
                    <a:lnTo>
                      <a:pt x="13" y="86"/>
                    </a:lnTo>
                    <a:cubicBezTo>
                      <a:pt x="11" y="85"/>
                      <a:pt x="11" y="85"/>
                      <a:pt x="10" y="85"/>
                    </a:cubicBezTo>
                    <a:cubicBezTo>
                      <a:pt x="10" y="85"/>
                      <a:pt x="10" y="85"/>
                      <a:pt x="9" y="85"/>
                    </a:cubicBezTo>
                    <a:cubicBezTo>
                      <a:pt x="8" y="85"/>
                      <a:pt x="7"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98"/>
              <p:cNvSpPr>
                <a:spLocks noEditPoints="1"/>
              </p:cNvSpPr>
              <p:nvPr/>
            </p:nvSpPr>
            <p:spPr bwMode="auto">
              <a:xfrm>
                <a:off x="1179" y="2888"/>
                <a:ext cx="40" cy="49"/>
              </a:xfrm>
              <a:custGeom>
                <a:avLst/>
                <a:gdLst/>
                <a:ahLst/>
                <a:cxnLst>
                  <a:cxn ang="0">
                    <a:pos x="0" y="45"/>
                  </a:cxn>
                  <a:cxn ang="0">
                    <a:pos x="0" y="45"/>
                  </a:cxn>
                  <a:cxn ang="0">
                    <a:pos x="11" y="12"/>
                  </a:cxn>
                  <a:cxn ang="0">
                    <a:pos x="39" y="0"/>
                  </a:cxn>
                  <a:cxn ang="0">
                    <a:pos x="56" y="4"/>
                  </a:cxn>
                  <a:cxn ang="0">
                    <a:pos x="68" y="18"/>
                  </a:cxn>
                  <a:cxn ang="0">
                    <a:pos x="73" y="35"/>
                  </a:cxn>
                  <a:cxn ang="0">
                    <a:pos x="73" y="42"/>
                  </a:cxn>
                  <a:cxn ang="0">
                    <a:pos x="26" y="42"/>
                  </a:cxn>
                  <a:cxn ang="0">
                    <a:pos x="30" y="61"/>
                  </a:cxn>
                  <a:cxn ang="0">
                    <a:pos x="49" y="77"/>
                  </a:cxn>
                  <a:cxn ang="0">
                    <a:pos x="61" y="73"/>
                  </a:cxn>
                  <a:cxn ang="0">
                    <a:pos x="70" y="64"/>
                  </a:cxn>
                  <a:cxn ang="0">
                    <a:pos x="74" y="67"/>
                  </a:cxn>
                  <a:cxn ang="0">
                    <a:pos x="54" y="87"/>
                  </a:cxn>
                  <a:cxn ang="0">
                    <a:pos x="37"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8" y="0"/>
                  </a:cxn>
                  <a:cxn ang="0">
                    <a:pos x="38" y="0"/>
                  </a:cxn>
                  <a:cxn ang="0">
                    <a:pos x="38" y="0"/>
                  </a:cxn>
                </a:cxnLst>
                <a:rect l="0" t="0" r="r" b="b"/>
                <a:pathLst>
                  <a:path w="74" h="90">
                    <a:moveTo>
                      <a:pt x="0" y="45"/>
                    </a:moveTo>
                    <a:lnTo>
                      <a:pt x="0" y="45"/>
                    </a:lnTo>
                    <a:cubicBezTo>
                      <a:pt x="0" y="31"/>
                      <a:pt x="4" y="19"/>
                      <a:pt x="11" y="12"/>
                    </a:cubicBezTo>
                    <a:cubicBezTo>
                      <a:pt x="19" y="4"/>
                      <a:pt x="28" y="0"/>
                      <a:pt x="39" y="0"/>
                    </a:cubicBezTo>
                    <a:cubicBezTo>
                      <a:pt x="45" y="0"/>
                      <a:pt x="50" y="1"/>
                      <a:pt x="56" y="4"/>
                    </a:cubicBezTo>
                    <a:cubicBezTo>
                      <a:pt x="61" y="8"/>
                      <a:pt x="65" y="12"/>
                      <a:pt x="68" y="18"/>
                    </a:cubicBezTo>
                    <a:cubicBezTo>
                      <a:pt x="70" y="22"/>
                      <a:pt x="72" y="28"/>
                      <a:pt x="73" y="35"/>
                    </a:cubicBezTo>
                    <a:cubicBezTo>
                      <a:pt x="73" y="38"/>
                      <a:pt x="73" y="40"/>
                      <a:pt x="73" y="42"/>
                    </a:cubicBezTo>
                    <a:lnTo>
                      <a:pt x="26" y="42"/>
                    </a:lnTo>
                    <a:cubicBezTo>
                      <a:pt x="27" y="49"/>
                      <a:pt x="28" y="56"/>
                      <a:pt x="30" y="61"/>
                    </a:cubicBezTo>
                    <a:cubicBezTo>
                      <a:pt x="33" y="71"/>
                      <a:pt x="40" y="77"/>
                      <a:pt x="49" y="77"/>
                    </a:cubicBezTo>
                    <a:cubicBezTo>
                      <a:pt x="53" y="77"/>
                      <a:pt x="57" y="75"/>
                      <a:pt x="61" y="73"/>
                    </a:cubicBezTo>
                    <a:cubicBezTo>
                      <a:pt x="64" y="71"/>
                      <a:pt x="67" y="68"/>
                      <a:pt x="70" y="64"/>
                    </a:cubicBezTo>
                    <a:lnTo>
                      <a:pt x="74" y="67"/>
                    </a:lnTo>
                    <a:cubicBezTo>
                      <a:pt x="69" y="76"/>
                      <a:pt x="62" y="83"/>
                      <a:pt x="54" y="87"/>
                    </a:cubicBezTo>
                    <a:cubicBezTo>
                      <a:pt x="49" y="89"/>
                      <a:pt x="44" y="90"/>
                      <a:pt x="37" y="90"/>
                    </a:cubicBezTo>
                    <a:cubicBezTo>
                      <a:pt x="28" y="90"/>
                      <a:pt x="20" y="87"/>
                      <a:pt x="12" y="79"/>
                    </a:cubicBezTo>
                    <a:cubicBezTo>
                      <a:pt x="4" y="72"/>
                      <a:pt x="0" y="61"/>
                      <a:pt x="0" y="45"/>
                    </a:cubicBezTo>
                    <a:lnTo>
                      <a:pt x="0" y="45"/>
                    </a:lnTo>
                    <a:close/>
                    <a:moveTo>
                      <a:pt x="51" y="35"/>
                    </a:moveTo>
                    <a:lnTo>
                      <a:pt x="51" y="35"/>
                    </a:lnTo>
                    <a:cubicBezTo>
                      <a:pt x="50" y="24"/>
                      <a:pt x="50" y="16"/>
                      <a:pt x="48" y="12"/>
                    </a:cubicBezTo>
                    <a:cubicBezTo>
                      <a:pt x="46" y="8"/>
                      <a:pt x="43" y="5"/>
                      <a:pt x="39" y="5"/>
                    </a:cubicBezTo>
                    <a:cubicBezTo>
                      <a:pt x="34" y="5"/>
                      <a:pt x="30" y="8"/>
                      <a:pt x="29" y="13"/>
                    </a:cubicBezTo>
                    <a:cubicBezTo>
                      <a:pt x="27" y="18"/>
                      <a:pt x="26" y="25"/>
                      <a:pt x="26" y="35"/>
                    </a:cubicBezTo>
                    <a:lnTo>
                      <a:pt x="51"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99"/>
              <p:cNvSpPr>
                <a:spLocks noEditPoints="1"/>
              </p:cNvSpPr>
              <p:nvPr/>
            </p:nvSpPr>
            <p:spPr bwMode="auto">
              <a:xfrm>
                <a:off x="1249" y="2865"/>
                <a:ext cx="70" cy="71"/>
              </a:xfrm>
              <a:custGeom>
                <a:avLst/>
                <a:gdLst/>
                <a:ahLst/>
                <a:cxnLst>
                  <a:cxn ang="0">
                    <a:pos x="70" y="85"/>
                  </a:cxn>
                  <a:cxn ang="0">
                    <a:pos x="70" y="85"/>
                  </a:cxn>
                  <a:cxn ang="0">
                    <a:pos x="52" y="42"/>
                  </a:cxn>
                  <a:cxn ang="0">
                    <a:pos x="51" y="42"/>
                  </a:cxn>
                  <a:cxn ang="0">
                    <a:pos x="34" y="85"/>
                  </a:cxn>
                  <a:cxn ang="0">
                    <a:pos x="70" y="85"/>
                  </a:cxn>
                  <a:cxn ang="0">
                    <a:pos x="0" y="124"/>
                  </a:cxn>
                  <a:cxn ang="0">
                    <a:pos x="0" y="124"/>
                  </a:cxn>
                  <a:cxn ang="0">
                    <a:pos x="11" y="118"/>
                  </a:cxn>
                  <a:cxn ang="0">
                    <a:pos x="19" y="102"/>
                  </a:cxn>
                  <a:cxn ang="0">
                    <a:pos x="60" y="0"/>
                  </a:cxn>
                  <a:cxn ang="0">
                    <a:pos x="65" y="0"/>
                  </a:cxn>
                  <a:cxn ang="0">
                    <a:pos x="107" y="98"/>
                  </a:cxn>
                  <a:cxn ang="0">
                    <a:pos x="117" y="119"/>
                  </a:cxn>
                  <a:cxn ang="0">
                    <a:pos x="127" y="124"/>
                  </a:cxn>
                  <a:cxn ang="0">
                    <a:pos x="127" y="129"/>
                  </a:cxn>
                  <a:cxn ang="0">
                    <a:pos x="67" y="129"/>
                  </a:cxn>
                  <a:cxn ang="0">
                    <a:pos x="67" y="124"/>
                  </a:cxn>
                  <a:cxn ang="0">
                    <a:pos x="79" y="122"/>
                  </a:cxn>
                  <a:cxn ang="0">
                    <a:pos x="82" y="116"/>
                  </a:cxn>
                  <a:cxn ang="0">
                    <a:pos x="80" y="110"/>
                  </a:cxn>
                  <a:cxn ang="0">
                    <a:pos x="78" y="103"/>
                  </a:cxn>
                  <a:cxn ang="0">
                    <a:pos x="73" y="92"/>
                  </a:cxn>
                  <a:cxn ang="0">
                    <a:pos x="31" y="92"/>
                  </a:cxn>
                  <a:cxn ang="0">
                    <a:pos x="26" y="106"/>
                  </a:cxn>
                  <a:cxn ang="0">
                    <a:pos x="24" y="117"/>
                  </a:cxn>
                  <a:cxn ang="0">
                    <a:pos x="29" y="123"/>
                  </a:cxn>
                  <a:cxn ang="0">
                    <a:pos x="38" y="124"/>
                  </a:cxn>
                  <a:cxn ang="0">
                    <a:pos x="38" y="129"/>
                  </a:cxn>
                  <a:cxn ang="0">
                    <a:pos x="0" y="129"/>
                  </a:cxn>
                  <a:cxn ang="0">
                    <a:pos x="0" y="124"/>
                  </a:cxn>
                  <a:cxn ang="0">
                    <a:pos x="65" y="0"/>
                  </a:cxn>
                  <a:cxn ang="0">
                    <a:pos x="65" y="0"/>
                  </a:cxn>
                  <a:cxn ang="0">
                    <a:pos x="65" y="0"/>
                  </a:cxn>
                </a:cxnLst>
                <a:rect l="0" t="0" r="r" b="b"/>
                <a:pathLst>
                  <a:path w="127" h="129">
                    <a:moveTo>
                      <a:pt x="70" y="85"/>
                    </a:moveTo>
                    <a:lnTo>
                      <a:pt x="70" y="85"/>
                    </a:lnTo>
                    <a:lnTo>
                      <a:pt x="52" y="42"/>
                    </a:lnTo>
                    <a:lnTo>
                      <a:pt x="51" y="42"/>
                    </a:lnTo>
                    <a:lnTo>
                      <a:pt x="34" y="85"/>
                    </a:lnTo>
                    <a:lnTo>
                      <a:pt x="70" y="85"/>
                    </a:lnTo>
                    <a:close/>
                    <a:moveTo>
                      <a:pt x="0" y="124"/>
                    </a:moveTo>
                    <a:lnTo>
                      <a:pt x="0" y="124"/>
                    </a:lnTo>
                    <a:cubicBezTo>
                      <a:pt x="5" y="123"/>
                      <a:pt x="9" y="121"/>
                      <a:pt x="11" y="118"/>
                    </a:cubicBezTo>
                    <a:cubicBezTo>
                      <a:pt x="13" y="115"/>
                      <a:pt x="16" y="110"/>
                      <a:pt x="19" y="102"/>
                    </a:cubicBezTo>
                    <a:lnTo>
                      <a:pt x="60" y="0"/>
                    </a:lnTo>
                    <a:lnTo>
                      <a:pt x="65" y="0"/>
                    </a:lnTo>
                    <a:lnTo>
                      <a:pt x="107" y="98"/>
                    </a:lnTo>
                    <a:cubicBezTo>
                      <a:pt x="111" y="109"/>
                      <a:pt x="115" y="116"/>
                      <a:pt x="117" y="119"/>
                    </a:cubicBezTo>
                    <a:cubicBezTo>
                      <a:pt x="120" y="122"/>
                      <a:pt x="123" y="124"/>
                      <a:pt x="127" y="124"/>
                    </a:cubicBezTo>
                    <a:lnTo>
                      <a:pt x="127" y="129"/>
                    </a:lnTo>
                    <a:lnTo>
                      <a:pt x="67" y="129"/>
                    </a:lnTo>
                    <a:lnTo>
                      <a:pt x="67" y="124"/>
                    </a:lnTo>
                    <a:cubicBezTo>
                      <a:pt x="73" y="124"/>
                      <a:pt x="77" y="123"/>
                      <a:pt x="79" y="122"/>
                    </a:cubicBezTo>
                    <a:cubicBezTo>
                      <a:pt x="81" y="121"/>
                      <a:pt x="82" y="119"/>
                      <a:pt x="82" y="116"/>
                    </a:cubicBezTo>
                    <a:cubicBezTo>
                      <a:pt x="82" y="115"/>
                      <a:pt x="81" y="113"/>
                      <a:pt x="80" y="110"/>
                    </a:cubicBezTo>
                    <a:cubicBezTo>
                      <a:pt x="80" y="108"/>
                      <a:pt x="79" y="106"/>
                      <a:pt x="78" y="103"/>
                    </a:cubicBezTo>
                    <a:lnTo>
                      <a:pt x="73" y="92"/>
                    </a:lnTo>
                    <a:lnTo>
                      <a:pt x="31" y="92"/>
                    </a:lnTo>
                    <a:cubicBezTo>
                      <a:pt x="29" y="99"/>
                      <a:pt x="27" y="104"/>
                      <a:pt x="26" y="106"/>
                    </a:cubicBezTo>
                    <a:cubicBezTo>
                      <a:pt x="24" y="111"/>
                      <a:pt x="24" y="115"/>
                      <a:pt x="24" y="117"/>
                    </a:cubicBezTo>
                    <a:cubicBezTo>
                      <a:pt x="24" y="120"/>
                      <a:pt x="25" y="121"/>
                      <a:pt x="29" y="123"/>
                    </a:cubicBezTo>
                    <a:cubicBezTo>
                      <a:pt x="31" y="123"/>
                      <a:pt x="34" y="124"/>
                      <a:pt x="38" y="124"/>
                    </a:cubicBezTo>
                    <a:lnTo>
                      <a:pt x="38" y="129"/>
                    </a:lnTo>
                    <a:lnTo>
                      <a:pt x="0" y="129"/>
                    </a:lnTo>
                    <a:lnTo>
                      <a:pt x="0" y="124"/>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200"/>
              <p:cNvSpPr>
                <a:spLocks noEditPoints="1"/>
              </p:cNvSpPr>
              <p:nvPr/>
            </p:nvSpPr>
            <p:spPr bwMode="auto">
              <a:xfrm>
                <a:off x="1324" y="2867"/>
                <a:ext cx="52" cy="70"/>
              </a:xfrm>
              <a:custGeom>
                <a:avLst/>
                <a:gdLst/>
                <a:ahLst/>
                <a:cxnLst>
                  <a:cxn ang="0">
                    <a:pos x="42" y="118"/>
                  </a:cxn>
                  <a:cxn ang="0">
                    <a:pos x="42" y="118"/>
                  </a:cxn>
                  <a:cxn ang="0">
                    <a:pos x="53" y="112"/>
                  </a:cxn>
                  <a:cxn ang="0">
                    <a:pos x="57" y="105"/>
                  </a:cxn>
                  <a:cxn ang="0">
                    <a:pos x="57" y="59"/>
                  </a:cxn>
                  <a:cxn ang="0">
                    <a:pos x="53" y="53"/>
                  </a:cxn>
                  <a:cxn ang="0">
                    <a:pos x="42" y="48"/>
                  </a:cxn>
                  <a:cxn ang="0">
                    <a:pos x="29" y="62"/>
                  </a:cxn>
                  <a:cxn ang="0">
                    <a:pos x="27" y="83"/>
                  </a:cxn>
                  <a:cxn ang="0">
                    <a:pos x="29" y="104"/>
                  </a:cxn>
                  <a:cxn ang="0">
                    <a:pos x="42" y="118"/>
                  </a:cxn>
                  <a:cxn ang="0">
                    <a:pos x="42" y="118"/>
                  </a:cxn>
                  <a:cxn ang="0">
                    <a:pos x="0" y="85"/>
                  </a:cxn>
                  <a:cxn ang="0">
                    <a:pos x="0" y="85"/>
                  </a:cxn>
                  <a:cxn ang="0">
                    <a:pos x="10" y="50"/>
                  </a:cxn>
                  <a:cxn ang="0">
                    <a:pos x="35" y="38"/>
                  </a:cxn>
                  <a:cxn ang="0">
                    <a:pos x="48" y="41"/>
                  </a:cxn>
                  <a:cxn ang="0">
                    <a:pos x="57" y="49"/>
                  </a:cxn>
                  <a:cxn ang="0">
                    <a:pos x="57" y="15"/>
                  </a:cxn>
                  <a:cxn ang="0">
                    <a:pos x="55" y="6"/>
                  </a:cxn>
                  <a:cxn ang="0">
                    <a:pos x="43" y="4"/>
                  </a:cxn>
                  <a:cxn ang="0">
                    <a:pos x="43" y="0"/>
                  </a:cxn>
                  <a:cxn ang="0">
                    <a:pos x="83" y="0"/>
                  </a:cxn>
                  <a:cxn ang="0">
                    <a:pos x="83" y="107"/>
                  </a:cxn>
                  <a:cxn ang="0">
                    <a:pos x="86" y="115"/>
                  </a:cxn>
                  <a:cxn ang="0">
                    <a:pos x="94" y="118"/>
                  </a:cxn>
                  <a:cxn ang="0">
                    <a:pos x="94" y="122"/>
                  </a:cxn>
                  <a:cxn ang="0">
                    <a:pos x="74" y="124"/>
                  </a:cxn>
                  <a:cxn ang="0">
                    <a:pos x="58" y="128"/>
                  </a:cxn>
                  <a:cxn ang="0">
                    <a:pos x="58" y="116"/>
                  </a:cxn>
                  <a:cxn ang="0">
                    <a:pos x="48" y="124"/>
                  </a:cxn>
                  <a:cxn ang="0">
                    <a:pos x="33" y="128"/>
                  </a:cxn>
                  <a:cxn ang="0">
                    <a:pos x="10" y="117"/>
                  </a:cxn>
                  <a:cxn ang="0">
                    <a:pos x="0" y="85"/>
                  </a:cxn>
                  <a:cxn ang="0">
                    <a:pos x="0" y="85"/>
                  </a:cxn>
                </a:cxnLst>
                <a:rect l="0" t="0" r="r" b="b"/>
                <a:pathLst>
                  <a:path w="94" h="128">
                    <a:moveTo>
                      <a:pt x="42" y="118"/>
                    </a:moveTo>
                    <a:lnTo>
                      <a:pt x="42" y="118"/>
                    </a:lnTo>
                    <a:cubicBezTo>
                      <a:pt x="46" y="118"/>
                      <a:pt x="49" y="116"/>
                      <a:pt x="53" y="112"/>
                    </a:cubicBezTo>
                    <a:cubicBezTo>
                      <a:pt x="56" y="109"/>
                      <a:pt x="57" y="106"/>
                      <a:pt x="57" y="105"/>
                    </a:cubicBezTo>
                    <a:lnTo>
                      <a:pt x="57" y="59"/>
                    </a:lnTo>
                    <a:cubicBezTo>
                      <a:pt x="57" y="58"/>
                      <a:pt x="56" y="56"/>
                      <a:pt x="53" y="53"/>
                    </a:cubicBezTo>
                    <a:cubicBezTo>
                      <a:pt x="50" y="50"/>
                      <a:pt x="47" y="48"/>
                      <a:pt x="42" y="48"/>
                    </a:cubicBezTo>
                    <a:cubicBezTo>
                      <a:pt x="36" y="48"/>
                      <a:pt x="31" y="53"/>
                      <a:pt x="29" y="62"/>
                    </a:cubicBezTo>
                    <a:cubicBezTo>
                      <a:pt x="28" y="67"/>
                      <a:pt x="27" y="74"/>
                      <a:pt x="27" y="83"/>
                    </a:cubicBezTo>
                    <a:cubicBezTo>
                      <a:pt x="27" y="92"/>
                      <a:pt x="28" y="100"/>
                      <a:pt x="29" y="104"/>
                    </a:cubicBezTo>
                    <a:cubicBezTo>
                      <a:pt x="31" y="113"/>
                      <a:pt x="35" y="118"/>
                      <a:pt x="42" y="118"/>
                    </a:cubicBezTo>
                    <a:lnTo>
                      <a:pt x="42" y="118"/>
                    </a:lnTo>
                    <a:close/>
                    <a:moveTo>
                      <a:pt x="0" y="85"/>
                    </a:moveTo>
                    <a:lnTo>
                      <a:pt x="0" y="85"/>
                    </a:lnTo>
                    <a:cubicBezTo>
                      <a:pt x="0" y="71"/>
                      <a:pt x="3" y="59"/>
                      <a:pt x="10" y="50"/>
                    </a:cubicBezTo>
                    <a:cubicBezTo>
                      <a:pt x="17" y="42"/>
                      <a:pt x="26" y="38"/>
                      <a:pt x="35" y="38"/>
                    </a:cubicBezTo>
                    <a:cubicBezTo>
                      <a:pt x="40" y="38"/>
                      <a:pt x="45" y="39"/>
                      <a:pt x="48" y="41"/>
                    </a:cubicBezTo>
                    <a:cubicBezTo>
                      <a:pt x="51" y="43"/>
                      <a:pt x="54" y="45"/>
                      <a:pt x="57" y="49"/>
                    </a:cubicBezTo>
                    <a:lnTo>
                      <a:pt x="57" y="15"/>
                    </a:lnTo>
                    <a:cubicBezTo>
                      <a:pt x="57" y="10"/>
                      <a:pt x="56" y="8"/>
                      <a:pt x="55" y="6"/>
                    </a:cubicBezTo>
                    <a:cubicBezTo>
                      <a:pt x="53" y="5"/>
                      <a:pt x="49" y="5"/>
                      <a:pt x="43" y="4"/>
                    </a:cubicBezTo>
                    <a:lnTo>
                      <a:pt x="43" y="0"/>
                    </a:lnTo>
                    <a:lnTo>
                      <a:pt x="83" y="0"/>
                    </a:lnTo>
                    <a:lnTo>
                      <a:pt x="83" y="107"/>
                    </a:lnTo>
                    <a:cubicBezTo>
                      <a:pt x="83" y="111"/>
                      <a:pt x="84" y="113"/>
                      <a:pt x="86" y="115"/>
                    </a:cubicBezTo>
                    <a:cubicBezTo>
                      <a:pt x="87" y="116"/>
                      <a:pt x="90" y="117"/>
                      <a:pt x="94" y="118"/>
                    </a:cubicBezTo>
                    <a:lnTo>
                      <a:pt x="94" y="122"/>
                    </a:lnTo>
                    <a:cubicBezTo>
                      <a:pt x="84" y="123"/>
                      <a:pt x="77" y="124"/>
                      <a:pt x="74" y="124"/>
                    </a:cubicBezTo>
                    <a:cubicBezTo>
                      <a:pt x="71" y="125"/>
                      <a:pt x="66" y="126"/>
                      <a:pt x="58" y="128"/>
                    </a:cubicBezTo>
                    <a:lnTo>
                      <a:pt x="58" y="116"/>
                    </a:lnTo>
                    <a:cubicBezTo>
                      <a:pt x="54" y="120"/>
                      <a:pt x="51" y="122"/>
                      <a:pt x="48" y="124"/>
                    </a:cubicBezTo>
                    <a:cubicBezTo>
                      <a:pt x="44" y="127"/>
                      <a:pt x="39" y="128"/>
                      <a:pt x="33" y="128"/>
                    </a:cubicBezTo>
                    <a:cubicBezTo>
                      <a:pt x="24" y="128"/>
                      <a:pt x="16" y="124"/>
                      <a:pt x="10" y="117"/>
                    </a:cubicBezTo>
                    <a:cubicBezTo>
                      <a:pt x="3" y="109"/>
                      <a:pt x="0" y="98"/>
                      <a:pt x="0" y="85"/>
                    </a:cubicBezTo>
                    <a:lnTo>
                      <a:pt x="0" y="8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201"/>
              <p:cNvSpPr>
                <a:spLocks noEditPoints="1"/>
              </p:cNvSpPr>
              <p:nvPr/>
            </p:nvSpPr>
            <p:spPr bwMode="auto">
              <a:xfrm>
                <a:off x="1381" y="2867"/>
                <a:ext cx="52" cy="70"/>
              </a:xfrm>
              <a:custGeom>
                <a:avLst/>
                <a:gdLst/>
                <a:ahLst/>
                <a:cxnLst>
                  <a:cxn ang="0">
                    <a:pos x="43" y="118"/>
                  </a:cxn>
                  <a:cxn ang="0">
                    <a:pos x="43" y="118"/>
                  </a:cxn>
                  <a:cxn ang="0">
                    <a:pos x="53" y="112"/>
                  </a:cxn>
                  <a:cxn ang="0">
                    <a:pos x="58" y="105"/>
                  </a:cxn>
                  <a:cxn ang="0">
                    <a:pos x="58" y="59"/>
                  </a:cxn>
                  <a:cxn ang="0">
                    <a:pos x="54" y="53"/>
                  </a:cxn>
                  <a:cxn ang="0">
                    <a:pos x="43" y="48"/>
                  </a:cxn>
                  <a:cxn ang="0">
                    <a:pos x="30" y="62"/>
                  </a:cxn>
                  <a:cxn ang="0">
                    <a:pos x="28" y="83"/>
                  </a:cxn>
                  <a:cxn ang="0">
                    <a:pos x="30" y="104"/>
                  </a:cxn>
                  <a:cxn ang="0">
                    <a:pos x="43" y="118"/>
                  </a:cxn>
                  <a:cxn ang="0">
                    <a:pos x="43" y="118"/>
                  </a:cxn>
                  <a:cxn ang="0">
                    <a:pos x="0" y="85"/>
                  </a:cxn>
                  <a:cxn ang="0">
                    <a:pos x="0" y="85"/>
                  </a:cxn>
                  <a:cxn ang="0">
                    <a:pos x="11" y="50"/>
                  </a:cxn>
                  <a:cxn ang="0">
                    <a:pos x="36" y="38"/>
                  </a:cxn>
                  <a:cxn ang="0">
                    <a:pos x="49" y="41"/>
                  </a:cxn>
                  <a:cxn ang="0">
                    <a:pos x="58" y="49"/>
                  </a:cxn>
                  <a:cxn ang="0">
                    <a:pos x="58" y="15"/>
                  </a:cxn>
                  <a:cxn ang="0">
                    <a:pos x="55" y="6"/>
                  </a:cxn>
                  <a:cxn ang="0">
                    <a:pos x="44" y="4"/>
                  </a:cxn>
                  <a:cxn ang="0">
                    <a:pos x="44" y="0"/>
                  </a:cxn>
                  <a:cxn ang="0">
                    <a:pos x="84" y="0"/>
                  </a:cxn>
                  <a:cxn ang="0">
                    <a:pos x="84" y="107"/>
                  </a:cxn>
                  <a:cxn ang="0">
                    <a:pos x="86" y="115"/>
                  </a:cxn>
                  <a:cxn ang="0">
                    <a:pos x="95" y="118"/>
                  </a:cxn>
                  <a:cxn ang="0">
                    <a:pos x="95" y="122"/>
                  </a:cxn>
                  <a:cxn ang="0">
                    <a:pos x="75" y="124"/>
                  </a:cxn>
                  <a:cxn ang="0">
                    <a:pos x="59" y="128"/>
                  </a:cxn>
                  <a:cxn ang="0">
                    <a:pos x="59" y="116"/>
                  </a:cxn>
                  <a:cxn ang="0">
                    <a:pos x="49" y="124"/>
                  </a:cxn>
                  <a:cxn ang="0">
                    <a:pos x="34" y="128"/>
                  </a:cxn>
                  <a:cxn ang="0">
                    <a:pos x="10" y="117"/>
                  </a:cxn>
                  <a:cxn ang="0">
                    <a:pos x="0" y="85"/>
                  </a:cxn>
                  <a:cxn ang="0">
                    <a:pos x="0" y="85"/>
                  </a:cxn>
                </a:cxnLst>
                <a:rect l="0" t="0" r="r" b="b"/>
                <a:pathLst>
                  <a:path w="95" h="128">
                    <a:moveTo>
                      <a:pt x="43" y="118"/>
                    </a:moveTo>
                    <a:lnTo>
                      <a:pt x="43" y="118"/>
                    </a:lnTo>
                    <a:cubicBezTo>
                      <a:pt x="47" y="118"/>
                      <a:pt x="50" y="116"/>
                      <a:pt x="53" y="112"/>
                    </a:cubicBezTo>
                    <a:cubicBezTo>
                      <a:pt x="56" y="109"/>
                      <a:pt x="58" y="106"/>
                      <a:pt x="58" y="105"/>
                    </a:cubicBezTo>
                    <a:lnTo>
                      <a:pt x="58" y="59"/>
                    </a:lnTo>
                    <a:cubicBezTo>
                      <a:pt x="58" y="58"/>
                      <a:pt x="57" y="56"/>
                      <a:pt x="54" y="53"/>
                    </a:cubicBezTo>
                    <a:cubicBezTo>
                      <a:pt x="51" y="50"/>
                      <a:pt x="48" y="48"/>
                      <a:pt x="43" y="48"/>
                    </a:cubicBezTo>
                    <a:cubicBezTo>
                      <a:pt x="37" y="48"/>
                      <a:pt x="32" y="53"/>
                      <a:pt x="30" y="62"/>
                    </a:cubicBezTo>
                    <a:cubicBezTo>
                      <a:pt x="28" y="67"/>
                      <a:pt x="28" y="74"/>
                      <a:pt x="28" y="83"/>
                    </a:cubicBezTo>
                    <a:cubicBezTo>
                      <a:pt x="28" y="92"/>
                      <a:pt x="28" y="100"/>
                      <a:pt x="30" y="104"/>
                    </a:cubicBezTo>
                    <a:cubicBezTo>
                      <a:pt x="32" y="113"/>
                      <a:pt x="36" y="118"/>
                      <a:pt x="43" y="118"/>
                    </a:cubicBezTo>
                    <a:lnTo>
                      <a:pt x="43" y="118"/>
                    </a:lnTo>
                    <a:close/>
                    <a:moveTo>
                      <a:pt x="0" y="85"/>
                    </a:moveTo>
                    <a:lnTo>
                      <a:pt x="0" y="85"/>
                    </a:lnTo>
                    <a:cubicBezTo>
                      <a:pt x="0" y="71"/>
                      <a:pt x="4" y="59"/>
                      <a:pt x="11" y="50"/>
                    </a:cubicBezTo>
                    <a:cubicBezTo>
                      <a:pt x="18" y="42"/>
                      <a:pt x="26" y="38"/>
                      <a:pt x="36" y="38"/>
                    </a:cubicBezTo>
                    <a:cubicBezTo>
                      <a:pt x="41" y="38"/>
                      <a:pt x="45" y="39"/>
                      <a:pt x="49" y="41"/>
                    </a:cubicBezTo>
                    <a:cubicBezTo>
                      <a:pt x="52" y="43"/>
                      <a:pt x="54" y="45"/>
                      <a:pt x="58" y="49"/>
                    </a:cubicBezTo>
                    <a:lnTo>
                      <a:pt x="58" y="15"/>
                    </a:lnTo>
                    <a:cubicBezTo>
                      <a:pt x="58" y="10"/>
                      <a:pt x="57" y="8"/>
                      <a:pt x="55" y="6"/>
                    </a:cubicBezTo>
                    <a:cubicBezTo>
                      <a:pt x="54" y="5"/>
                      <a:pt x="50" y="5"/>
                      <a:pt x="44" y="4"/>
                    </a:cubicBezTo>
                    <a:lnTo>
                      <a:pt x="44" y="0"/>
                    </a:lnTo>
                    <a:lnTo>
                      <a:pt x="84" y="0"/>
                    </a:lnTo>
                    <a:lnTo>
                      <a:pt x="84" y="107"/>
                    </a:lnTo>
                    <a:cubicBezTo>
                      <a:pt x="84" y="111"/>
                      <a:pt x="85" y="113"/>
                      <a:pt x="86" y="115"/>
                    </a:cubicBezTo>
                    <a:cubicBezTo>
                      <a:pt x="88" y="116"/>
                      <a:pt x="91" y="117"/>
                      <a:pt x="95" y="118"/>
                    </a:cubicBezTo>
                    <a:lnTo>
                      <a:pt x="95" y="122"/>
                    </a:lnTo>
                    <a:cubicBezTo>
                      <a:pt x="84" y="123"/>
                      <a:pt x="78" y="124"/>
                      <a:pt x="75" y="124"/>
                    </a:cubicBezTo>
                    <a:cubicBezTo>
                      <a:pt x="72" y="125"/>
                      <a:pt x="66" y="126"/>
                      <a:pt x="59" y="128"/>
                    </a:cubicBezTo>
                    <a:lnTo>
                      <a:pt x="59" y="116"/>
                    </a:lnTo>
                    <a:cubicBezTo>
                      <a:pt x="55" y="120"/>
                      <a:pt x="52" y="122"/>
                      <a:pt x="49" y="124"/>
                    </a:cubicBezTo>
                    <a:cubicBezTo>
                      <a:pt x="44" y="127"/>
                      <a:pt x="40" y="128"/>
                      <a:pt x="34" y="128"/>
                    </a:cubicBezTo>
                    <a:cubicBezTo>
                      <a:pt x="25" y="128"/>
                      <a:pt x="17" y="124"/>
                      <a:pt x="10" y="117"/>
                    </a:cubicBezTo>
                    <a:cubicBezTo>
                      <a:pt x="4" y="109"/>
                      <a:pt x="0" y="98"/>
                      <a:pt x="0" y="85"/>
                    </a:cubicBezTo>
                    <a:lnTo>
                      <a:pt x="0" y="8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202"/>
              <p:cNvSpPr>
                <a:spLocks/>
              </p:cNvSpPr>
              <p:nvPr/>
            </p:nvSpPr>
            <p:spPr bwMode="auto">
              <a:xfrm>
                <a:off x="1438" y="2888"/>
                <a:ext cx="41" cy="48"/>
              </a:xfrm>
              <a:custGeom>
                <a:avLst/>
                <a:gdLst/>
                <a:ahLst/>
                <a:cxnLst>
                  <a:cxn ang="0">
                    <a:pos x="0" y="83"/>
                  </a:cxn>
                  <a:cxn ang="0">
                    <a:pos x="0" y="83"/>
                  </a:cxn>
                  <a:cxn ang="0">
                    <a:pos x="7" y="81"/>
                  </a:cxn>
                  <a:cxn ang="0">
                    <a:pos x="10" y="73"/>
                  </a:cxn>
                  <a:cxn ang="0">
                    <a:pos x="10" y="68"/>
                  </a:cxn>
                  <a:cxn ang="0">
                    <a:pos x="10" y="17"/>
                  </a:cxn>
                  <a:cxn ang="0">
                    <a:pos x="8" y="9"/>
                  </a:cxn>
                  <a:cxn ang="0">
                    <a:pos x="0" y="6"/>
                  </a:cxn>
                  <a:cxn ang="0">
                    <a:pos x="0" y="2"/>
                  </a:cxn>
                  <a:cxn ang="0">
                    <a:pos x="35" y="2"/>
                  </a:cxn>
                  <a:cxn ang="0">
                    <a:pos x="35" y="16"/>
                  </a:cxn>
                  <a:cxn ang="0">
                    <a:pos x="47" y="4"/>
                  </a:cxn>
                  <a:cxn ang="0">
                    <a:pos x="60" y="0"/>
                  </a:cxn>
                  <a:cxn ang="0">
                    <a:pos x="71" y="3"/>
                  </a:cxn>
                  <a:cxn ang="0">
                    <a:pos x="75" y="14"/>
                  </a:cxn>
                  <a:cxn ang="0">
                    <a:pos x="72" y="23"/>
                  </a:cxn>
                  <a:cxn ang="0">
                    <a:pos x="64" y="27"/>
                  </a:cxn>
                  <a:cxn ang="0">
                    <a:pos x="53" y="21"/>
                  </a:cxn>
                  <a:cxn ang="0">
                    <a:pos x="47" y="16"/>
                  </a:cxn>
                  <a:cxn ang="0">
                    <a:pos x="40" y="20"/>
                  </a:cxn>
                  <a:cxn ang="0">
                    <a:pos x="36" y="33"/>
                  </a:cxn>
                  <a:cxn ang="0">
                    <a:pos x="36" y="68"/>
                  </a:cxn>
                  <a:cxn ang="0">
                    <a:pos x="39" y="80"/>
                  </a:cxn>
                  <a:cxn ang="0">
                    <a:pos x="49" y="83"/>
                  </a:cxn>
                  <a:cxn ang="0">
                    <a:pos x="49" y="88"/>
                  </a:cxn>
                  <a:cxn ang="0">
                    <a:pos x="0" y="88"/>
                  </a:cxn>
                  <a:cxn ang="0">
                    <a:pos x="0" y="83"/>
                  </a:cxn>
                </a:cxnLst>
                <a:rect l="0" t="0" r="r" b="b"/>
                <a:pathLst>
                  <a:path w="75" h="88">
                    <a:moveTo>
                      <a:pt x="0" y="83"/>
                    </a:moveTo>
                    <a:lnTo>
                      <a:pt x="0" y="83"/>
                    </a:lnTo>
                    <a:cubicBezTo>
                      <a:pt x="3" y="83"/>
                      <a:pt x="6" y="82"/>
                      <a:pt x="7" y="81"/>
                    </a:cubicBezTo>
                    <a:cubicBezTo>
                      <a:pt x="9" y="79"/>
                      <a:pt x="9" y="77"/>
                      <a:pt x="10" y="73"/>
                    </a:cubicBezTo>
                    <a:lnTo>
                      <a:pt x="10" y="68"/>
                    </a:lnTo>
                    <a:lnTo>
                      <a:pt x="10" y="17"/>
                    </a:lnTo>
                    <a:cubicBezTo>
                      <a:pt x="10" y="13"/>
                      <a:pt x="9" y="11"/>
                      <a:pt x="8" y="9"/>
                    </a:cubicBezTo>
                    <a:cubicBezTo>
                      <a:pt x="6" y="8"/>
                      <a:pt x="4" y="7"/>
                      <a:pt x="0" y="6"/>
                    </a:cubicBezTo>
                    <a:lnTo>
                      <a:pt x="0" y="2"/>
                    </a:lnTo>
                    <a:lnTo>
                      <a:pt x="35" y="2"/>
                    </a:lnTo>
                    <a:lnTo>
                      <a:pt x="35" y="16"/>
                    </a:lnTo>
                    <a:cubicBezTo>
                      <a:pt x="39" y="11"/>
                      <a:pt x="43" y="7"/>
                      <a:pt x="47" y="4"/>
                    </a:cubicBezTo>
                    <a:cubicBezTo>
                      <a:pt x="51" y="1"/>
                      <a:pt x="55" y="0"/>
                      <a:pt x="60" y="0"/>
                    </a:cubicBezTo>
                    <a:cubicBezTo>
                      <a:pt x="64" y="0"/>
                      <a:pt x="68" y="1"/>
                      <a:pt x="71" y="3"/>
                    </a:cubicBezTo>
                    <a:cubicBezTo>
                      <a:pt x="74" y="6"/>
                      <a:pt x="75" y="9"/>
                      <a:pt x="75" y="14"/>
                    </a:cubicBezTo>
                    <a:cubicBezTo>
                      <a:pt x="75" y="18"/>
                      <a:pt x="74" y="21"/>
                      <a:pt x="72" y="23"/>
                    </a:cubicBezTo>
                    <a:cubicBezTo>
                      <a:pt x="70" y="25"/>
                      <a:pt x="67" y="27"/>
                      <a:pt x="64" y="27"/>
                    </a:cubicBezTo>
                    <a:cubicBezTo>
                      <a:pt x="60" y="27"/>
                      <a:pt x="56" y="25"/>
                      <a:pt x="53" y="21"/>
                    </a:cubicBezTo>
                    <a:cubicBezTo>
                      <a:pt x="50" y="17"/>
                      <a:pt x="48" y="16"/>
                      <a:pt x="47" y="16"/>
                    </a:cubicBezTo>
                    <a:cubicBezTo>
                      <a:pt x="45" y="16"/>
                      <a:pt x="42" y="17"/>
                      <a:pt x="40" y="20"/>
                    </a:cubicBezTo>
                    <a:cubicBezTo>
                      <a:pt x="37" y="23"/>
                      <a:pt x="36" y="28"/>
                      <a:pt x="36" y="33"/>
                    </a:cubicBezTo>
                    <a:lnTo>
                      <a:pt x="36" y="68"/>
                    </a:lnTo>
                    <a:cubicBezTo>
                      <a:pt x="36" y="75"/>
                      <a:pt x="37" y="78"/>
                      <a:pt x="39" y="80"/>
                    </a:cubicBezTo>
                    <a:cubicBezTo>
                      <a:pt x="41" y="82"/>
                      <a:pt x="44" y="83"/>
                      <a:pt x="49" y="83"/>
                    </a:cubicBezTo>
                    <a:lnTo>
                      <a:pt x="49"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203"/>
              <p:cNvSpPr>
                <a:spLocks noEditPoints="1"/>
              </p:cNvSpPr>
              <p:nvPr/>
            </p:nvSpPr>
            <p:spPr bwMode="auto">
              <a:xfrm>
                <a:off x="1484" y="2888"/>
                <a:ext cx="41" cy="49"/>
              </a:xfrm>
              <a:custGeom>
                <a:avLst/>
                <a:gdLst/>
                <a:ahLst/>
                <a:cxnLst>
                  <a:cxn ang="0">
                    <a:pos x="0" y="45"/>
                  </a:cxn>
                  <a:cxn ang="0">
                    <a:pos x="0" y="45"/>
                  </a:cxn>
                  <a:cxn ang="0">
                    <a:pos x="11" y="12"/>
                  </a:cxn>
                  <a:cxn ang="0">
                    <a:pos x="38" y="0"/>
                  </a:cxn>
                  <a:cxn ang="0">
                    <a:pos x="56" y="4"/>
                  </a:cxn>
                  <a:cxn ang="0">
                    <a:pos x="68" y="18"/>
                  </a:cxn>
                  <a:cxn ang="0">
                    <a:pos x="73" y="35"/>
                  </a:cxn>
                  <a:cxn ang="0">
                    <a:pos x="73" y="42"/>
                  </a:cxn>
                  <a:cxn ang="0">
                    <a:pos x="26" y="42"/>
                  </a:cxn>
                  <a:cxn ang="0">
                    <a:pos x="30" y="61"/>
                  </a:cxn>
                  <a:cxn ang="0">
                    <a:pos x="49" y="77"/>
                  </a:cxn>
                  <a:cxn ang="0">
                    <a:pos x="61" y="73"/>
                  </a:cxn>
                  <a:cxn ang="0">
                    <a:pos x="70" y="64"/>
                  </a:cxn>
                  <a:cxn ang="0">
                    <a:pos x="74" y="67"/>
                  </a:cxn>
                  <a:cxn ang="0">
                    <a:pos x="54" y="87"/>
                  </a:cxn>
                  <a:cxn ang="0">
                    <a:pos x="37" y="90"/>
                  </a:cxn>
                  <a:cxn ang="0">
                    <a:pos x="12" y="79"/>
                  </a:cxn>
                  <a:cxn ang="0">
                    <a:pos x="0" y="45"/>
                  </a:cxn>
                  <a:cxn ang="0">
                    <a:pos x="0" y="45"/>
                  </a:cxn>
                  <a:cxn ang="0">
                    <a:pos x="50" y="35"/>
                  </a:cxn>
                  <a:cxn ang="0">
                    <a:pos x="50" y="35"/>
                  </a:cxn>
                  <a:cxn ang="0">
                    <a:pos x="48" y="12"/>
                  </a:cxn>
                  <a:cxn ang="0">
                    <a:pos x="38" y="5"/>
                  </a:cxn>
                  <a:cxn ang="0">
                    <a:pos x="28" y="13"/>
                  </a:cxn>
                  <a:cxn ang="0">
                    <a:pos x="25" y="35"/>
                  </a:cxn>
                  <a:cxn ang="0">
                    <a:pos x="50" y="35"/>
                  </a:cxn>
                  <a:cxn ang="0">
                    <a:pos x="38" y="0"/>
                  </a:cxn>
                  <a:cxn ang="0">
                    <a:pos x="38" y="0"/>
                  </a:cxn>
                  <a:cxn ang="0">
                    <a:pos x="38" y="0"/>
                  </a:cxn>
                </a:cxnLst>
                <a:rect l="0" t="0" r="r" b="b"/>
                <a:pathLst>
                  <a:path w="74" h="90">
                    <a:moveTo>
                      <a:pt x="0" y="45"/>
                    </a:moveTo>
                    <a:lnTo>
                      <a:pt x="0" y="45"/>
                    </a:lnTo>
                    <a:cubicBezTo>
                      <a:pt x="0" y="31"/>
                      <a:pt x="3" y="19"/>
                      <a:pt x="11" y="12"/>
                    </a:cubicBezTo>
                    <a:cubicBezTo>
                      <a:pt x="19" y="4"/>
                      <a:pt x="28" y="0"/>
                      <a:pt x="38" y="0"/>
                    </a:cubicBezTo>
                    <a:cubicBezTo>
                      <a:pt x="45" y="0"/>
                      <a:pt x="50" y="1"/>
                      <a:pt x="56" y="4"/>
                    </a:cubicBezTo>
                    <a:cubicBezTo>
                      <a:pt x="61" y="8"/>
                      <a:pt x="65" y="12"/>
                      <a:pt x="68" y="18"/>
                    </a:cubicBezTo>
                    <a:cubicBezTo>
                      <a:pt x="70" y="22"/>
                      <a:pt x="72" y="28"/>
                      <a:pt x="73" y="35"/>
                    </a:cubicBezTo>
                    <a:cubicBezTo>
                      <a:pt x="73" y="38"/>
                      <a:pt x="73" y="40"/>
                      <a:pt x="73" y="42"/>
                    </a:cubicBezTo>
                    <a:lnTo>
                      <a:pt x="26" y="42"/>
                    </a:lnTo>
                    <a:cubicBezTo>
                      <a:pt x="26" y="49"/>
                      <a:pt x="28" y="56"/>
                      <a:pt x="30" y="61"/>
                    </a:cubicBezTo>
                    <a:cubicBezTo>
                      <a:pt x="33" y="71"/>
                      <a:pt x="40" y="77"/>
                      <a:pt x="49" y="77"/>
                    </a:cubicBezTo>
                    <a:cubicBezTo>
                      <a:pt x="53" y="77"/>
                      <a:pt x="57" y="75"/>
                      <a:pt x="61" y="73"/>
                    </a:cubicBezTo>
                    <a:cubicBezTo>
                      <a:pt x="63" y="71"/>
                      <a:pt x="66" y="68"/>
                      <a:pt x="70" y="64"/>
                    </a:cubicBezTo>
                    <a:lnTo>
                      <a:pt x="74" y="67"/>
                    </a:lnTo>
                    <a:cubicBezTo>
                      <a:pt x="68" y="76"/>
                      <a:pt x="62" y="83"/>
                      <a:pt x="54" y="87"/>
                    </a:cubicBezTo>
                    <a:cubicBezTo>
                      <a:pt x="49" y="89"/>
                      <a:pt x="44" y="90"/>
                      <a:pt x="37" y="90"/>
                    </a:cubicBezTo>
                    <a:cubicBezTo>
                      <a:pt x="28" y="90"/>
                      <a:pt x="20" y="87"/>
                      <a:pt x="12" y="79"/>
                    </a:cubicBezTo>
                    <a:cubicBezTo>
                      <a:pt x="4" y="72"/>
                      <a:pt x="0" y="61"/>
                      <a:pt x="0" y="45"/>
                    </a:cubicBezTo>
                    <a:lnTo>
                      <a:pt x="0" y="45"/>
                    </a:lnTo>
                    <a:close/>
                    <a:moveTo>
                      <a:pt x="50" y="35"/>
                    </a:moveTo>
                    <a:lnTo>
                      <a:pt x="50" y="35"/>
                    </a:lnTo>
                    <a:cubicBezTo>
                      <a:pt x="50" y="24"/>
                      <a:pt x="49" y="16"/>
                      <a:pt x="48" y="12"/>
                    </a:cubicBezTo>
                    <a:cubicBezTo>
                      <a:pt x="46" y="8"/>
                      <a:pt x="43" y="5"/>
                      <a:pt x="38" y="5"/>
                    </a:cubicBezTo>
                    <a:cubicBezTo>
                      <a:pt x="34" y="5"/>
                      <a:pt x="30" y="8"/>
                      <a:pt x="28" y="13"/>
                    </a:cubicBezTo>
                    <a:cubicBezTo>
                      <a:pt x="27" y="18"/>
                      <a:pt x="26" y="25"/>
                      <a:pt x="25" y="35"/>
                    </a:cubicBezTo>
                    <a:lnTo>
                      <a:pt x="50"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204"/>
              <p:cNvSpPr>
                <a:spLocks noEditPoints="1"/>
              </p:cNvSpPr>
              <p:nvPr/>
            </p:nvSpPr>
            <p:spPr bwMode="auto">
              <a:xfrm>
                <a:off x="1530" y="2888"/>
                <a:ext cx="34" cy="49"/>
              </a:xfrm>
              <a:custGeom>
                <a:avLst/>
                <a:gdLst/>
                <a:ahLst/>
                <a:cxnLst>
                  <a:cxn ang="0">
                    <a:pos x="0" y="59"/>
                  </a:cxn>
                  <a:cxn ang="0">
                    <a:pos x="0" y="59"/>
                  </a:cxn>
                  <a:cxn ang="0">
                    <a:pos x="5" y="59"/>
                  </a:cxn>
                  <a:cxn ang="0">
                    <a:pos x="15" y="78"/>
                  </a:cxn>
                  <a:cxn ang="0">
                    <a:pos x="31" y="84"/>
                  </a:cxn>
                  <a:cxn ang="0">
                    <a:pos x="41" y="80"/>
                  </a:cxn>
                  <a:cxn ang="0">
                    <a:pos x="44" y="72"/>
                  </a:cxn>
                  <a:cxn ang="0">
                    <a:pos x="41" y="63"/>
                  </a:cxn>
                  <a:cxn ang="0">
                    <a:pos x="34" y="59"/>
                  </a:cxn>
                  <a:cxn ang="0">
                    <a:pos x="21" y="53"/>
                  </a:cxn>
                  <a:cxn ang="0">
                    <a:pos x="5" y="41"/>
                  </a:cxn>
                  <a:cxn ang="0">
                    <a:pos x="0" y="26"/>
                  </a:cxn>
                  <a:cxn ang="0">
                    <a:pos x="8" y="8"/>
                  </a:cxn>
                  <a:cxn ang="0">
                    <a:pos x="29" y="0"/>
                  </a:cxn>
                  <a:cxn ang="0">
                    <a:pos x="41" y="2"/>
                  </a:cxn>
                  <a:cxn ang="0">
                    <a:pos x="50" y="4"/>
                  </a:cxn>
                  <a:cxn ang="0">
                    <a:pos x="53" y="3"/>
                  </a:cxn>
                  <a:cxn ang="0">
                    <a:pos x="54" y="0"/>
                  </a:cxn>
                  <a:cxn ang="0">
                    <a:pos x="58" y="0"/>
                  </a:cxn>
                  <a:cxn ang="0">
                    <a:pos x="58" y="27"/>
                  </a:cxn>
                  <a:cxn ang="0">
                    <a:pos x="54" y="27"/>
                  </a:cxn>
                  <a:cxn ang="0">
                    <a:pos x="45" y="12"/>
                  </a:cxn>
                  <a:cxn ang="0">
                    <a:pos x="31" y="6"/>
                  </a:cxn>
                  <a:cxn ang="0">
                    <a:pos x="22" y="9"/>
                  </a:cxn>
                  <a:cxn ang="0">
                    <a:pos x="19" y="17"/>
                  </a:cxn>
                  <a:cxn ang="0">
                    <a:pos x="22" y="23"/>
                  </a:cxn>
                  <a:cxn ang="0">
                    <a:pos x="32" y="30"/>
                  </a:cxn>
                  <a:cxn ang="0">
                    <a:pos x="42" y="35"/>
                  </a:cxn>
                  <a:cxn ang="0">
                    <a:pos x="56" y="44"/>
                  </a:cxn>
                  <a:cxn ang="0">
                    <a:pos x="63" y="62"/>
                  </a:cxn>
                  <a:cxn ang="0">
                    <a:pos x="55" y="81"/>
                  </a:cxn>
                  <a:cxn ang="0">
                    <a:pos x="33" y="90"/>
                  </a:cxn>
                  <a:cxn ang="0">
                    <a:pos x="25" y="89"/>
                  </a:cxn>
                  <a:cxn ang="0">
                    <a:pos x="16" y="87"/>
                  </a:cxn>
                  <a:cxn ang="0">
                    <a:pos x="13" y="86"/>
                  </a:cxn>
                  <a:cxn ang="0">
                    <a:pos x="11" y="85"/>
                  </a:cxn>
                  <a:cxn ang="0">
                    <a:pos x="10" y="85"/>
                  </a:cxn>
                  <a:cxn ang="0">
                    <a:pos x="7" y="86"/>
                  </a:cxn>
                  <a:cxn ang="0">
                    <a:pos x="4" y="90"/>
                  </a:cxn>
                  <a:cxn ang="0">
                    <a:pos x="0" y="90"/>
                  </a:cxn>
                  <a:cxn ang="0">
                    <a:pos x="0" y="59"/>
                  </a:cxn>
                  <a:cxn ang="0">
                    <a:pos x="31" y="0"/>
                  </a:cxn>
                  <a:cxn ang="0">
                    <a:pos x="31" y="0"/>
                  </a:cxn>
                  <a:cxn ang="0">
                    <a:pos x="31" y="0"/>
                  </a:cxn>
                </a:cxnLst>
                <a:rect l="0" t="0" r="r" b="b"/>
                <a:pathLst>
                  <a:path w="63" h="90">
                    <a:moveTo>
                      <a:pt x="0" y="59"/>
                    </a:moveTo>
                    <a:lnTo>
                      <a:pt x="0" y="59"/>
                    </a:lnTo>
                    <a:lnTo>
                      <a:pt x="5" y="59"/>
                    </a:lnTo>
                    <a:cubicBezTo>
                      <a:pt x="7" y="68"/>
                      <a:pt x="10" y="75"/>
                      <a:pt x="15" y="78"/>
                    </a:cubicBezTo>
                    <a:cubicBezTo>
                      <a:pt x="20" y="82"/>
                      <a:pt x="25" y="84"/>
                      <a:pt x="31" y="84"/>
                    </a:cubicBezTo>
                    <a:cubicBezTo>
                      <a:pt x="35" y="84"/>
                      <a:pt x="39" y="83"/>
                      <a:pt x="41" y="80"/>
                    </a:cubicBezTo>
                    <a:cubicBezTo>
                      <a:pt x="43" y="78"/>
                      <a:pt x="44" y="75"/>
                      <a:pt x="44" y="72"/>
                    </a:cubicBezTo>
                    <a:cubicBezTo>
                      <a:pt x="44" y="69"/>
                      <a:pt x="43" y="66"/>
                      <a:pt x="41" y="63"/>
                    </a:cubicBezTo>
                    <a:cubicBezTo>
                      <a:pt x="39" y="62"/>
                      <a:pt x="37" y="61"/>
                      <a:pt x="34" y="59"/>
                    </a:cubicBezTo>
                    <a:lnTo>
                      <a:pt x="21" y="53"/>
                    </a:lnTo>
                    <a:cubicBezTo>
                      <a:pt x="13" y="49"/>
                      <a:pt x="8" y="45"/>
                      <a:pt x="5" y="41"/>
                    </a:cubicBezTo>
                    <a:cubicBezTo>
                      <a:pt x="2" y="37"/>
                      <a:pt x="0" y="32"/>
                      <a:pt x="0" y="26"/>
                    </a:cubicBezTo>
                    <a:cubicBezTo>
                      <a:pt x="0" y="19"/>
                      <a:pt x="3" y="13"/>
                      <a:pt x="8" y="8"/>
                    </a:cubicBezTo>
                    <a:cubicBezTo>
                      <a:pt x="13" y="2"/>
                      <a:pt x="20" y="0"/>
                      <a:pt x="29" y="0"/>
                    </a:cubicBezTo>
                    <a:cubicBezTo>
                      <a:pt x="33" y="0"/>
                      <a:pt x="37" y="0"/>
                      <a:pt x="41" y="2"/>
                    </a:cubicBezTo>
                    <a:cubicBezTo>
                      <a:pt x="46" y="3"/>
                      <a:pt x="48" y="4"/>
                      <a:pt x="50" y="4"/>
                    </a:cubicBezTo>
                    <a:cubicBezTo>
                      <a:pt x="51" y="4"/>
                      <a:pt x="52" y="3"/>
                      <a:pt x="53" y="3"/>
                    </a:cubicBezTo>
                    <a:cubicBezTo>
                      <a:pt x="53" y="2"/>
                      <a:pt x="54" y="1"/>
                      <a:pt x="54" y="0"/>
                    </a:cubicBezTo>
                    <a:lnTo>
                      <a:pt x="58" y="0"/>
                    </a:lnTo>
                    <a:lnTo>
                      <a:pt x="58" y="27"/>
                    </a:lnTo>
                    <a:lnTo>
                      <a:pt x="54" y="27"/>
                    </a:lnTo>
                    <a:cubicBezTo>
                      <a:pt x="52" y="21"/>
                      <a:pt x="49" y="15"/>
                      <a:pt x="45" y="12"/>
                    </a:cubicBezTo>
                    <a:cubicBezTo>
                      <a:pt x="41" y="8"/>
                      <a:pt x="36" y="6"/>
                      <a:pt x="31" y="6"/>
                    </a:cubicBezTo>
                    <a:cubicBezTo>
                      <a:pt x="27" y="6"/>
                      <a:pt x="24" y="7"/>
                      <a:pt x="22" y="9"/>
                    </a:cubicBezTo>
                    <a:cubicBezTo>
                      <a:pt x="20" y="12"/>
                      <a:pt x="19" y="14"/>
                      <a:pt x="19" y="17"/>
                    </a:cubicBezTo>
                    <a:cubicBezTo>
                      <a:pt x="19" y="19"/>
                      <a:pt x="20" y="21"/>
                      <a:pt x="22" y="23"/>
                    </a:cubicBezTo>
                    <a:cubicBezTo>
                      <a:pt x="23" y="26"/>
                      <a:pt x="27" y="28"/>
                      <a:pt x="32" y="30"/>
                    </a:cubicBezTo>
                    <a:lnTo>
                      <a:pt x="42" y="35"/>
                    </a:lnTo>
                    <a:cubicBezTo>
                      <a:pt x="48" y="38"/>
                      <a:pt x="53" y="41"/>
                      <a:pt x="56" y="44"/>
                    </a:cubicBezTo>
                    <a:cubicBezTo>
                      <a:pt x="60" y="49"/>
                      <a:pt x="63" y="55"/>
                      <a:pt x="63" y="62"/>
                    </a:cubicBezTo>
                    <a:cubicBezTo>
                      <a:pt x="63" y="69"/>
                      <a:pt x="60" y="75"/>
                      <a:pt x="55" y="81"/>
                    </a:cubicBezTo>
                    <a:cubicBezTo>
                      <a:pt x="50" y="87"/>
                      <a:pt x="43" y="90"/>
                      <a:pt x="33" y="90"/>
                    </a:cubicBezTo>
                    <a:cubicBezTo>
                      <a:pt x="30" y="90"/>
                      <a:pt x="28" y="90"/>
                      <a:pt x="25" y="89"/>
                    </a:cubicBezTo>
                    <a:cubicBezTo>
                      <a:pt x="23" y="89"/>
                      <a:pt x="20" y="88"/>
                      <a:pt x="16" y="87"/>
                    </a:cubicBezTo>
                    <a:lnTo>
                      <a:pt x="13" y="86"/>
                    </a:lnTo>
                    <a:cubicBezTo>
                      <a:pt x="12" y="85"/>
                      <a:pt x="11" y="85"/>
                      <a:pt x="11" y="85"/>
                    </a:cubicBezTo>
                    <a:cubicBezTo>
                      <a:pt x="10" y="85"/>
                      <a:pt x="10" y="85"/>
                      <a:pt x="10" y="85"/>
                    </a:cubicBezTo>
                    <a:cubicBezTo>
                      <a:pt x="9" y="85"/>
                      <a:pt x="8"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30" name="Group 406"/>
            <p:cNvGrpSpPr>
              <a:grpSpLocks/>
            </p:cNvGrpSpPr>
            <p:nvPr/>
          </p:nvGrpSpPr>
          <p:grpSpPr bwMode="auto">
            <a:xfrm>
              <a:off x="769" y="126"/>
              <a:ext cx="3180" cy="3225"/>
              <a:chOff x="769" y="126"/>
              <a:chExt cx="3180" cy="3225"/>
            </a:xfrm>
          </p:grpSpPr>
          <p:sp>
            <p:nvSpPr>
              <p:cNvPr id="1230" name="Freeform 206"/>
              <p:cNvSpPr>
                <a:spLocks noEditPoints="1"/>
              </p:cNvSpPr>
              <p:nvPr/>
            </p:nvSpPr>
            <p:spPr bwMode="auto">
              <a:xfrm>
                <a:off x="1570" y="2888"/>
                <a:ext cx="34" cy="49"/>
              </a:xfrm>
              <a:custGeom>
                <a:avLst/>
                <a:gdLst/>
                <a:ahLst/>
                <a:cxnLst>
                  <a:cxn ang="0">
                    <a:pos x="0" y="59"/>
                  </a:cxn>
                  <a:cxn ang="0">
                    <a:pos x="0" y="59"/>
                  </a:cxn>
                  <a:cxn ang="0">
                    <a:pos x="5" y="59"/>
                  </a:cxn>
                  <a:cxn ang="0">
                    <a:pos x="15" y="78"/>
                  </a:cxn>
                  <a:cxn ang="0">
                    <a:pos x="30" y="84"/>
                  </a:cxn>
                  <a:cxn ang="0">
                    <a:pos x="41" y="80"/>
                  </a:cxn>
                  <a:cxn ang="0">
                    <a:pos x="44" y="72"/>
                  </a:cxn>
                  <a:cxn ang="0">
                    <a:pos x="40" y="63"/>
                  </a:cxn>
                  <a:cxn ang="0">
                    <a:pos x="34" y="59"/>
                  </a:cxn>
                  <a:cxn ang="0">
                    <a:pos x="20" y="53"/>
                  </a:cxn>
                  <a:cxn ang="0">
                    <a:pos x="5" y="41"/>
                  </a:cxn>
                  <a:cxn ang="0">
                    <a:pos x="0" y="26"/>
                  </a:cxn>
                  <a:cxn ang="0">
                    <a:pos x="7" y="8"/>
                  </a:cxn>
                  <a:cxn ang="0">
                    <a:pos x="28" y="0"/>
                  </a:cxn>
                  <a:cxn ang="0">
                    <a:pos x="41" y="2"/>
                  </a:cxn>
                  <a:cxn ang="0">
                    <a:pos x="49" y="4"/>
                  </a:cxn>
                  <a:cxn ang="0">
                    <a:pos x="52" y="3"/>
                  </a:cxn>
                  <a:cxn ang="0">
                    <a:pos x="54" y="0"/>
                  </a:cxn>
                  <a:cxn ang="0">
                    <a:pos x="58" y="0"/>
                  </a:cxn>
                  <a:cxn ang="0">
                    <a:pos x="58" y="27"/>
                  </a:cxn>
                  <a:cxn ang="0">
                    <a:pos x="53" y="27"/>
                  </a:cxn>
                  <a:cxn ang="0">
                    <a:pos x="45" y="12"/>
                  </a:cxn>
                  <a:cxn ang="0">
                    <a:pos x="31" y="6"/>
                  </a:cxn>
                  <a:cxn ang="0">
                    <a:pos x="21" y="9"/>
                  </a:cxn>
                  <a:cxn ang="0">
                    <a:pos x="18" y="17"/>
                  </a:cxn>
                  <a:cxn ang="0">
                    <a:pos x="21" y="23"/>
                  </a:cxn>
                  <a:cxn ang="0">
                    <a:pos x="31" y="30"/>
                  </a:cxn>
                  <a:cxn ang="0">
                    <a:pos x="41" y="35"/>
                  </a:cxn>
                  <a:cxn ang="0">
                    <a:pos x="55" y="44"/>
                  </a:cxn>
                  <a:cxn ang="0">
                    <a:pos x="62" y="62"/>
                  </a:cxn>
                  <a:cxn ang="0">
                    <a:pos x="55" y="81"/>
                  </a:cxn>
                  <a:cxn ang="0">
                    <a:pos x="32" y="90"/>
                  </a:cxn>
                  <a:cxn ang="0">
                    <a:pos x="25" y="89"/>
                  </a:cxn>
                  <a:cxn ang="0">
                    <a:pos x="16" y="87"/>
                  </a:cxn>
                  <a:cxn ang="0">
                    <a:pos x="12" y="86"/>
                  </a:cxn>
                  <a:cxn ang="0">
                    <a:pos x="10" y="85"/>
                  </a:cxn>
                  <a:cxn ang="0">
                    <a:pos x="9" y="85"/>
                  </a:cxn>
                  <a:cxn ang="0">
                    <a:pos x="7" y="86"/>
                  </a:cxn>
                  <a:cxn ang="0">
                    <a:pos x="4" y="90"/>
                  </a:cxn>
                  <a:cxn ang="0">
                    <a:pos x="0" y="90"/>
                  </a:cxn>
                  <a:cxn ang="0">
                    <a:pos x="0" y="59"/>
                  </a:cxn>
                  <a:cxn ang="0">
                    <a:pos x="31" y="0"/>
                  </a:cxn>
                  <a:cxn ang="0">
                    <a:pos x="31" y="0"/>
                  </a:cxn>
                  <a:cxn ang="0">
                    <a:pos x="31" y="0"/>
                  </a:cxn>
                </a:cxnLst>
                <a:rect l="0" t="0" r="r" b="b"/>
                <a:pathLst>
                  <a:path w="62" h="90">
                    <a:moveTo>
                      <a:pt x="0" y="59"/>
                    </a:moveTo>
                    <a:lnTo>
                      <a:pt x="0" y="59"/>
                    </a:lnTo>
                    <a:lnTo>
                      <a:pt x="5" y="59"/>
                    </a:lnTo>
                    <a:cubicBezTo>
                      <a:pt x="7" y="68"/>
                      <a:pt x="10" y="75"/>
                      <a:pt x="15" y="78"/>
                    </a:cubicBezTo>
                    <a:cubicBezTo>
                      <a:pt x="20" y="82"/>
                      <a:pt x="25" y="84"/>
                      <a:pt x="30" y="84"/>
                    </a:cubicBezTo>
                    <a:cubicBezTo>
                      <a:pt x="35" y="84"/>
                      <a:pt x="38" y="83"/>
                      <a:pt x="41" y="80"/>
                    </a:cubicBezTo>
                    <a:cubicBezTo>
                      <a:pt x="43" y="78"/>
                      <a:pt x="44" y="75"/>
                      <a:pt x="44" y="72"/>
                    </a:cubicBezTo>
                    <a:cubicBezTo>
                      <a:pt x="44" y="69"/>
                      <a:pt x="43" y="66"/>
                      <a:pt x="40" y="63"/>
                    </a:cubicBezTo>
                    <a:cubicBezTo>
                      <a:pt x="39" y="62"/>
                      <a:pt x="37" y="61"/>
                      <a:pt x="34" y="59"/>
                    </a:cubicBezTo>
                    <a:lnTo>
                      <a:pt x="20" y="53"/>
                    </a:lnTo>
                    <a:cubicBezTo>
                      <a:pt x="13" y="49"/>
                      <a:pt x="8" y="45"/>
                      <a:pt x="5" y="41"/>
                    </a:cubicBezTo>
                    <a:cubicBezTo>
                      <a:pt x="1" y="37"/>
                      <a:pt x="0" y="32"/>
                      <a:pt x="0" y="26"/>
                    </a:cubicBezTo>
                    <a:cubicBezTo>
                      <a:pt x="0" y="19"/>
                      <a:pt x="2" y="13"/>
                      <a:pt x="7" y="8"/>
                    </a:cubicBezTo>
                    <a:cubicBezTo>
                      <a:pt x="12" y="2"/>
                      <a:pt x="19" y="0"/>
                      <a:pt x="28" y="0"/>
                    </a:cubicBezTo>
                    <a:cubicBezTo>
                      <a:pt x="32" y="0"/>
                      <a:pt x="36" y="0"/>
                      <a:pt x="41" y="2"/>
                    </a:cubicBezTo>
                    <a:cubicBezTo>
                      <a:pt x="45" y="3"/>
                      <a:pt x="48" y="4"/>
                      <a:pt x="49" y="4"/>
                    </a:cubicBezTo>
                    <a:cubicBezTo>
                      <a:pt x="51" y="4"/>
                      <a:pt x="52" y="3"/>
                      <a:pt x="52" y="3"/>
                    </a:cubicBezTo>
                    <a:cubicBezTo>
                      <a:pt x="53" y="2"/>
                      <a:pt x="54" y="1"/>
                      <a:pt x="54" y="0"/>
                    </a:cubicBezTo>
                    <a:lnTo>
                      <a:pt x="58" y="0"/>
                    </a:lnTo>
                    <a:lnTo>
                      <a:pt x="58" y="27"/>
                    </a:lnTo>
                    <a:lnTo>
                      <a:pt x="53" y="27"/>
                    </a:lnTo>
                    <a:cubicBezTo>
                      <a:pt x="52" y="21"/>
                      <a:pt x="49" y="15"/>
                      <a:pt x="45" y="12"/>
                    </a:cubicBezTo>
                    <a:cubicBezTo>
                      <a:pt x="41" y="8"/>
                      <a:pt x="36" y="6"/>
                      <a:pt x="31" y="6"/>
                    </a:cubicBezTo>
                    <a:cubicBezTo>
                      <a:pt x="27" y="6"/>
                      <a:pt x="24" y="7"/>
                      <a:pt x="21" y="9"/>
                    </a:cubicBezTo>
                    <a:cubicBezTo>
                      <a:pt x="19" y="12"/>
                      <a:pt x="18" y="14"/>
                      <a:pt x="18" y="17"/>
                    </a:cubicBezTo>
                    <a:cubicBezTo>
                      <a:pt x="18" y="19"/>
                      <a:pt x="19" y="21"/>
                      <a:pt x="21" y="23"/>
                    </a:cubicBezTo>
                    <a:cubicBezTo>
                      <a:pt x="23" y="26"/>
                      <a:pt x="26" y="28"/>
                      <a:pt x="31" y="30"/>
                    </a:cubicBezTo>
                    <a:lnTo>
                      <a:pt x="41" y="35"/>
                    </a:lnTo>
                    <a:cubicBezTo>
                      <a:pt x="48" y="38"/>
                      <a:pt x="52" y="41"/>
                      <a:pt x="55" y="44"/>
                    </a:cubicBezTo>
                    <a:cubicBezTo>
                      <a:pt x="60" y="49"/>
                      <a:pt x="62" y="55"/>
                      <a:pt x="62" y="62"/>
                    </a:cubicBezTo>
                    <a:cubicBezTo>
                      <a:pt x="62" y="69"/>
                      <a:pt x="60" y="75"/>
                      <a:pt x="55" y="81"/>
                    </a:cubicBezTo>
                    <a:cubicBezTo>
                      <a:pt x="50" y="87"/>
                      <a:pt x="42" y="90"/>
                      <a:pt x="32" y="90"/>
                    </a:cubicBezTo>
                    <a:cubicBezTo>
                      <a:pt x="30" y="90"/>
                      <a:pt x="27" y="90"/>
                      <a:pt x="25" y="89"/>
                    </a:cubicBezTo>
                    <a:cubicBezTo>
                      <a:pt x="22" y="89"/>
                      <a:pt x="19" y="88"/>
                      <a:pt x="16" y="87"/>
                    </a:cubicBezTo>
                    <a:lnTo>
                      <a:pt x="12" y="86"/>
                    </a:lnTo>
                    <a:cubicBezTo>
                      <a:pt x="11" y="85"/>
                      <a:pt x="11" y="85"/>
                      <a:pt x="10" y="85"/>
                    </a:cubicBezTo>
                    <a:cubicBezTo>
                      <a:pt x="10" y="85"/>
                      <a:pt x="10" y="85"/>
                      <a:pt x="9" y="85"/>
                    </a:cubicBezTo>
                    <a:cubicBezTo>
                      <a:pt x="8" y="85"/>
                      <a:pt x="7"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207"/>
              <p:cNvSpPr>
                <a:spLocks/>
              </p:cNvSpPr>
              <p:nvPr/>
            </p:nvSpPr>
            <p:spPr bwMode="auto">
              <a:xfrm>
                <a:off x="1497" y="2442"/>
                <a:ext cx="49" cy="59"/>
              </a:xfrm>
              <a:custGeom>
                <a:avLst/>
                <a:gdLst/>
                <a:ahLst/>
                <a:cxnLst>
                  <a:cxn ang="0">
                    <a:pos x="0" y="103"/>
                  </a:cxn>
                  <a:cxn ang="0">
                    <a:pos x="0" y="103"/>
                  </a:cxn>
                  <a:cxn ang="0">
                    <a:pos x="9" y="102"/>
                  </a:cxn>
                  <a:cxn ang="0">
                    <a:pos x="14" y="92"/>
                  </a:cxn>
                  <a:cxn ang="0">
                    <a:pos x="14" y="15"/>
                  </a:cxn>
                  <a:cxn ang="0">
                    <a:pos x="9" y="6"/>
                  </a:cxn>
                  <a:cxn ang="0">
                    <a:pos x="0" y="4"/>
                  </a:cxn>
                  <a:cxn ang="0">
                    <a:pos x="0" y="0"/>
                  </a:cxn>
                  <a:cxn ang="0">
                    <a:pos x="90" y="0"/>
                  </a:cxn>
                  <a:cxn ang="0">
                    <a:pos x="90" y="32"/>
                  </a:cxn>
                  <a:cxn ang="0">
                    <a:pos x="86" y="32"/>
                  </a:cxn>
                  <a:cxn ang="0">
                    <a:pos x="76" y="11"/>
                  </a:cxn>
                  <a:cxn ang="0">
                    <a:pos x="50" y="5"/>
                  </a:cxn>
                  <a:cxn ang="0">
                    <a:pos x="41" y="7"/>
                  </a:cxn>
                  <a:cxn ang="0">
                    <a:pos x="39" y="13"/>
                  </a:cxn>
                  <a:cxn ang="0">
                    <a:pos x="39" y="50"/>
                  </a:cxn>
                  <a:cxn ang="0">
                    <a:pos x="57" y="44"/>
                  </a:cxn>
                  <a:cxn ang="0">
                    <a:pos x="64" y="26"/>
                  </a:cxn>
                  <a:cxn ang="0">
                    <a:pos x="68" y="26"/>
                  </a:cxn>
                  <a:cxn ang="0">
                    <a:pos x="68" y="80"/>
                  </a:cxn>
                  <a:cxn ang="0">
                    <a:pos x="64" y="80"/>
                  </a:cxn>
                  <a:cxn ang="0">
                    <a:pos x="57" y="61"/>
                  </a:cxn>
                  <a:cxn ang="0">
                    <a:pos x="39" y="55"/>
                  </a:cxn>
                  <a:cxn ang="0">
                    <a:pos x="39" y="92"/>
                  </a:cxn>
                  <a:cxn ang="0">
                    <a:pos x="44" y="102"/>
                  </a:cxn>
                  <a:cxn ang="0">
                    <a:pos x="57" y="103"/>
                  </a:cxn>
                  <a:cxn ang="0">
                    <a:pos x="57" y="108"/>
                  </a:cxn>
                  <a:cxn ang="0">
                    <a:pos x="0" y="108"/>
                  </a:cxn>
                  <a:cxn ang="0">
                    <a:pos x="0" y="103"/>
                  </a:cxn>
                </a:cxnLst>
                <a:rect l="0" t="0" r="r" b="b"/>
                <a:pathLst>
                  <a:path w="90" h="108">
                    <a:moveTo>
                      <a:pt x="0" y="103"/>
                    </a:moveTo>
                    <a:lnTo>
                      <a:pt x="0" y="103"/>
                    </a:lnTo>
                    <a:cubicBezTo>
                      <a:pt x="4" y="103"/>
                      <a:pt x="7" y="103"/>
                      <a:pt x="9" y="102"/>
                    </a:cubicBezTo>
                    <a:cubicBezTo>
                      <a:pt x="12" y="100"/>
                      <a:pt x="14" y="97"/>
                      <a:pt x="14" y="92"/>
                    </a:cubicBezTo>
                    <a:lnTo>
                      <a:pt x="14" y="15"/>
                    </a:lnTo>
                    <a:cubicBezTo>
                      <a:pt x="14" y="11"/>
                      <a:pt x="12" y="8"/>
                      <a:pt x="9" y="6"/>
                    </a:cubicBezTo>
                    <a:cubicBezTo>
                      <a:pt x="8" y="5"/>
                      <a:pt x="4" y="4"/>
                      <a:pt x="0" y="4"/>
                    </a:cubicBezTo>
                    <a:lnTo>
                      <a:pt x="0" y="0"/>
                    </a:lnTo>
                    <a:lnTo>
                      <a:pt x="90" y="0"/>
                    </a:lnTo>
                    <a:lnTo>
                      <a:pt x="90" y="32"/>
                    </a:lnTo>
                    <a:lnTo>
                      <a:pt x="86" y="32"/>
                    </a:lnTo>
                    <a:cubicBezTo>
                      <a:pt x="84" y="22"/>
                      <a:pt x="81" y="15"/>
                      <a:pt x="76" y="11"/>
                    </a:cubicBezTo>
                    <a:cubicBezTo>
                      <a:pt x="71" y="7"/>
                      <a:pt x="63" y="5"/>
                      <a:pt x="50" y="5"/>
                    </a:cubicBezTo>
                    <a:cubicBezTo>
                      <a:pt x="46" y="5"/>
                      <a:pt x="43" y="6"/>
                      <a:pt x="41" y="7"/>
                    </a:cubicBezTo>
                    <a:cubicBezTo>
                      <a:pt x="40" y="8"/>
                      <a:pt x="39" y="10"/>
                      <a:pt x="39" y="13"/>
                    </a:cubicBezTo>
                    <a:lnTo>
                      <a:pt x="39" y="50"/>
                    </a:lnTo>
                    <a:cubicBezTo>
                      <a:pt x="48" y="50"/>
                      <a:pt x="54" y="48"/>
                      <a:pt x="57" y="44"/>
                    </a:cubicBezTo>
                    <a:cubicBezTo>
                      <a:pt x="60" y="41"/>
                      <a:pt x="62" y="35"/>
                      <a:pt x="64" y="26"/>
                    </a:cubicBezTo>
                    <a:lnTo>
                      <a:pt x="68" y="26"/>
                    </a:lnTo>
                    <a:lnTo>
                      <a:pt x="68" y="80"/>
                    </a:lnTo>
                    <a:lnTo>
                      <a:pt x="64" y="80"/>
                    </a:lnTo>
                    <a:cubicBezTo>
                      <a:pt x="63" y="71"/>
                      <a:pt x="60" y="65"/>
                      <a:pt x="57" y="61"/>
                    </a:cubicBezTo>
                    <a:cubicBezTo>
                      <a:pt x="54" y="57"/>
                      <a:pt x="48" y="55"/>
                      <a:pt x="39" y="55"/>
                    </a:cubicBezTo>
                    <a:lnTo>
                      <a:pt x="39" y="92"/>
                    </a:lnTo>
                    <a:cubicBezTo>
                      <a:pt x="39" y="97"/>
                      <a:pt x="41" y="100"/>
                      <a:pt x="44" y="102"/>
                    </a:cubicBezTo>
                    <a:cubicBezTo>
                      <a:pt x="47" y="103"/>
                      <a:pt x="51" y="104"/>
                      <a:pt x="57" y="103"/>
                    </a:cubicBezTo>
                    <a:lnTo>
                      <a:pt x="57" y="108"/>
                    </a:lnTo>
                    <a:lnTo>
                      <a:pt x="0" y="108"/>
                    </a:lnTo>
                    <a:lnTo>
                      <a:pt x="0" y="10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208"/>
              <p:cNvSpPr>
                <a:spLocks noEditPoints="1"/>
              </p:cNvSpPr>
              <p:nvPr/>
            </p:nvSpPr>
            <p:spPr bwMode="auto">
              <a:xfrm>
                <a:off x="1552" y="2440"/>
                <a:ext cx="42" cy="62"/>
              </a:xfrm>
              <a:custGeom>
                <a:avLst/>
                <a:gdLst/>
                <a:ahLst/>
                <a:cxnLst>
                  <a:cxn ang="0">
                    <a:pos x="0" y="73"/>
                  </a:cxn>
                  <a:cxn ang="0">
                    <a:pos x="0" y="73"/>
                  </a:cxn>
                  <a:cxn ang="0">
                    <a:pos x="5" y="73"/>
                  </a:cxn>
                  <a:cxn ang="0">
                    <a:pos x="18" y="99"/>
                  </a:cxn>
                  <a:cxn ang="0">
                    <a:pos x="37" y="107"/>
                  </a:cxn>
                  <a:cxn ang="0">
                    <a:pos x="53" y="102"/>
                  </a:cxn>
                  <a:cxn ang="0">
                    <a:pos x="57" y="90"/>
                  </a:cxn>
                  <a:cxn ang="0">
                    <a:pos x="53" y="78"/>
                  </a:cxn>
                  <a:cxn ang="0">
                    <a:pos x="40" y="71"/>
                  </a:cxn>
                  <a:cxn ang="0">
                    <a:pos x="29" y="66"/>
                  </a:cxn>
                  <a:cxn ang="0">
                    <a:pos x="8" y="51"/>
                  </a:cxn>
                  <a:cxn ang="0">
                    <a:pos x="1" y="32"/>
                  </a:cxn>
                  <a:cxn ang="0">
                    <a:pos x="10" y="10"/>
                  </a:cxn>
                  <a:cxn ang="0">
                    <a:pos x="35" y="0"/>
                  </a:cxn>
                  <a:cxn ang="0">
                    <a:pos x="52" y="3"/>
                  </a:cxn>
                  <a:cxn ang="0">
                    <a:pos x="62" y="6"/>
                  </a:cxn>
                  <a:cxn ang="0">
                    <a:pos x="65" y="4"/>
                  </a:cxn>
                  <a:cxn ang="0">
                    <a:pos x="67" y="0"/>
                  </a:cxn>
                  <a:cxn ang="0">
                    <a:pos x="72" y="0"/>
                  </a:cxn>
                  <a:cxn ang="0">
                    <a:pos x="72" y="35"/>
                  </a:cxn>
                  <a:cxn ang="0">
                    <a:pos x="67" y="35"/>
                  </a:cxn>
                  <a:cxn ang="0">
                    <a:pos x="56" y="14"/>
                  </a:cxn>
                  <a:cxn ang="0">
                    <a:pos x="37" y="5"/>
                  </a:cxn>
                  <a:cxn ang="0">
                    <a:pos x="24" y="10"/>
                  </a:cxn>
                  <a:cxn ang="0">
                    <a:pos x="19" y="20"/>
                  </a:cxn>
                  <a:cxn ang="0">
                    <a:pos x="24" y="32"/>
                  </a:cxn>
                  <a:cxn ang="0">
                    <a:pos x="43" y="43"/>
                  </a:cxn>
                  <a:cxn ang="0">
                    <a:pos x="55" y="49"/>
                  </a:cxn>
                  <a:cxn ang="0">
                    <a:pos x="68" y="57"/>
                  </a:cxn>
                  <a:cxn ang="0">
                    <a:pos x="76" y="79"/>
                  </a:cxn>
                  <a:cxn ang="0">
                    <a:pos x="67" y="102"/>
                  </a:cxn>
                  <a:cxn ang="0">
                    <a:pos x="36" y="113"/>
                  </a:cxn>
                  <a:cxn ang="0">
                    <a:pos x="27" y="112"/>
                  </a:cxn>
                  <a:cxn ang="0">
                    <a:pos x="17" y="109"/>
                  </a:cxn>
                  <a:cxn ang="0">
                    <a:pos x="14" y="108"/>
                  </a:cxn>
                  <a:cxn ang="0">
                    <a:pos x="12" y="107"/>
                  </a:cxn>
                  <a:cxn ang="0">
                    <a:pos x="10" y="107"/>
                  </a:cxn>
                  <a:cxn ang="0">
                    <a:pos x="7" y="109"/>
                  </a:cxn>
                  <a:cxn ang="0">
                    <a:pos x="5" y="113"/>
                  </a:cxn>
                  <a:cxn ang="0">
                    <a:pos x="0" y="113"/>
                  </a:cxn>
                  <a:cxn ang="0">
                    <a:pos x="0" y="73"/>
                  </a:cxn>
                  <a:cxn ang="0">
                    <a:pos x="39" y="1"/>
                  </a:cxn>
                  <a:cxn ang="0">
                    <a:pos x="39" y="1"/>
                  </a:cxn>
                  <a:cxn ang="0">
                    <a:pos x="39" y="1"/>
                  </a:cxn>
                </a:cxnLst>
                <a:rect l="0" t="0" r="r" b="b"/>
                <a:pathLst>
                  <a:path w="76" h="113">
                    <a:moveTo>
                      <a:pt x="0" y="73"/>
                    </a:moveTo>
                    <a:lnTo>
                      <a:pt x="0" y="73"/>
                    </a:lnTo>
                    <a:lnTo>
                      <a:pt x="5" y="73"/>
                    </a:lnTo>
                    <a:cubicBezTo>
                      <a:pt x="8" y="85"/>
                      <a:pt x="12" y="94"/>
                      <a:pt x="18" y="99"/>
                    </a:cubicBezTo>
                    <a:cubicBezTo>
                      <a:pt x="23" y="105"/>
                      <a:pt x="30" y="107"/>
                      <a:pt x="37" y="107"/>
                    </a:cubicBezTo>
                    <a:cubicBezTo>
                      <a:pt x="45" y="107"/>
                      <a:pt x="50" y="105"/>
                      <a:pt x="53" y="102"/>
                    </a:cubicBezTo>
                    <a:cubicBezTo>
                      <a:pt x="56" y="98"/>
                      <a:pt x="57" y="94"/>
                      <a:pt x="57" y="90"/>
                    </a:cubicBezTo>
                    <a:cubicBezTo>
                      <a:pt x="57" y="85"/>
                      <a:pt x="56" y="81"/>
                      <a:pt x="53" y="78"/>
                    </a:cubicBezTo>
                    <a:cubicBezTo>
                      <a:pt x="50" y="76"/>
                      <a:pt x="46" y="74"/>
                      <a:pt x="40" y="71"/>
                    </a:cubicBezTo>
                    <a:lnTo>
                      <a:pt x="29" y="66"/>
                    </a:lnTo>
                    <a:cubicBezTo>
                      <a:pt x="19" y="61"/>
                      <a:pt x="12" y="56"/>
                      <a:pt x="8" y="51"/>
                    </a:cubicBezTo>
                    <a:cubicBezTo>
                      <a:pt x="4" y="46"/>
                      <a:pt x="1" y="39"/>
                      <a:pt x="1" y="32"/>
                    </a:cubicBezTo>
                    <a:cubicBezTo>
                      <a:pt x="1" y="24"/>
                      <a:pt x="4" y="17"/>
                      <a:pt x="10" y="10"/>
                    </a:cubicBezTo>
                    <a:cubicBezTo>
                      <a:pt x="15" y="4"/>
                      <a:pt x="24" y="0"/>
                      <a:pt x="35" y="0"/>
                    </a:cubicBezTo>
                    <a:cubicBezTo>
                      <a:pt x="41" y="0"/>
                      <a:pt x="47" y="1"/>
                      <a:pt x="52" y="3"/>
                    </a:cubicBezTo>
                    <a:cubicBezTo>
                      <a:pt x="58" y="5"/>
                      <a:pt x="61" y="6"/>
                      <a:pt x="62" y="6"/>
                    </a:cubicBezTo>
                    <a:cubicBezTo>
                      <a:pt x="63" y="6"/>
                      <a:pt x="65" y="5"/>
                      <a:pt x="65" y="4"/>
                    </a:cubicBezTo>
                    <a:cubicBezTo>
                      <a:pt x="66" y="3"/>
                      <a:pt x="67" y="2"/>
                      <a:pt x="67" y="0"/>
                    </a:cubicBezTo>
                    <a:lnTo>
                      <a:pt x="72" y="0"/>
                    </a:lnTo>
                    <a:lnTo>
                      <a:pt x="72" y="35"/>
                    </a:lnTo>
                    <a:lnTo>
                      <a:pt x="67" y="35"/>
                    </a:lnTo>
                    <a:cubicBezTo>
                      <a:pt x="65" y="27"/>
                      <a:pt x="61" y="20"/>
                      <a:pt x="56" y="14"/>
                    </a:cubicBezTo>
                    <a:cubicBezTo>
                      <a:pt x="51" y="8"/>
                      <a:pt x="44" y="5"/>
                      <a:pt x="37" y="5"/>
                    </a:cubicBezTo>
                    <a:cubicBezTo>
                      <a:pt x="31" y="5"/>
                      <a:pt x="27" y="7"/>
                      <a:pt x="24" y="10"/>
                    </a:cubicBezTo>
                    <a:cubicBezTo>
                      <a:pt x="21" y="13"/>
                      <a:pt x="19" y="16"/>
                      <a:pt x="19" y="20"/>
                    </a:cubicBezTo>
                    <a:cubicBezTo>
                      <a:pt x="19" y="25"/>
                      <a:pt x="21" y="29"/>
                      <a:pt x="24" y="32"/>
                    </a:cubicBezTo>
                    <a:cubicBezTo>
                      <a:pt x="26" y="34"/>
                      <a:pt x="33" y="38"/>
                      <a:pt x="43" y="43"/>
                    </a:cubicBezTo>
                    <a:lnTo>
                      <a:pt x="55" y="49"/>
                    </a:lnTo>
                    <a:cubicBezTo>
                      <a:pt x="60" y="51"/>
                      <a:pt x="64" y="54"/>
                      <a:pt x="68" y="57"/>
                    </a:cubicBezTo>
                    <a:cubicBezTo>
                      <a:pt x="73" y="63"/>
                      <a:pt x="76" y="71"/>
                      <a:pt x="76" y="79"/>
                    </a:cubicBezTo>
                    <a:cubicBezTo>
                      <a:pt x="76" y="87"/>
                      <a:pt x="73" y="95"/>
                      <a:pt x="67" y="102"/>
                    </a:cubicBezTo>
                    <a:cubicBezTo>
                      <a:pt x="61" y="109"/>
                      <a:pt x="50" y="113"/>
                      <a:pt x="36" y="113"/>
                    </a:cubicBezTo>
                    <a:cubicBezTo>
                      <a:pt x="33" y="113"/>
                      <a:pt x="30" y="112"/>
                      <a:pt x="27" y="112"/>
                    </a:cubicBezTo>
                    <a:cubicBezTo>
                      <a:pt x="23" y="111"/>
                      <a:pt x="20" y="110"/>
                      <a:pt x="17" y="109"/>
                    </a:cubicBezTo>
                    <a:lnTo>
                      <a:pt x="14" y="108"/>
                    </a:lnTo>
                    <a:cubicBezTo>
                      <a:pt x="13" y="108"/>
                      <a:pt x="12" y="108"/>
                      <a:pt x="12" y="107"/>
                    </a:cubicBezTo>
                    <a:cubicBezTo>
                      <a:pt x="11" y="107"/>
                      <a:pt x="11" y="107"/>
                      <a:pt x="10" y="107"/>
                    </a:cubicBezTo>
                    <a:cubicBezTo>
                      <a:pt x="8" y="107"/>
                      <a:pt x="7" y="108"/>
                      <a:pt x="7" y="109"/>
                    </a:cubicBezTo>
                    <a:cubicBezTo>
                      <a:pt x="6" y="110"/>
                      <a:pt x="5" y="111"/>
                      <a:pt x="5" y="113"/>
                    </a:cubicBezTo>
                    <a:lnTo>
                      <a:pt x="0" y="113"/>
                    </a:lnTo>
                    <a:lnTo>
                      <a:pt x="0" y="73"/>
                    </a:lnTo>
                    <a:close/>
                    <a:moveTo>
                      <a:pt x="39" y="1"/>
                    </a:moveTo>
                    <a:lnTo>
                      <a:pt x="39" y="1"/>
                    </a:lnTo>
                    <a:lnTo>
                      <a:pt x="39"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Freeform 209"/>
              <p:cNvSpPr>
                <a:spLocks/>
              </p:cNvSpPr>
              <p:nvPr/>
            </p:nvSpPr>
            <p:spPr bwMode="auto">
              <a:xfrm>
                <a:off x="1080" y="2519"/>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210"/>
              <p:cNvSpPr>
                <a:spLocks/>
              </p:cNvSpPr>
              <p:nvPr/>
            </p:nvSpPr>
            <p:spPr bwMode="auto">
              <a:xfrm>
                <a:off x="1080" y="2519"/>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211"/>
              <p:cNvSpPr>
                <a:spLocks noEditPoints="1"/>
              </p:cNvSpPr>
              <p:nvPr/>
            </p:nvSpPr>
            <p:spPr bwMode="auto">
              <a:xfrm>
                <a:off x="1083" y="2587"/>
                <a:ext cx="60" cy="61"/>
              </a:xfrm>
              <a:custGeom>
                <a:avLst/>
                <a:gdLst/>
                <a:ahLst/>
                <a:cxnLst>
                  <a:cxn ang="0">
                    <a:pos x="60" y="73"/>
                  </a:cxn>
                  <a:cxn ang="0">
                    <a:pos x="60" y="73"/>
                  </a:cxn>
                  <a:cxn ang="0">
                    <a:pos x="45" y="36"/>
                  </a:cxn>
                  <a:cxn ang="0">
                    <a:pos x="43" y="36"/>
                  </a:cxn>
                  <a:cxn ang="0">
                    <a:pos x="29" y="73"/>
                  </a:cxn>
                  <a:cxn ang="0">
                    <a:pos x="60" y="73"/>
                  </a:cxn>
                  <a:cxn ang="0">
                    <a:pos x="0" y="106"/>
                  </a:cxn>
                  <a:cxn ang="0">
                    <a:pos x="0" y="106"/>
                  </a:cxn>
                  <a:cxn ang="0">
                    <a:pos x="10" y="101"/>
                  </a:cxn>
                  <a:cxn ang="0">
                    <a:pos x="16" y="88"/>
                  </a:cxn>
                  <a:cxn ang="0">
                    <a:pos x="51" y="1"/>
                  </a:cxn>
                  <a:cxn ang="0">
                    <a:pos x="56" y="1"/>
                  </a:cxn>
                  <a:cxn ang="0">
                    <a:pos x="91" y="84"/>
                  </a:cxn>
                  <a:cxn ang="0">
                    <a:pos x="100" y="102"/>
                  </a:cxn>
                  <a:cxn ang="0">
                    <a:pos x="109" y="106"/>
                  </a:cxn>
                  <a:cxn ang="0">
                    <a:pos x="109" y="110"/>
                  </a:cxn>
                  <a:cxn ang="0">
                    <a:pos x="57" y="110"/>
                  </a:cxn>
                  <a:cxn ang="0">
                    <a:pos x="57" y="106"/>
                  </a:cxn>
                  <a:cxn ang="0">
                    <a:pos x="67" y="105"/>
                  </a:cxn>
                  <a:cxn ang="0">
                    <a:pos x="70" y="100"/>
                  </a:cxn>
                  <a:cxn ang="0">
                    <a:pos x="69" y="94"/>
                  </a:cxn>
                  <a:cxn ang="0">
                    <a:pos x="66" y="89"/>
                  </a:cxn>
                  <a:cxn ang="0">
                    <a:pos x="62" y="79"/>
                  </a:cxn>
                  <a:cxn ang="0">
                    <a:pos x="27" y="79"/>
                  </a:cxn>
                  <a:cxn ang="0">
                    <a:pos x="22" y="91"/>
                  </a:cxn>
                  <a:cxn ang="0">
                    <a:pos x="20" y="100"/>
                  </a:cxn>
                  <a:cxn ang="0">
                    <a:pos x="25" y="105"/>
                  </a:cxn>
                  <a:cxn ang="0">
                    <a:pos x="33" y="106"/>
                  </a:cxn>
                  <a:cxn ang="0">
                    <a:pos x="33" y="110"/>
                  </a:cxn>
                  <a:cxn ang="0">
                    <a:pos x="0" y="110"/>
                  </a:cxn>
                  <a:cxn ang="0">
                    <a:pos x="0" y="106"/>
                  </a:cxn>
                  <a:cxn ang="0">
                    <a:pos x="56" y="0"/>
                  </a:cxn>
                  <a:cxn ang="0">
                    <a:pos x="56" y="0"/>
                  </a:cxn>
                  <a:cxn ang="0">
                    <a:pos x="56" y="0"/>
                  </a:cxn>
                </a:cxnLst>
                <a:rect l="0" t="0" r="r" b="b"/>
                <a:pathLst>
                  <a:path w="109" h="110">
                    <a:moveTo>
                      <a:pt x="60" y="73"/>
                    </a:moveTo>
                    <a:lnTo>
                      <a:pt x="60" y="73"/>
                    </a:lnTo>
                    <a:lnTo>
                      <a:pt x="45" y="36"/>
                    </a:lnTo>
                    <a:lnTo>
                      <a:pt x="43" y="36"/>
                    </a:lnTo>
                    <a:lnTo>
                      <a:pt x="29" y="73"/>
                    </a:lnTo>
                    <a:lnTo>
                      <a:pt x="60" y="73"/>
                    </a:lnTo>
                    <a:close/>
                    <a:moveTo>
                      <a:pt x="0" y="106"/>
                    </a:moveTo>
                    <a:lnTo>
                      <a:pt x="0" y="106"/>
                    </a:lnTo>
                    <a:cubicBezTo>
                      <a:pt x="4" y="106"/>
                      <a:pt x="7" y="104"/>
                      <a:pt x="10" y="101"/>
                    </a:cubicBezTo>
                    <a:cubicBezTo>
                      <a:pt x="11" y="99"/>
                      <a:pt x="13" y="94"/>
                      <a:pt x="16" y="88"/>
                    </a:cubicBezTo>
                    <a:lnTo>
                      <a:pt x="51" y="1"/>
                    </a:lnTo>
                    <a:lnTo>
                      <a:pt x="56" y="1"/>
                    </a:lnTo>
                    <a:lnTo>
                      <a:pt x="91" y="84"/>
                    </a:lnTo>
                    <a:cubicBezTo>
                      <a:pt x="95" y="93"/>
                      <a:pt x="98" y="99"/>
                      <a:pt x="100" y="102"/>
                    </a:cubicBezTo>
                    <a:cubicBezTo>
                      <a:pt x="102" y="105"/>
                      <a:pt x="105" y="106"/>
                      <a:pt x="109" y="106"/>
                    </a:cubicBezTo>
                    <a:lnTo>
                      <a:pt x="109" y="110"/>
                    </a:lnTo>
                    <a:lnTo>
                      <a:pt x="57" y="110"/>
                    </a:lnTo>
                    <a:lnTo>
                      <a:pt x="57" y="106"/>
                    </a:lnTo>
                    <a:cubicBezTo>
                      <a:pt x="62" y="106"/>
                      <a:pt x="66" y="105"/>
                      <a:pt x="67" y="105"/>
                    </a:cubicBezTo>
                    <a:cubicBezTo>
                      <a:pt x="69" y="104"/>
                      <a:pt x="70" y="102"/>
                      <a:pt x="70" y="100"/>
                    </a:cubicBezTo>
                    <a:cubicBezTo>
                      <a:pt x="70" y="98"/>
                      <a:pt x="69" y="97"/>
                      <a:pt x="69" y="94"/>
                    </a:cubicBezTo>
                    <a:cubicBezTo>
                      <a:pt x="68" y="93"/>
                      <a:pt x="67" y="91"/>
                      <a:pt x="66" y="89"/>
                    </a:cubicBezTo>
                    <a:lnTo>
                      <a:pt x="62" y="79"/>
                    </a:lnTo>
                    <a:lnTo>
                      <a:pt x="27" y="79"/>
                    </a:lnTo>
                    <a:cubicBezTo>
                      <a:pt x="24" y="85"/>
                      <a:pt x="23" y="89"/>
                      <a:pt x="22" y="91"/>
                    </a:cubicBezTo>
                    <a:cubicBezTo>
                      <a:pt x="21" y="95"/>
                      <a:pt x="20" y="98"/>
                      <a:pt x="20" y="100"/>
                    </a:cubicBezTo>
                    <a:cubicBezTo>
                      <a:pt x="20" y="103"/>
                      <a:pt x="22" y="104"/>
                      <a:pt x="25" y="105"/>
                    </a:cubicBezTo>
                    <a:cubicBezTo>
                      <a:pt x="26" y="106"/>
                      <a:pt x="29" y="106"/>
                      <a:pt x="33" y="106"/>
                    </a:cubicBezTo>
                    <a:lnTo>
                      <a:pt x="33" y="110"/>
                    </a:lnTo>
                    <a:lnTo>
                      <a:pt x="0" y="110"/>
                    </a:lnTo>
                    <a:lnTo>
                      <a:pt x="0" y="106"/>
                    </a:lnTo>
                    <a:close/>
                    <a:moveTo>
                      <a:pt x="56" y="0"/>
                    </a:moveTo>
                    <a:lnTo>
                      <a:pt x="56" y="0"/>
                    </a:lnTo>
                    <a:lnTo>
                      <a:pt x="5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212"/>
              <p:cNvSpPr>
                <a:spLocks noEditPoints="1"/>
              </p:cNvSpPr>
              <p:nvPr/>
            </p:nvSpPr>
            <p:spPr bwMode="auto">
              <a:xfrm>
                <a:off x="1147" y="2606"/>
                <a:ext cx="35" cy="43"/>
              </a:xfrm>
              <a:custGeom>
                <a:avLst/>
                <a:gdLst/>
                <a:ahLst/>
                <a:cxnLst>
                  <a:cxn ang="0">
                    <a:pos x="38" y="0"/>
                  </a:cxn>
                  <a:cxn ang="0">
                    <a:pos x="38" y="0"/>
                  </a:cxn>
                  <a:cxn ang="0">
                    <a:pos x="55" y="5"/>
                  </a:cxn>
                  <a:cxn ang="0">
                    <a:pos x="63" y="17"/>
                  </a:cxn>
                  <a:cxn ang="0">
                    <a:pos x="60" y="25"/>
                  </a:cxn>
                  <a:cxn ang="0">
                    <a:pos x="52" y="28"/>
                  </a:cxn>
                  <a:cxn ang="0">
                    <a:pos x="47" y="26"/>
                  </a:cxn>
                  <a:cxn ang="0">
                    <a:pos x="43" y="17"/>
                  </a:cxn>
                  <a:cxn ang="0">
                    <a:pos x="43" y="15"/>
                  </a:cxn>
                  <a:cxn ang="0">
                    <a:pos x="43" y="12"/>
                  </a:cxn>
                  <a:cxn ang="0">
                    <a:pos x="41" y="6"/>
                  </a:cxn>
                  <a:cxn ang="0">
                    <a:pos x="36" y="5"/>
                  </a:cxn>
                  <a:cxn ang="0">
                    <a:pos x="26" y="13"/>
                  </a:cxn>
                  <a:cxn ang="0">
                    <a:pos x="23" y="32"/>
                  </a:cxn>
                  <a:cxn ang="0">
                    <a:pos x="29" y="57"/>
                  </a:cxn>
                  <a:cxn ang="0">
                    <a:pos x="45" y="67"/>
                  </a:cxn>
                  <a:cxn ang="0">
                    <a:pos x="55" y="64"/>
                  </a:cxn>
                  <a:cxn ang="0">
                    <a:pos x="62" y="58"/>
                  </a:cxn>
                  <a:cxn ang="0">
                    <a:pos x="65" y="61"/>
                  </a:cxn>
                  <a:cxn ang="0">
                    <a:pos x="47" y="75"/>
                  </a:cxn>
                  <a:cxn ang="0">
                    <a:pos x="35" y="78"/>
                  </a:cxn>
                  <a:cxn ang="0">
                    <a:pos x="10" y="67"/>
                  </a:cxn>
                  <a:cxn ang="0">
                    <a:pos x="0" y="40"/>
                  </a:cxn>
                  <a:cxn ang="0">
                    <a:pos x="11" y="12"/>
                  </a:cxn>
                  <a:cxn ang="0">
                    <a:pos x="38" y="0"/>
                  </a:cxn>
                  <a:cxn ang="0">
                    <a:pos x="38" y="0"/>
                  </a:cxn>
                  <a:cxn ang="0">
                    <a:pos x="34" y="0"/>
                  </a:cxn>
                  <a:cxn ang="0">
                    <a:pos x="34" y="0"/>
                  </a:cxn>
                  <a:cxn ang="0">
                    <a:pos x="34" y="0"/>
                  </a:cxn>
                </a:cxnLst>
                <a:rect l="0" t="0" r="r" b="b"/>
                <a:pathLst>
                  <a:path w="65" h="78">
                    <a:moveTo>
                      <a:pt x="38" y="0"/>
                    </a:moveTo>
                    <a:lnTo>
                      <a:pt x="38" y="0"/>
                    </a:lnTo>
                    <a:cubicBezTo>
                      <a:pt x="45" y="0"/>
                      <a:pt x="50" y="2"/>
                      <a:pt x="55" y="5"/>
                    </a:cubicBezTo>
                    <a:cubicBezTo>
                      <a:pt x="60" y="8"/>
                      <a:pt x="63" y="12"/>
                      <a:pt x="63" y="17"/>
                    </a:cubicBezTo>
                    <a:cubicBezTo>
                      <a:pt x="63" y="20"/>
                      <a:pt x="62" y="23"/>
                      <a:pt x="60" y="25"/>
                    </a:cubicBezTo>
                    <a:cubicBezTo>
                      <a:pt x="58" y="27"/>
                      <a:pt x="55" y="28"/>
                      <a:pt x="52" y="28"/>
                    </a:cubicBezTo>
                    <a:cubicBezTo>
                      <a:pt x="50" y="28"/>
                      <a:pt x="49" y="27"/>
                      <a:pt x="47" y="26"/>
                    </a:cubicBezTo>
                    <a:cubicBezTo>
                      <a:pt x="44" y="25"/>
                      <a:pt x="43" y="22"/>
                      <a:pt x="43" y="17"/>
                    </a:cubicBezTo>
                    <a:cubicBezTo>
                      <a:pt x="43" y="17"/>
                      <a:pt x="43" y="16"/>
                      <a:pt x="43" y="15"/>
                    </a:cubicBezTo>
                    <a:cubicBezTo>
                      <a:pt x="43" y="14"/>
                      <a:pt x="43" y="13"/>
                      <a:pt x="43" y="12"/>
                    </a:cubicBezTo>
                    <a:cubicBezTo>
                      <a:pt x="43" y="9"/>
                      <a:pt x="42" y="7"/>
                      <a:pt x="41" y="6"/>
                    </a:cubicBezTo>
                    <a:cubicBezTo>
                      <a:pt x="40" y="5"/>
                      <a:pt x="38" y="5"/>
                      <a:pt x="36" y="5"/>
                    </a:cubicBezTo>
                    <a:cubicBezTo>
                      <a:pt x="32" y="5"/>
                      <a:pt x="28" y="8"/>
                      <a:pt x="26" y="13"/>
                    </a:cubicBezTo>
                    <a:cubicBezTo>
                      <a:pt x="24" y="18"/>
                      <a:pt x="23" y="25"/>
                      <a:pt x="23" y="32"/>
                    </a:cubicBezTo>
                    <a:cubicBezTo>
                      <a:pt x="23" y="42"/>
                      <a:pt x="25" y="50"/>
                      <a:pt x="29" y="57"/>
                    </a:cubicBezTo>
                    <a:cubicBezTo>
                      <a:pt x="33" y="63"/>
                      <a:pt x="38" y="67"/>
                      <a:pt x="45" y="67"/>
                    </a:cubicBezTo>
                    <a:cubicBezTo>
                      <a:pt x="49" y="67"/>
                      <a:pt x="52" y="66"/>
                      <a:pt x="55" y="64"/>
                    </a:cubicBezTo>
                    <a:cubicBezTo>
                      <a:pt x="57" y="63"/>
                      <a:pt x="59" y="61"/>
                      <a:pt x="62" y="58"/>
                    </a:cubicBezTo>
                    <a:lnTo>
                      <a:pt x="65" y="61"/>
                    </a:lnTo>
                    <a:cubicBezTo>
                      <a:pt x="60" y="68"/>
                      <a:pt x="54" y="73"/>
                      <a:pt x="47" y="75"/>
                    </a:cubicBezTo>
                    <a:cubicBezTo>
                      <a:pt x="43" y="77"/>
                      <a:pt x="39" y="78"/>
                      <a:pt x="35" y="78"/>
                    </a:cubicBezTo>
                    <a:cubicBezTo>
                      <a:pt x="25" y="78"/>
                      <a:pt x="16" y="74"/>
                      <a:pt x="10" y="67"/>
                    </a:cubicBezTo>
                    <a:cubicBezTo>
                      <a:pt x="4" y="59"/>
                      <a:pt x="0" y="50"/>
                      <a:pt x="0" y="40"/>
                    </a:cubicBezTo>
                    <a:cubicBezTo>
                      <a:pt x="0" y="29"/>
                      <a:pt x="4" y="19"/>
                      <a:pt x="11" y="12"/>
                    </a:cubicBezTo>
                    <a:cubicBezTo>
                      <a:pt x="17" y="4"/>
                      <a:pt x="27"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213"/>
              <p:cNvSpPr>
                <a:spLocks noEditPoints="1"/>
              </p:cNvSpPr>
              <p:nvPr/>
            </p:nvSpPr>
            <p:spPr bwMode="auto">
              <a:xfrm>
                <a:off x="1186" y="2606"/>
                <a:ext cx="36" cy="43"/>
              </a:xfrm>
              <a:custGeom>
                <a:avLst/>
                <a:gdLst/>
                <a:ahLst/>
                <a:cxnLst>
                  <a:cxn ang="0">
                    <a:pos x="38" y="0"/>
                  </a:cxn>
                  <a:cxn ang="0">
                    <a:pos x="38" y="0"/>
                  </a:cxn>
                  <a:cxn ang="0">
                    <a:pos x="55" y="5"/>
                  </a:cxn>
                  <a:cxn ang="0">
                    <a:pos x="63" y="17"/>
                  </a:cxn>
                  <a:cxn ang="0">
                    <a:pos x="60" y="25"/>
                  </a:cxn>
                  <a:cxn ang="0">
                    <a:pos x="52" y="28"/>
                  </a:cxn>
                  <a:cxn ang="0">
                    <a:pos x="47" y="26"/>
                  </a:cxn>
                  <a:cxn ang="0">
                    <a:pos x="43" y="17"/>
                  </a:cxn>
                  <a:cxn ang="0">
                    <a:pos x="43" y="15"/>
                  </a:cxn>
                  <a:cxn ang="0">
                    <a:pos x="43" y="12"/>
                  </a:cxn>
                  <a:cxn ang="0">
                    <a:pos x="41" y="6"/>
                  </a:cxn>
                  <a:cxn ang="0">
                    <a:pos x="36" y="5"/>
                  </a:cxn>
                  <a:cxn ang="0">
                    <a:pos x="26" y="13"/>
                  </a:cxn>
                  <a:cxn ang="0">
                    <a:pos x="23" y="32"/>
                  </a:cxn>
                  <a:cxn ang="0">
                    <a:pos x="29" y="57"/>
                  </a:cxn>
                  <a:cxn ang="0">
                    <a:pos x="45" y="67"/>
                  </a:cxn>
                  <a:cxn ang="0">
                    <a:pos x="55" y="64"/>
                  </a:cxn>
                  <a:cxn ang="0">
                    <a:pos x="62" y="58"/>
                  </a:cxn>
                  <a:cxn ang="0">
                    <a:pos x="65" y="61"/>
                  </a:cxn>
                  <a:cxn ang="0">
                    <a:pos x="47" y="75"/>
                  </a:cxn>
                  <a:cxn ang="0">
                    <a:pos x="35" y="78"/>
                  </a:cxn>
                  <a:cxn ang="0">
                    <a:pos x="10" y="67"/>
                  </a:cxn>
                  <a:cxn ang="0">
                    <a:pos x="0" y="40"/>
                  </a:cxn>
                  <a:cxn ang="0">
                    <a:pos x="11" y="12"/>
                  </a:cxn>
                  <a:cxn ang="0">
                    <a:pos x="38" y="0"/>
                  </a:cxn>
                  <a:cxn ang="0">
                    <a:pos x="38" y="0"/>
                  </a:cxn>
                  <a:cxn ang="0">
                    <a:pos x="34" y="0"/>
                  </a:cxn>
                  <a:cxn ang="0">
                    <a:pos x="34" y="0"/>
                  </a:cxn>
                  <a:cxn ang="0">
                    <a:pos x="34" y="0"/>
                  </a:cxn>
                </a:cxnLst>
                <a:rect l="0" t="0" r="r" b="b"/>
                <a:pathLst>
                  <a:path w="65" h="78">
                    <a:moveTo>
                      <a:pt x="38" y="0"/>
                    </a:moveTo>
                    <a:lnTo>
                      <a:pt x="38" y="0"/>
                    </a:lnTo>
                    <a:cubicBezTo>
                      <a:pt x="45" y="0"/>
                      <a:pt x="50" y="2"/>
                      <a:pt x="55" y="5"/>
                    </a:cubicBezTo>
                    <a:cubicBezTo>
                      <a:pt x="60" y="8"/>
                      <a:pt x="63" y="12"/>
                      <a:pt x="63" y="17"/>
                    </a:cubicBezTo>
                    <a:cubicBezTo>
                      <a:pt x="63" y="20"/>
                      <a:pt x="62" y="23"/>
                      <a:pt x="60" y="25"/>
                    </a:cubicBezTo>
                    <a:cubicBezTo>
                      <a:pt x="58" y="27"/>
                      <a:pt x="55" y="28"/>
                      <a:pt x="52" y="28"/>
                    </a:cubicBezTo>
                    <a:cubicBezTo>
                      <a:pt x="50" y="28"/>
                      <a:pt x="49" y="27"/>
                      <a:pt x="47" y="26"/>
                    </a:cubicBezTo>
                    <a:cubicBezTo>
                      <a:pt x="44" y="25"/>
                      <a:pt x="43" y="22"/>
                      <a:pt x="43" y="17"/>
                    </a:cubicBezTo>
                    <a:cubicBezTo>
                      <a:pt x="43" y="17"/>
                      <a:pt x="43" y="16"/>
                      <a:pt x="43" y="15"/>
                    </a:cubicBezTo>
                    <a:cubicBezTo>
                      <a:pt x="43" y="14"/>
                      <a:pt x="43" y="13"/>
                      <a:pt x="43" y="12"/>
                    </a:cubicBezTo>
                    <a:cubicBezTo>
                      <a:pt x="43" y="9"/>
                      <a:pt x="42" y="7"/>
                      <a:pt x="41" y="6"/>
                    </a:cubicBezTo>
                    <a:cubicBezTo>
                      <a:pt x="40" y="5"/>
                      <a:pt x="38" y="5"/>
                      <a:pt x="36" y="5"/>
                    </a:cubicBezTo>
                    <a:cubicBezTo>
                      <a:pt x="32" y="5"/>
                      <a:pt x="28" y="8"/>
                      <a:pt x="26" y="13"/>
                    </a:cubicBezTo>
                    <a:cubicBezTo>
                      <a:pt x="24" y="18"/>
                      <a:pt x="23" y="25"/>
                      <a:pt x="23" y="32"/>
                    </a:cubicBezTo>
                    <a:cubicBezTo>
                      <a:pt x="23" y="42"/>
                      <a:pt x="25" y="50"/>
                      <a:pt x="29" y="57"/>
                    </a:cubicBezTo>
                    <a:cubicBezTo>
                      <a:pt x="33" y="63"/>
                      <a:pt x="38" y="67"/>
                      <a:pt x="45" y="67"/>
                    </a:cubicBezTo>
                    <a:cubicBezTo>
                      <a:pt x="49" y="67"/>
                      <a:pt x="52" y="66"/>
                      <a:pt x="55" y="64"/>
                    </a:cubicBezTo>
                    <a:cubicBezTo>
                      <a:pt x="57" y="63"/>
                      <a:pt x="59" y="61"/>
                      <a:pt x="62" y="58"/>
                    </a:cubicBezTo>
                    <a:lnTo>
                      <a:pt x="65" y="61"/>
                    </a:lnTo>
                    <a:cubicBezTo>
                      <a:pt x="60" y="68"/>
                      <a:pt x="54" y="73"/>
                      <a:pt x="47" y="75"/>
                    </a:cubicBezTo>
                    <a:cubicBezTo>
                      <a:pt x="43" y="77"/>
                      <a:pt x="39" y="78"/>
                      <a:pt x="35" y="78"/>
                    </a:cubicBezTo>
                    <a:cubicBezTo>
                      <a:pt x="25" y="78"/>
                      <a:pt x="16" y="74"/>
                      <a:pt x="10" y="67"/>
                    </a:cubicBezTo>
                    <a:cubicBezTo>
                      <a:pt x="4" y="59"/>
                      <a:pt x="0" y="50"/>
                      <a:pt x="0" y="40"/>
                    </a:cubicBezTo>
                    <a:cubicBezTo>
                      <a:pt x="0" y="29"/>
                      <a:pt x="4" y="19"/>
                      <a:pt x="11" y="12"/>
                    </a:cubicBezTo>
                    <a:cubicBezTo>
                      <a:pt x="17" y="4"/>
                      <a:pt x="27"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214"/>
              <p:cNvSpPr>
                <a:spLocks noEditPoints="1"/>
              </p:cNvSpPr>
              <p:nvPr/>
            </p:nvSpPr>
            <p:spPr bwMode="auto">
              <a:xfrm>
                <a:off x="1225" y="2606"/>
                <a:ext cx="35" cy="43"/>
              </a:xfrm>
              <a:custGeom>
                <a:avLst/>
                <a:gdLst/>
                <a:ahLst/>
                <a:cxnLst>
                  <a:cxn ang="0">
                    <a:pos x="0" y="39"/>
                  </a:cxn>
                  <a:cxn ang="0">
                    <a:pos x="0" y="39"/>
                  </a:cxn>
                  <a:cxn ang="0">
                    <a:pos x="9" y="10"/>
                  </a:cxn>
                  <a:cxn ang="0">
                    <a:pos x="33" y="0"/>
                  </a:cxn>
                  <a:cxn ang="0">
                    <a:pos x="48" y="4"/>
                  </a:cxn>
                  <a:cxn ang="0">
                    <a:pos x="58" y="16"/>
                  </a:cxn>
                  <a:cxn ang="0">
                    <a:pos x="62" y="30"/>
                  </a:cxn>
                  <a:cxn ang="0">
                    <a:pos x="63" y="36"/>
                  </a:cxn>
                  <a:cxn ang="0">
                    <a:pos x="22" y="36"/>
                  </a:cxn>
                  <a:cxn ang="0">
                    <a:pos x="25" y="53"/>
                  </a:cxn>
                  <a:cxn ang="0">
                    <a:pos x="42" y="66"/>
                  </a:cxn>
                  <a:cxn ang="0">
                    <a:pos x="52" y="62"/>
                  </a:cxn>
                  <a:cxn ang="0">
                    <a:pos x="60" y="55"/>
                  </a:cxn>
                  <a:cxn ang="0">
                    <a:pos x="63" y="58"/>
                  </a:cxn>
                  <a:cxn ang="0">
                    <a:pos x="46" y="74"/>
                  </a:cxn>
                  <a:cxn ang="0">
                    <a:pos x="32" y="77"/>
                  </a:cxn>
                  <a:cxn ang="0">
                    <a:pos x="10" y="68"/>
                  </a:cxn>
                  <a:cxn ang="0">
                    <a:pos x="0" y="39"/>
                  </a:cxn>
                  <a:cxn ang="0">
                    <a:pos x="0" y="39"/>
                  </a:cxn>
                  <a:cxn ang="0">
                    <a:pos x="43" y="30"/>
                  </a:cxn>
                  <a:cxn ang="0">
                    <a:pos x="43" y="30"/>
                  </a:cxn>
                  <a:cxn ang="0">
                    <a:pos x="41" y="11"/>
                  </a:cxn>
                  <a:cxn ang="0">
                    <a:pos x="33" y="5"/>
                  </a:cxn>
                  <a:cxn ang="0">
                    <a:pos x="24" y="12"/>
                  </a:cxn>
                  <a:cxn ang="0">
                    <a:pos x="22" y="30"/>
                  </a:cxn>
                  <a:cxn ang="0">
                    <a:pos x="43" y="30"/>
                  </a:cxn>
                  <a:cxn ang="0">
                    <a:pos x="33" y="0"/>
                  </a:cxn>
                  <a:cxn ang="0">
                    <a:pos x="33" y="0"/>
                  </a:cxn>
                  <a:cxn ang="0">
                    <a:pos x="33" y="0"/>
                  </a:cxn>
                </a:cxnLst>
                <a:rect l="0" t="0" r="r" b="b"/>
                <a:pathLst>
                  <a:path w="63" h="77">
                    <a:moveTo>
                      <a:pt x="0" y="39"/>
                    </a:moveTo>
                    <a:lnTo>
                      <a:pt x="0" y="39"/>
                    </a:lnTo>
                    <a:cubicBezTo>
                      <a:pt x="0" y="26"/>
                      <a:pt x="3" y="17"/>
                      <a:pt x="9" y="10"/>
                    </a:cubicBezTo>
                    <a:cubicBezTo>
                      <a:pt x="16" y="3"/>
                      <a:pt x="24" y="0"/>
                      <a:pt x="33" y="0"/>
                    </a:cubicBezTo>
                    <a:cubicBezTo>
                      <a:pt x="38" y="0"/>
                      <a:pt x="43" y="1"/>
                      <a:pt x="48" y="4"/>
                    </a:cubicBezTo>
                    <a:cubicBezTo>
                      <a:pt x="52" y="7"/>
                      <a:pt x="56" y="11"/>
                      <a:pt x="58" y="16"/>
                    </a:cubicBezTo>
                    <a:cubicBezTo>
                      <a:pt x="60" y="19"/>
                      <a:pt x="61" y="24"/>
                      <a:pt x="62" y="30"/>
                    </a:cubicBezTo>
                    <a:cubicBezTo>
                      <a:pt x="63" y="33"/>
                      <a:pt x="63" y="35"/>
                      <a:pt x="63" y="36"/>
                    </a:cubicBezTo>
                    <a:lnTo>
                      <a:pt x="22" y="36"/>
                    </a:lnTo>
                    <a:cubicBezTo>
                      <a:pt x="23" y="43"/>
                      <a:pt x="24" y="48"/>
                      <a:pt x="25" y="53"/>
                    </a:cubicBezTo>
                    <a:cubicBezTo>
                      <a:pt x="28" y="61"/>
                      <a:pt x="34" y="66"/>
                      <a:pt x="42" y="66"/>
                    </a:cubicBezTo>
                    <a:cubicBezTo>
                      <a:pt x="45" y="66"/>
                      <a:pt x="49" y="65"/>
                      <a:pt x="52" y="62"/>
                    </a:cubicBezTo>
                    <a:cubicBezTo>
                      <a:pt x="54" y="61"/>
                      <a:pt x="57" y="59"/>
                      <a:pt x="60" y="55"/>
                    </a:cubicBezTo>
                    <a:lnTo>
                      <a:pt x="63" y="58"/>
                    </a:lnTo>
                    <a:cubicBezTo>
                      <a:pt x="58" y="66"/>
                      <a:pt x="53" y="71"/>
                      <a:pt x="46" y="74"/>
                    </a:cubicBezTo>
                    <a:cubicBezTo>
                      <a:pt x="42" y="76"/>
                      <a:pt x="37" y="77"/>
                      <a:pt x="32" y="77"/>
                    </a:cubicBezTo>
                    <a:cubicBezTo>
                      <a:pt x="24" y="77"/>
                      <a:pt x="17" y="74"/>
                      <a:pt x="10" y="68"/>
                    </a:cubicBezTo>
                    <a:cubicBezTo>
                      <a:pt x="3" y="62"/>
                      <a:pt x="0" y="52"/>
                      <a:pt x="0" y="39"/>
                    </a:cubicBezTo>
                    <a:lnTo>
                      <a:pt x="0" y="39"/>
                    </a:lnTo>
                    <a:close/>
                    <a:moveTo>
                      <a:pt x="43" y="30"/>
                    </a:moveTo>
                    <a:lnTo>
                      <a:pt x="43" y="30"/>
                    </a:lnTo>
                    <a:cubicBezTo>
                      <a:pt x="43" y="21"/>
                      <a:pt x="42" y="14"/>
                      <a:pt x="41" y="11"/>
                    </a:cubicBezTo>
                    <a:cubicBezTo>
                      <a:pt x="40" y="7"/>
                      <a:pt x="37" y="5"/>
                      <a:pt x="33" y="5"/>
                    </a:cubicBezTo>
                    <a:cubicBezTo>
                      <a:pt x="29" y="5"/>
                      <a:pt x="26" y="7"/>
                      <a:pt x="24" y="12"/>
                    </a:cubicBezTo>
                    <a:cubicBezTo>
                      <a:pt x="23" y="16"/>
                      <a:pt x="22" y="22"/>
                      <a:pt x="22" y="30"/>
                    </a:cubicBezTo>
                    <a:lnTo>
                      <a:pt x="43"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215"/>
              <p:cNvSpPr>
                <a:spLocks noEditPoints="1"/>
              </p:cNvSpPr>
              <p:nvPr/>
            </p:nvSpPr>
            <p:spPr bwMode="auto">
              <a:xfrm>
                <a:off x="1264" y="2606"/>
                <a:ext cx="30" cy="43"/>
              </a:xfrm>
              <a:custGeom>
                <a:avLst/>
                <a:gdLst/>
                <a:ahLst/>
                <a:cxnLst>
                  <a:cxn ang="0">
                    <a:pos x="0" y="51"/>
                  </a:cxn>
                  <a:cxn ang="0">
                    <a:pos x="0" y="51"/>
                  </a:cxn>
                  <a:cxn ang="0">
                    <a:pos x="5" y="51"/>
                  </a:cxn>
                  <a:cxn ang="0">
                    <a:pos x="13" y="67"/>
                  </a:cxn>
                  <a:cxn ang="0">
                    <a:pos x="26" y="72"/>
                  </a:cxn>
                  <a:cxn ang="0">
                    <a:pos x="35" y="69"/>
                  </a:cxn>
                  <a:cxn ang="0">
                    <a:pos x="38" y="62"/>
                  </a:cxn>
                  <a:cxn ang="0">
                    <a:pos x="35" y="55"/>
                  </a:cxn>
                  <a:cxn ang="0">
                    <a:pos x="30" y="51"/>
                  </a:cxn>
                  <a:cxn ang="0">
                    <a:pos x="18" y="45"/>
                  </a:cxn>
                  <a:cxn ang="0">
                    <a:pos x="4" y="35"/>
                  </a:cxn>
                  <a:cxn ang="0">
                    <a:pos x="0" y="23"/>
                  </a:cxn>
                  <a:cxn ang="0">
                    <a:pos x="7" y="7"/>
                  </a:cxn>
                  <a:cxn ang="0">
                    <a:pos x="25" y="0"/>
                  </a:cxn>
                  <a:cxn ang="0">
                    <a:pos x="35" y="2"/>
                  </a:cxn>
                  <a:cxn ang="0">
                    <a:pos x="43" y="3"/>
                  </a:cxn>
                  <a:cxn ang="0">
                    <a:pos x="45" y="3"/>
                  </a:cxn>
                  <a:cxn ang="0">
                    <a:pos x="47" y="0"/>
                  </a:cxn>
                  <a:cxn ang="0">
                    <a:pos x="50" y="0"/>
                  </a:cxn>
                  <a:cxn ang="0">
                    <a:pos x="50" y="23"/>
                  </a:cxn>
                  <a:cxn ang="0">
                    <a:pos x="46" y="23"/>
                  </a:cxn>
                  <a:cxn ang="0">
                    <a:pos x="39" y="10"/>
                  </a:cxn>
                  <a:cxn ang="0">
                    <a:pos x="27" y="5"/>
                  </a:cxn>
                  <a:cxn ang="0">
                    <a:pos x="19" y="8"/>
                  </a:cxn>
                  <a:cxn ang="0">
                    <a:pos x="16" y="15"/>
                  </a:cxn>
                  <a:cxn ang="0">
                    <a:pos x="19" y="20"/>
                  </a:cxn>
                  <a:cxn ang="0">
                    <a:pos x="27" y="26"/>
                  </a:cxn>
                  <a:cxn ang="0">
                    <a:pos x="36" y="30"/>
                  </a:cxn>
                  <a:cxn ang="0">
                    <a:pos x="48" y="38"/>
                  </a:cxn>
                  <a:cxn ang="0">
                    <a:pos x="54" y="53"/>
                  </a:cxn>
                  <a:cxn ang="0">
                    <a:pos x="47" y="70"/>
                  </a:cxn>
                  <a:cxn ang="0">
                    <a:pos x="28" y="77"/>
                  </a:cxn>
                  <a:cxn ang="0">
                    <a:pos x="22" y="77"/>
                  </a:cxn>
                  <a:cxn ang="0">
                    <a:pos x="14" y="74"/>
                  </a:cxn>
                  <a:cxn ang="0">
                    <a:pos x="11" y="74"/>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9"/>
                      <a:pt x="9" y="64"/>
                      <a:pt x="13" y="67"/>
                    </a:cubicBezTo>
                    <a:cubicBezTo>
                      <a:pt x="18" y="70"/>
                      <a:pt x="22" y="72"/>
                      <a:pt x="26" y="72"/>
                    </a:cubicBezTo>
                    <a:cubicBezTo>
                      <a:pt x="30" y="72"/>
                      <a:pt x="33" y="71"/>
                      <a:pt x="35" y="69"/>
                    </a:cubicBezTo>
                    <a:cubicBezTo>
                      <a:pt x="37" y="67"/>
                      <a:pt x="38" y="65"/>
                      <a:pt x="38" y="62"/>
                    </a:cubicBezTo>
                    <a:cubicBezTo>
                      <a:pt x="38" y="59"/>
                      <a:pt x="37" y="57"/>
                      <a:pt x="35" y="55"/>
                    </a:cubicBezTo>
                    <a:cubicBezTo>
                      <a:pt x="34" y="54"/>
                      <a:pt x="32" y="52"/>
                      <a:pt x="30" y="51"/>
                    </a:cubicBezTo>
                    <a:lnTo>
                      <a:pt x="18" y="45"/>
                    </a:lnTo>
                    <a:cubicBezTo>
                      <a:pt x="12" y="42"/>
                      <a:pt x="7" y="39"/>
                      <a:pt x="4" y="35"/>
                    </a:cubicBezTo>
                    <a:cubicBezTo>
                      <a:pt x="2" y="32"/>
                      <a:pt x="0" y="28"/>
                      <a:pt x="0" y="23"/>
                    </a:cubicBezTo>
                    <a:cubicBezTo>
                      <a:pt x="0" y="17"/>
                      <a:pt x="2" y="11"/>
                      <a:pt x="7" y="7"/>
                    </a:cubicBezTo>
                    <a:cubicBezTo>
                      <a:pt x="11" y="2"/>
                      <a:pt x="17" y="0"/>
                      <a:pt x="25" y="0"/>
                    </a:cubicBezTo>
                    <a:cubicBezTo>
                      <a:pt x="28" y="0"/>
                      <a:pt x="32" y="1"/>
                      <a:pt x="35" y="2"/>
                    </a:cubicBezTo>
                    <a:cubicBezTo>
                      <a:pt x="39" y="3"/>
                      <a:pt x="42" y="3"/>
                      <a:pt x="43" y="3"/>
                    </a:cubicBezTo>
                    <a:cubicBezTo>
                      <a:pt x="44" y="3"/>
                      <a:pt x="45" y="3"/>
                      <a:pt x="45" y="3"/>
                    </a:cubicBezTo>
                    <a:cubicBezTo>
                      <a:pt x="46" y="2"/>
                      <a:pt x="46" y="1"/>
                      <a:pt x="47" y="0"/>
                    </a:cubicBezTo>
                    <a:lnTo>
                      <a:pt x="50" y="0"/>
                    </a:lnTo>
                    <a:lnTo>
                      <a:pt x="50" y="23"/>
                    </a:lnTo>
                    <a:lnTo>
                      <a:pt x="46" y="23"/>
                    </a:lnTo>
                    <a:cubicBezTo>
                      <a:pt x="45" y="18"/>
                      <a:pt x="42" y="14"/>
                      <a:pt x="39" y="10"/>
                    </a:cubicBezTo>
                    <a:cubicBezTo>
                      <a:pt x="35" y="7"/>
                      <a:pt x="31" y="5"/>
                      <a:pt x="27" y="5"/>
                    </a:cubicBezTo>
                    <a:cubicBezTo>
                      <a:pt x="23" y="5"/>
                      <a:pt x="21" y="6"/>
                      <a:pt x="19" y="8"/>
                    </a:cubicBezTo>
                    <a:cubicBezTo>
                      <a:pt x="17" y="10"/>
                      <a:pt x="16" y="12"/>
                      <a:pt x="16" y="15"/>
                    </a:cubicBezTo>
                    <a:cubicBezTo>
                      <a:pt x="16" y="17"/>
                      <a:pt x="17" y="18"/>
                      <a:pt x="19" y="20"/>
                    </a:cubicBezTo>
                    <a:cubicBezTo>
                      <a:pt x="20" y="22"/>
                      <a:pt x="23" y="24"/>
                      <a:pt x="27" y="26"/>
                    </a:cubicBezTo>
                    <a:lnTo>
                      <a:pt x="36" y="30"/>
                    </a:lnTo>
                    <a:cubicBezTo>
                      <a:pt x="41" y="33"/>
                      <a:pt x="45" y="36"/>
                      <a:pt x="48" y="38"/>
                    </a:cubicBezTo>
                    <a:cubicBezTo>
                      <a:pt x="52" y="42"/>
                      <a:pt x="54" y="47"/>
                      <a:pt x="54" y="53"/>
                    </a:cubicBezTo>
                    <a:cubicBezTo>
                      <a:pt x="54" y="59"/>
                      <a:pt x="52" y="65"/>
                      <a:pt x="47" y="70"/>
                    </a:cubicBezTo>
                    <a:cubicBezTo>
                      <a:pt x="43" y="75"/>
                      <a:pt x="37" y="77"/>
                      <a:pt x="28" y="77"/>
                    </a:cubicBezTo>
                    <a:cubicBezTo>
                      <a:pt x="26" y="77"/>
                      <a:pt x="24" y="77"/>
                      <a:pt x="22" y="77"/>
                    </a:cubicBezTo>
                    <a:cubicBezTo>
                      <a:pt x="20" y="76"/>
                      <a:pt x="17" y="76"/>
                      <a:pt x="14" y="74"/>
                    </a:cubicBezTo>
                    <a:lnTo>
                      <a:pt x="11" y="74"/>
                    </a:lnTo>
                    <a:cubicBezTo>
                      <a:pt x="10" y="73"/>
                      <a:pt x="10" y="73"/>
                      <a:pt x="9" y="73"/>
                    </a:cubicBezTo>
                    <a:cubicBezTo>
                      <a:pt x="9" y="73"/>
                      <a:pt x="9" y="73"/>
                      <a:pt x="8" y="73"/>
                    </a:cubicBezTo>
                    <a:cubicBezTo>
                      <a:pt x="8" y="73"/>
                      <a:pt x="7" y="73"/>
                      <a:pt x="6" y="74"/>
                    </a:cubicBezTo>
                    <a:cubicBezTo>
                      <a:pt x="6" y="75"/>
                      <a:pt x="5" y="76"/>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216"/>
              <p:cNvSpPr>
                <a:spLocks noEditPoints="1"/>
              </p:cNvSpPr>
              <p:nvPr/>
            </p:nvSpPr>
            <p:spPr bwMode="auto">
              <a:xfrm>
                <a:off x="1299" y="2606"/>
                <a:ext cx="29" cy="43"/>
              </a:xfrm>
              <a:custGeom>
                <a:avLst/>
                <a:gdLst/>
                <a:ahLst/>
                <a:cxnLst>
                  <a:cxn ang="0">
                    <a:pos x="0" y="51"/>
                  </a:cxn>
                  <a:cxn ang="0">
                    <a:pos x="0" y="51"/>
                  </a:cxn>
                  <a:cxn ang="0">
                    <a:pos x="5" y="51"/>
                  </a:cxn>
                  <a:cxn ang="0">
                    <a:pos x="14" y="67"/>
                  </a:cxn>
                  <a:cxn ang="0">
                    <a:pos x="27" y="72"/>
                  </a:cxn>
                  <a:cxn ang="0">
                    <a:pos x="36" y="69"/>
                  </a:cxn>
                  <a:cxn ang="0">
                    <a:pos x="38" y="62"/>
                  </a:cxn>
                  <a:cxn ang="0">
                    <a:pos x="35" y="55"/>
                  </a:cxn>
                  <a:cxn ang="0">
                    <a:pos x="30" y="51"/>
                  </a:cxn>
                  <a:cxn ang="0">
                    <a:pos x="18" y="45"/>
                  </a:cxn>
                  <a:cxn ang="0">
                    <a:pos x="5" y="35"/>
                  </a:cxn>
                  <a:cxn ang="0">
                    <a:pos x="1" y="23"/>
                  </a:cxn>
                  <a:cxn ang="0">
                    <a:pos x="7" y="7"/>
                  </a:cxn>
                  <a:cxn ang="0">
                    <a:pos x="25" y="0"/>
                  </a:cxn>
                  <a:cxn ang="0">
                    <a:pos x="36" y="2"/>
                  </a:cxn>
                  <a:cxn ang="0">
                    <a:pos x="43" y="3"/>
                  </a:cxn>
                  <a:cxn ang="0">
                    <a:pos x="46" y="3"/>
                  </a:cxn>
                  <a:cxn ang="0">
                    <a:pos x="47" y="0"/>
                  </a:cxn>
                  <a:cxn ang="0">
                    <a:pos x="50" y="0"/>
                  </a:cxn>
                  <a:cxn ang="0">
                    <a:pos x="50" y="23"/>
                  </a:cxn>
                  <a:cxn ang="0">
                    <a:pos x="46" y="23"/>
                  </a:cxn>
                  <a:cxn ang="0">
                    <a:pos x="39" y="10"/>
                  </a:cxn>
                  <a:cxn ang="0">
                    <a:pos x="27" y="5"/>
                  </a:cxn>
                  <a:cxn ang="0">
                    <a:pos x="19" y="8"/>
                  </a:cxn>
                  <a:cxn ang="0">
                    <a:pos x="17" y="15"/>
                  </a:cxn>
                  <a:cxn ang="0">
                    <a:pos x="19" y="20"/>
                  </a:cxn>
                  <a:cxn ang="0">
                    <a:pos x="27" y="26"/>
                  </a:cxn>
                  <a:cxn ang="0">
                    <a:pos x="36" y="30"/>
                  </a:cxn>
                  <a:cxn ang="0">
                    <a:pos x="48" y="38"/>
                  </a:cxn>
                  <a:cxn ang="0">
                    <a:pos x="54" y="53"/>
                  </a:cxn>
                  <a:cxn ang="0">
                    <a:pos x="48" y="70"/>
                  </a:cxn>
                  <a:cxn ang="0">
                    <a:pos x="29" y="77"/>
                  </a:cxn>
                  <a:cxn ang="0">
                    <a:pos x="22" y="77"/>
                  </a:cxn>
                  <a:cxn ang="0">
                    <a:pos x="14" y="74"/>
                  </a:cxn>
                  <a:cxn ang="0">
                    <a:pos x="11" y="74"/>
                  </a:cxn>
                  <a:cxn ang="0">
                    <a:pos x="10" y="73"/>
                  </a:cxn>
                  <a:cxn ang="0">
                    <a:pos x="9"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9"/>
                      <a:pt x="9" y="64"/>
                      <a:pt x="14" y="67"/>
                    </a:cubicBezTo>
                    <a:cubicBezTo>
                      <a:pt x="18" y="70"/>
                      <a:pt x="22" y="72"/>
                      <a:pt x="27" y="72"/>
                    </a:cubicBezTo>
                    <a:cubicBezTo>
                      <a:pt x="31" y="72"/>
                      <a:pt x="34" y="71"/>
                      <a:pt x="36" y="69"/>
                    </a:cubicBezTo>
                    <a:cubicBezTo>
                      <a:pt x="37" y="67"/>
                      <a:pt x="38" y="65"/>
                      <a:pt x="38" y="62"/>
                    </a:cubicBezTo>
                    <a:cubicBezTo>
                      <a:pt x="38" y="59"/>
                      <a:pt x="37" y="57"/>
                      <a:pt x="35" y="55"/>
                    </a:cubicBezTo>
                    <a:cubicBezTo>
                      <a:pt x="34" y="54"/>
                      <a:pt x="32" y="52"/>
                      <a:pt x="30" y="51"/>
                    </a:cubicBezTo>
                    <a:lnTo>
                      <a:pt x="18" y="45"/>
                    </a:lnTo>
                    <a:cubicBezTo>
                      <a:pt x="12" y="42"/>
                      <a:pt x="7" y="39"/>
                      <a:pt x="5" y="35"/>
                    </a:cubicBezTo>
                    <a:cubicBezTo>
                      <a:pt x="2" y="32"/>
                      <a:pt x="1" y="28"/>
                      <a:pt x="1" y="23"/>
                    </a:cubicBezTo>
                    <a:cubicBezTo>
                      <a:pt x="1" y="17"/>
                      <a:pt x="3" y="11"/>
                      <a:pt x="7" y="7"/>
                    </a:cubicBezTo>
                    <a:cubicBezTo>
                      <a:pt x="11" y="2"/>
                      <a:pt x="17" y="0"/>
                      <a:pt x="25" y="0"/>
                    </a:cubicBezTo>
                    <a:cubicBezTo>
                      <a:pt x="28" y="0"/>
                      <a:pt x="32" y="1"/>
                      <a:pt x="36" y="2"/>
                    </a:cubicBezTo>
                    <a:cubicBezTo>
                      <a:pt x="40" y="3"/>
                      <a:pt x="42" y="3"/>
                      <a:pt x="43" y="3"/>
                    </a:cubicBezTo>
                    <a:cubicBezTo>
                      <a:pt x="44" y="3"/>
                      <a:pt x="45" y="3"/>
                      <a:pt x="46" y="3"/>
                    </a:cubicBezTo>
                    <a:cubicBezTo>
                      <a:pt x="46" y="2"/>
                      <a:pt x="47" y="1"/>
                      <a:pt x="47" y="0"/>
                    </a:cubicBezTo>
                    <a:lnTo>
                      <a:pt x="50" y="0"/>
                    </a:lnTo>
                    <a:lnTo>
                      <a:pt x="50" y="23"/>
                    </a:lnTo>
                    <a:lnTo>
                      <a:pt x="46" y="23"/>
                    </a:lnTo>
                    <a:cubicBezTo>
                      <a:pt x="45" y="18"/>
                      <a:pt x="42" y="14"/>
                      <a:pt x="39" y="10"/>
                    </a:cubicBezTo>
                    <a:cubicBezTo>
                      <a:pt x="36" y="7"/>
                      <a:pt x="32" y="5"/>
                      <a:pt x="27" y="5"/>
                    </a:cubicBezTo>
                    <a:cubicBezTo>
                      <a:pt x="24" y="5"/>
                      <a:pt x="21" y="6"/>
                      <a:pt x="19" y="8"/>
                    </a:cubicBezTo>
                    <a:cubicBezTo>
                      <a:pt x="17" y="10"/>
                      <a:pt x="17" y="12"/>
                      <a:pt x="17" y="15"/>
                    </a:cubicBezTo>
                    <a:cubicBezTo>
                      <a:pt x="17" y="17"/>
                      <a:pt x="17" y="18"/>
                      <a:pt x="19" y="20"/>
                    </a:cubicBezTo>
                    <a:cubicBezTo>
                      <a:pt x="20" y="22"/>
                      <a:pt x="23" y="24"/>
                      <a:pt x="27" y="26"/>
                    </a:cubicBezTo>
                    <a:lnTo>
                      <a:pt x="36" y="30"/>
                    </a:lnTo>
                    <a:cubicBezTo>
                      <a:pt x="42" y="33"/>
                      <a:pt x="45" y="36"/>
                      <a:pt x="48" y="38"/>
                    </a:cubicBezTo>
                    <a:cubicBezTo>
                      <a:pt x="52" y="42"/>
                      <a:pt x="54" y="47"/>
                      <a:pt x="54" y="53"/>
                    </a:cubicBezTo>
                    <a:cubicBezTo>
                      <a:pt x="54" y="59"/>
                      <a:pt x="52" y="65"/>
                      <a:pt x="48" y="70"/>
                    </a:cubicBezTo>
                    <a:cubicBezTo>
                      <a:pt x="43" y="75"/>
                      <a:pt x="37" y="77"/>
                      <a:pt x="29" y="77"/>
                    </a:cubicBezTo>
                    <a:cubicBezTo>
                      <a:pt x="26" y="77"/>
                      <a:pt x="24" y="77"/>
                      <a:pt x="22" y="77"/>
                    </a:cubicBezTo>
                    <a:cubicBezTo>
                      <a:pt x="20" y="76"/>
                      <a:pt x="17" y="76"/>
                      <a:pt x="14" y="74"/>
                    </a:cubicBezTo>
                    <a:lnTo>
                      <a:pt x="11" y="74"/>
                    </a:lnTo>
                    <a:cubicBezTo>
                      <a:pt x="10" y="73"/>
                      <a:pt x="10" y="73"/>
                      <a:pt x="10" y="73"/>
                    </a:cubicBezTo>
                    <a:cubicBezTo>
                      <a:pt x="9" y="73"/>
                      <a:pt x="9" y="73"/>
                      <a:pt x="9" y="73"/>
                    </a:cubicBezTo>
                    <a:cubicBezTo>
                      <a:pt x="8" y="73"/>
                      <a:pt x="7" y="73"/>
                      <a:pt x="6" y="74"/>
                    </a:cubicBezTo>
                    <a:cubicBezTo>
                      <a:pt x="6" y="75"/>
                      <a:pt x="5" y="76"/>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217"/>
              <p:cNvSpPr>
                <a:spLocks noEditPoints="1"/>
              </p:cNvSpPr>
              <p:nvPr/>
            </p:nvSpPr>
            <p:spPr bwMode="auto">
              <a:xfrm>
                <a:off x="1354" y="2589"/>
                <a:ext cx="61" cy="59"/>
              </a:xfrm>
              <a:custGeom>
                <a:avLst/>
                <a:gdLst/>
                <a:ahLst/>
                <a:cxnLst>
                  <a:cxn ang="0">
                    <a:pos x="0" y="103"/>
                  </a:cxn>
                  <a:cxn ang="0">
                    <a:pos x="0" y="103"/>
                  </a:cxn>
                  <a:cxn ang="0">
                    <a:pos x="11" y="100"/>
                  </a:cxn>
                  <a:cxn ang="0">
                    <a:pos x="14" y="89"/>
                  </a:cxn>
                  <a:cxn ang="0">
                    <a:pos x="14" y="18"/>
                  </a:cxn>
                  <a:cxn ang="0">
                    <a:pos x="11" y="6"/>
                  </a:cxn>
                  <a:cxn ang="0">
                    <a:pos x="0" y="4"/>
                  </a:cxn>
                  <a:cxn ang="0">
                    <a:pos x="0" y="0"/>
                  </a:cxn>
                  <a:cxn ang="0">
                    <a:pos x="51" y="0"/>
                  </a:cxn>
                  <a:cxn ang="0">
                    <a:pos x="77" y="3"/>
                  </a:cxn>
                  <a:cxn ang="0">
                    <a:pos x="96" y="27"/>
                  </a:cxn>
                  <a:cxn ang="0">
                    <a:pos x="87" y="48"/>
                  </a:cxn>
                  <a:cxn ang="0">
                    <a:pos x="71" y="55"/>
                  </a:cxn>
                  <a:cxn ang="0">
                    <a:pos x="103" y="100"/>
                  </a:cxn>
                  <a:cxn ang="0">
                    <a:pos x="106" y="103"/>
                  </a:cxn>
                  <a:cxn ang="0">
                    <a:pos x="110" y="103"/>
                  </a:cxn>
                  <a:cxn ang="0">
                    <a:pos x="110" y="107"/>
                  </a:cxn>
                  <a:cxn ang="0">
                    <a:pos x="77" y="107"/>
                  </a:cxn>
                  <a:cxn ang="0">
                    <a:pos x="44" y="57"/>
                  </a:cxn>
                  <a:cxn ang="0">
                    <a:pos x="40" y="57"/>
                  </a:cxn>
                  <a:cxn ang="0">
                    <a:pos x="40" y="89"/>
                  </a:cxn>
                  <a:cxn ang="0">
                    <a:pos x="43" y="100"/>
                  </a:cxn>
                  <a:cxn ang="0">
                    <a:pos x="54" y="103"/>
                  </a:cxn>
                  <a:cxn ang="0">
                    <a:pos x="54" y="107"/>
                  </a:cxn>
                  <a:cxn ang="0">
                    <a:pos x="0" y="107"/>
                  </a:cxn>
                  <a:cxn ang="0">
                    <a:pos x="0" y="103"/>
                  </a:cxn>
                  <a:cxn ang="0">
                    <a:pos x="40" y="52"/>
                  </a:cxn>
                  <a:cxn ang="0">
                    <a:pos x="40" y="52"/>
                  </a:cxn>
                  <a:cxn ang="0">
                    <a:pos x="62" y="48"/>
                  </a:cxn>
                  <a:cxn ang="0">
                    <a:pos x="69" y="29"/>
                  </a:cxn>
                  <a:cxn ang="0">
                    <a:pos x="66" y="14"/>
                  </a:cxn>
                  <a:cxn ang="0">
                    <a:pos x="50" y="5"/>
                  </a:cxn>
                  <a:cxn ang="0">
                    <a:pos x="42" y="7"/>
                  </a:cxn>
                  <a:cxn ang="0">
                    <a:pos x="40" y="12"/>
                  </a:cxn>
                  <a:cxn ang="0">
                    <a:pos x="40" y="52"/>
                  </a:cxn>
                </a:cxnLst>
                <a:rect l="0" t="0" r="r" b="b"/>
                <a:pathLst>
                  <a:path w="110" h="107">
                    <a:moveTo>
                      <a:pt x="0" y="103"/>
                    </a:moveTo>
                    <a:lnTo>
                      <a:pt x="0" y="103"/>
                    </a:lnTo>
                    <a:cubicBezTo>
                      <a:pt x="6" y="103"/>
                      <a:pt x="9" y="102"/>
                      <a:pt x="11" y="100"/>
                    </a:cubicBezTo>
                    <a:cubicBezTo>
                      <a:pt x="13" y="98"/>
                      <a:pt x="14" y="95"/>
                      <a:pt x="14" y="89"/>
                    </a:cubicBezTo>
                    <a:lnTo>
                      <a:pt x="14" y="18"/>
                    </a:lnTo>
                    <a:cubicBezTo>
                      <a:pt x="14" y="12"/>
                      <a:pt x="13" y="8"/>
                      <a:pt x="11" y="6"/>
                    </a:cubicBezTo>
                    <a:cubicBezTo>
                      <a:pt x="9" y="5"/>
                      <a:pt x="6" y="4"/>
                      <a:pt x="0" y="4"/>
                    </a:cubicBezTo>
                    <a:lnTo>
                      <a:pt x="0" y="0"/>
                    </a:lnTo>
                    <a:lnTo>
                      <a:pt x="51" y="0"/>
                    </a:lnTo>
                    <a:cubicBezTo>
                      <a:pt x="62" y="0"/>
                      <a:pt x="71" y="1"/>
                      <a:pt x="77" y="3"/>
                    </a:cubicBezTo>
                    <a:cubicBezTo>
                      <a:pt x="90" y="8"/>
                      <a:pt x="96" y="16"/>
                      <a:pt x="96" y="27"/>
                    </a:cubicBezTo>
                    <a:cubicBezTo>
                      <a:pt x="96" y="36"/>
                      <a:pt x="93" y="43"/>
                      <a:pt x="87" y="48"/>
                    </a:cubicBezTo>
                    <a:cubicBezTo>
                      <a:pt x="82" y="52"/>
                      <a:pt x="77" y="54"/>
                      <a:pt x="71" y="55"/>
                    </a:cubicBezTo>
                    <a:lnTo>
                      <a:pt x="103" y="100"/>
                    </a:lnTo>
                    <a:cubicBezTo>
                      <a:pt x="104" y="101"/>
                      <a:pt x="105" y="102"/>
                      <a:pt x="106" y="103"/>
                    </a:cubicBezTo>
                    <a:cubicBezTo>
                      <a:pt x="107" y="103"/>
                      <a:pt x="108" y="103"/>
                      <a:pt x="110" y="103"/>
                    </a:cubicBezTo>
                    <a:lnTo>
                      <a:pt x="110" y="107"/>
                    </a:lnTo>
                    <a:lnTo>
                      <a:pt x="77" y="107"/>
                    </a:lnTo>
                    <a:lnTo>
                      <a:pt x="44" y="57"/>
                    </a:lnTo>
                    <a:lnTo>
                      <a:pt x="40" y="57"/>
                    </a:lnTo>
                    <a:lnTo>
                      <a:pt x="40" y="89"/>
                    </a:lnTo>
                    <a:cubicBezTo>
                      <a:pt x="40" y="94"/>
                      <a:pt x="41" y="98"/>
                      <a:pt x="43" y="100"/>
                    </a:cubicBezTo>
                    <a:cubicBezTo>
                      <a:pt x="45" y="102"/>
                      <a:pt x="48" y="103"/>
                      <a:pt x="54" y="103"/>
                    </a:cubicBezTo>
                    <a:lnTo>
                      <a:pt x="54" y="107"/>
                    </a:lnTo>
                    <a:lnTo>
                      <a:pt x="0" y="107"/>
                    </a:lnTo>
                    <a:lnTo>
                      <a:pt x="0" y="103"/>
                    </a:lnTo>
                    <a:close/>
                    <a:moveTo>
                      <a:pt x="40" y="52"/>
                    </a:moveTo>
                    <a:lnTo>
                      <a:pt x="40" y="52"/>
                    </a:lnTo>
                    <a:cubicBezTo>
                      <a:pt x="50" y="52"/>
                      <a:pt x="58" y="51"/>
                      <a:pt x="62" y="48"/>
                    </a:cubicBezTo>
                    <a:cubicBezTo>
                      <a:pt x="67" y="45"/>
                      <a:pt x="69" y="39"/>
                      <a:pt x="69" y="29"/>
                    </a:cubicBezTo>
                    <a:cubicBezTo>
                      <a:pt x="69" y="23"/>
                      <a:pt x="68" y="18"/>
                      <a:pt x="66" y="14"/>
                    </a:cubicBezTo>
                    <a:cubicBezTo>
                      <a:pt x="63" y="8"/>
                      <a:pt x="58" y="5"/>
                      <a:pt x="50" y="5"/>
                    </a:cubicBezTo>
                    <a:cubicBezTo>
                      <a:pt x="46" y="5"/>
                      <a:pt x="43" y="6"/>
                      <a:pt x="42" y="7"/>
                    </a:cubicBezTo>
                    <a:cubicBezTo>
                      <a:pt x="41" y="8"/>
                      <a:pt x="40" y="9"/>
                      <a:pt x="40" y="12"/>
                    </a:cubicBezTo>
                    <a:lnTo>
                      <a:pt x="40"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218"/>
              <p:cNvSpPr>
                <a:spLocks noEditPoints="1"/>
              </p:cNvSpPr>
              <p:nvPr/>
            </p:nvSpPr>
            <p:spPr bwMode="auto">
              <a:xfrm>
                <a:off x="1418" y="2587"/>
                <a:ext cx="21" cy="61"/>
              </a:xfrm>
              <a:custGeom>
                <a:avLst/>
                <a:gdLst/>
                <a:ahLst/>
                <a:cxnLst>
                  <a:cxn ang="0">
                    <a:pos x="7" y="13"/>
                  </a:cxn>
                  <a:cxn ang="0">
                    <a:pos x="7" y="13"/>
                  </a:cxn>
                  <a:cxn ang="0">
                    <a:pos x="10" y="4"/>
                  </a:cxn>
                  <a:cxn ang="0">
                    <a:pos x="19" y="0"/>
                  </a:cxn>
                  <a:cxn ang="0">
                    <a:pos x="28" y="4"/>
                  </a:cxn>
                  <a:cxn ang="0">
                    <a:pos x="31" y="13"/>
                  </a:cxn>
                  <a:cxn ang="0">
                    <a:pos x="28" y="21"/>
                  </a:cxn>
                  <a:cxn ang="0">
                    <a:pos x="19" y="25"/>
                  </a:cxn>
                  <a:cxn ang="0">
                    <a:pos x="10" y="21"/>
                  </a:cxn>
                  <a:cxn ang="0">
                    <a:pos x="7" y="13"/>
                  </a:cxn>
                  <a:cxn ang="0">
                    <a:pos x="7" y="13"/>
                  </a:cxn>
                  <a:cxn ang="0">
                    <a:pos x="0" y="106"/>
                  </a:cxn>
                  <a:cxn ang="0">
                    <a:pos x="0" y="106"/>
                  </a:cxn>
                  <a:cxn ang="0">
                    <a:pos x="5" y="104"/>
                  </a:cxn>
                  <a:cxn ang="0">
                    <a:pos x="8" y="97"/>
                  </a:cxn>
                  <a:cxn ang="0">
                    <a:pos x="8" y="50"/>
                  </a:cxn>
                  <a:cxn ang="0">
                    <a:pos x="6" y="43"/>
                  </a:cxn>
                  <a:cxn ang="0">
                    <a:pos x="0" y="41"/>
                  </a:cxn>
                  <a:cxn ang="0">
                    <a:pos x="0" y="37"/>
                  </a:cxn>
                  <a:cxn ang="0">
                    <a:pos x="30" y="37"/>
                  </a:cxn>
                  <a:cxn ang="0">
                    <a:pos x="30" y="97"/>
                  </a:cxn>
                  <a:cxn ang="0">
                    <a:pos x="32" y="104"/>
                  </a:cxn>
                  <a:cxn ang="0">
                    <a:pos x="38" y="106"/>
                  </a:cxn>
                  <a:cxn ang="0">
                    <a:pos x="38" y="110"/>
                  </a:cxn>
                  <a:cxn ang="0">
                    <a:pos x="0" y="110"/>
                  </a:cxn>
                  <a:cxn ang="0">
                    <a:pos x="0" y="106"/>
                  </a:cxn>
                </a:cxnLst>
                <a:rect l="0" t="0" r="r" b="b"/>
                <a:pathLst>
                  <a:path w="38" h="110">
                    <a:moveTo>
                      <a:pt x="7" y="13"/>
                    </a:moveTo>
                    <a:lnTo>
                      <a:pt x="7" y="13"/>
                    </a:lnTo>
                    <a:cubicBezTo>
                      <a:pt x="7" y="9"/>
                      <a:pt x="8" y="6"/>
                      <a:pt x="10" y="4"/>
                    </a:cubicBezTo>
                    <a:cubicBezTo>
                      <a:pt x="13" y="2"/>
                      <a:pt x="16" y="0"/>
                      <a:pt x="19" y="0"/>
                    </a:cubicBezTo>
                    <a:cubicBezTo>
                      <a:pt x="22" y="0"/>
                      <a:pt x="25" y="2"/>
                      <a:pt x="28" y="4"/>
                    </a:cubicBezTo>
                    <a:cubicBezTo>
                      <a:pt x="30" y="6"/>
                      <a:pt x="31" y="9"/>
                      <a:pt x="31" y="13"/>
                    </a:cubicBezTo>
                    <a:cubicBezTo>
                      <a:pt x="31" y="16"/>
                      <a:pt x="30" y="19"/>
                      <a:pt x="28" y="21"/>
                    </a:cubicBezTo>
                    <a:cubicBezTo>
                      <a:pt x="25" y="24"/>
                      <a:pt x="22" y="25"/>
                      <a:pt x="19" y="25"/>
                    </a:cubicBezTo>
                    <a:cubicBezTo>
                      <a:pt x="16" y="25"/>
                      <a:pt x="13" y="24"/>
                      <a:pt x="10" y="21"/>
                    </a:cubicBezTo>
                    <a:cubicBezTo>
                      <a:pt x="8" y="19"/>
                      <a:pt x="7" y="16"/>
                      <a:pt x="7" y="13"/>
                    </a:cubicBezTo>
                    <a:lnTo>
                      <a:pt x="7" y="13"/>
                    </a:lnTo>
                    <a:close/>
                    <a:moveTo>
                      <a:pt x="0" y="106"/>
                    </a:moveTo>
                    <a:lnTo>
                      <a:pt x="0" y="106"/>
                    </a:lnTo>
                    <a:cubicBezTo>
                      <a:pt x="2" y="106"/>
                      <a:pt x="4" y="105"/>
                      <a:pt x="5" y="104"/>
                    </a:cubicBezTo>
                    <a:cubicBezTo>
                      <a:pt x="7" y="103"/>
                      <a:pt x="8" y="100"/>
                      <a:pt x="8" y="97"/>
                    </a:cubicBezTo>
                    <a:lnTo>
                      <a:pt x="8" y="50"/>
                    </a:lnTo>
                    <a:cubicBezTo>
                      <a:pt x="8" y="47"/>
                      <a:pt x="7" y="45"/>
                      <a:pt x="6" y="43"/>
                    </a:cubicBezTo>
                    <a:cubicBezTo>
                      <a:pt x="5" y="42"/>
                      <a:pt x="3" y="41"/>
                      <a:pt x="0" y="41"/>
                    </a:cubicBezTo>
                    <a:lnTo>
                      <a:pt x="0" y="37"/>
                    </a:lnTo>
                    <a:lnTo>
                      <a:pt x="30" y="37"/>
                    </a:lnTo>
                    <a:lnTo>
                      <a:pt x="30" y="97"/>
                    </a:lnTo>
                    <a:cubicBezTo>
                      <a:pt x="30" y="101"/>
                      <a:pt x="31" y="103"/>
                      <a:pt x="32" y="104"/>
                    </a:cubicBezTo>
                    <a:cubicBezTo>
                      <a:pt x="33" y="105"/>
                      <a:pt x="35" y="106"/>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219"/>
              <p:cNvSpPr>
                <a:spLocks noEditPoints="1"/>
              </p:cNvSpPr>
              <p:nvPr/>
            </p:nvSpPr>
            <p:spPr bwMode="auto">
              <a:xfrm>
                <a:off x="1443" y="2606"/>
                <a:ext cx="40" cy="60"/>
              </a:xfrm>
              <a:custGeom>
                <a:avLst/>
                <a:gdLst/>
                <a:ahLst/>
                <a:cxnLst>
                  <a:cxn ang="0">
                    <a:pos x="23" y="26"/>
                  </a:cxn>
                  <a:cxn ang="0">
                    <a:pos x="34" y="46"/>
                  </a:cxn>
                  <a:cxn ang="0">
                    <a:pos x="44" y="26"/>
                  </a:cxn>
                  <a:cxn ang="0">
                    <a:pos x="34" y="5"/>
                  </a:cxn>
                  <a:cxn ang="0">
                    <a:pos x="23" y="26"/>
                  </a:cxn>
                  <a:cxn ang="0">
                    <a:pos x="14" y="92"/>
                  </a:cxn>
                  <a:cxn ang="0">
                    <a:pos x="19" y="100"/>
                  </a:cxn>
                  <a:cxn ang="0">
                    <a:pos x="49" y="102"/>
                  </a:cxn>
                  <a:cxn ang="0">
                    <a:pos x="57" y="86"/>
                  </a:cxn>
                  <a:cxn ang="0">
                    <a:pos x="20" y="84"/>
                  </a:cxn>
                  <a:cxn ang="0">
                    <a:pos x="14" y="92"/>
                  </a:cxn>
                  <a:cxn ang="0">
                    <a:pos x="0" y="94"/>
                  </a:cxn>
                  <a:cxn ang="0">
                    <a:pos x="3" y="87"/>
                  </a:cxn>
                  <a:cxn ang="0">
                    <a:pos x="13" y="81"/>
                  </a:cxn>
                  <a:cxn ang="0">
                    <a:pos x="2" y="68"/>
                  </a:cxn>
                  <a:cxn ang="0">
                    <a:pos x="20" y="50"/>
                  </a:cxn>
                  <a:cxn ang="0">
                    <a:pos x="7" y="40"/>
                  </a:cxn>
                  <a:cxn ang="0">
                    <a:pos x="10" y="7"/>
                  </a:cxn>
                  <a:cxn ang="0">
                    <a:pos x="44" y="1"/>
                  </a:cxn>
                  <a:cxn ang="0">
                    <a:pos x="72" y="3"/>
                  </a:cxn>
                  <a:cxn ang="0">
                    <a:pos x="60" y="12"/>
                  </a:cxn>
                  <a:cxn ang="0">
                    <a:pos x="66" y="28"/>
                  </a:cxn>
                  <a:cxn ang="0">
                    <a:pos x="33" y="51"/>
                  </a:cxn>
                  <a:cxn ang="0">
                    <a:pos x="28" y="51"/>
                  </a:cxn>
                  <a:cxn ang="0">
                    <a:pos x="20" y="59"/>
                  </a:cxn>
                  <a:cxn ang="0">
                    <a:pos x="25" y="64"/>
                  </a:cxn>
                  <a:cxn ang="0">
                    <a:pos x="36" y="64"/>
                  </a:cxn>
                  <a:cxn ang="0">
                    <a:pos x="61" y="67"/>
                  </a:cxn>
                  <a:cxn ang="0">
                    <a:pos x="56" y="105"/>
                  </a:cxn>
                  <a:cxn ang="0">
                    <a:pos x="14" y="106"/>
                  </a:cxn>
                  <a:cxn ang="0">
                    <a:pos x="0" y="94"/>
                  </a:cxn>
                  <a:cxn ang="0">
                    <a:pos x="36" y="0"/>
                  </a:cxn>
                </a:cxnLst>
                <a:rect l="0" t="0" r="r" b="b"/>
                <a:pathLst>
                  <a:path w="73" h="108">
                    <a:moveTo>
                      <a:pt x="23" y="26"/>
                    </a:moveTo>
                    <a:lnTo>
                      <a:pt x="23" y="26"/>
                    </a:lnTo>
                    <a:cubicBezTo>
                      <a:pt x="23" y="32"/>
                      <a:pt x="24" y="36"/>
                      <a:pt x="25" y="39"/>
                    </a:cubicBezTo>
                    <a:cubicBezTo>
                      <a:pt x="27" y="44"/>
                      <a:pt x="30" y="46"/>
                      <a:pt x="34" y="46"/>
                    </a:cubicBezTo>
                    <a:cubicBezTo>
                      <a:pt x="38" y="46"/>
                      <a:pt x="41" y="45"/>
                      <a:pt x="42" y="41"/>
                    </a:cubicBezTo>
                    <a:cubicBezTo>
                      <a:pt x="44" y="38"/>
                      <a:pt x="44" y="32"/>
                      <a:pt x="44" y="26"/>
                    </a:cubicBezTo>
                    <a:cubicBezTo>
                      <a:pt x="44" y="19"/>
                      <a:pt x="44" y="13"/>
                      <a:pt x="42" y="10"/>
                    </a:cubicBezTo>
                    <a:cubicBezTo>
                      <a:pt x="40" y="7"/>
                      <a:pt x="38" y="5"/>
                      <a:pt x="34" y="5"/>
                    </a:cubicBezTo>
                    <a:cubicBezTo>
                      <a:pt x="30" y="5"/>
                      <a:pt x="27" y="7"/>
                      <a:pt x="26" y="10"/>
                    </a:cubicBezTo>
                    <a:cubicBezTo>
                      <a:pt x="24" y="14"/>
                      <a:pt x="23" y="19"/>
                      <a:pt x="23" y="26"/>
                    </a:cubicBezTo>
                    <a:lnTo>
                      <a:pt x="23" y="26"/>
                    </a:lnTo>
                    <a:close/>
                    <a:moveTo>
                      <a:pt x="14" y="92"/>
                    </a:moveTo>
                    <a:lnTo>
                      <a:pt x="14" y="92"/>
                    </a:lnTo>
                    <a:cubicBezTo>
                      <a:pt x="14" y="96"/>
                      <a:pt x="16" y="98"/>
                      <a:pt x="19" y="100"/>
                    </a:cubicBezTo>
                    <a:cubicBezTo>
                      <a:pt x="23" y="102"/>
                      <a:pt x="28" y="103"/>
                      <a:pt x="35" y="103"/>
                    </a:cubicBezTo>
                    <a:cubicBezTo>
                      <a:pt x="41" y="103"/>
                      <a:pt x="45" y="102"/>
                      <a:pt x="49" y="102"/>
                    </a:cubicBezTo>
                    <a:cubicBezTo>
                      <a:pt x="56" y="100"/>
                      <a:pt x="60" y="97"/>
                      <a:pt x="60" y="92"/>
                    </a:cubicBezTo>
                    <a:cubicBezTo>
                      <a:pt x="60" y="89"/>
                      <a:pt x="59" y="87"/>
                      <a:pt x="57" y="86"/>
                    </a:cubicBezTo>
                    <a:cubicBezTo>
                      <a:pt x="55" y="84"/>
                      <a:pt x="51" y="84"/>
                      <a:pt x="46" y="84"/>
                    </a:cubicBezTo>
                    <a:lnTo>
                      <a:pt x="20" y="84"/>
                    </a:lnTo>
                    <a:cubicBezTo>
                      <a:pt x="18" y="85"/>
                      <a:pt x="17" y="86"/>
                      <a:pt x="16" y="87"/>
                    </a:cubicBezTo>
                    <a:cubicBezTo>
                      <a:pt x="15" y="89"/>
                      <a:pt x="14" y="91"/>
                      <a:pt x="14" y="92"/>
                    </a:cubicBezTo>
                    <a:lnTo>
                      <a:pt x="14" y="92"/>
                    </a:lnTo>
                    <a:close/>
                    <a:moveTo>
                      <a:pt x="0" y="94"/>
                    </a:moveTo>
                    <a:lnTo>
                      <a:pt x="0" y="94"/>
                    </a:lnTo>
                    <a:cubicBezTo>
                      <a:pt x="0" y="91"/>
                      <a:pt x="1" y="89"/>
                      <a:pt x="3" y="87"/>
                    </a:cubicBezTo>
                    <a:cubicBezTo>
                      <a:pt x="5" y="84"/>
                      <a:pt x="8" y="83"/>
                      <a:pt x="13" y="82"/>
                    </a:cubicBezTo>
                    <a:lnTo>
                      <a:pt x="13" y="81"/>
                    </a:lnTo>
                    <a:cubicBezTo>
                      <a:pt x="10" y="80"/>
                      <a:pt x="8" y="78"/>
                      <a:pt x="6" y="77"/>
                    </a:cubicBezTo>
                    <a:cubicBezTo>
                      <a:pt x="4" y="75"/>
                      <a:pt x="2" y="72"/>
                      <a:pt x="2" y="68"/>
                    </a:cubicBezTo>
                    <a:cubicBezTo>
                      <a:pt x="2" y="64"/>
                      <a:pt x="4" y="60"/>
                      <a:pt x="8" y="57"/>
                    </a:cubicBezTo>
                    <a:cubicBezTo>
                      <a:pt x="12" y="54"/>
                      <a:pt x="16" y="51"/>
                      <a:pt x="20" y="50"/>
                    </a:cubicBezTo>
                    <a:lnTo>
                      <a:pt x="20" y="49"/>
                    </a:lnTo>
                    <a:cubicBezTo>
                      <a:pt x="14" y="47"/>
                      <a:pt x="10" y="44"/>
                      <a:pt x="7" y="40"/>
                    </a:cubicBezTo>
                    <a:cubicBezTo>
                      <a:pt x="3" y="36"/>
                      <a:pt x="2" y="31"/>
                      <a:pt x="2" y="25"/>
                    </a:cubicBezTo>
                    <a:cubicBezTo>
                      <a:pt x="2" y="18"/>
                      <a:pt x="5" y="12"/>
                      <a:pt x="10" y="7"/>
                    </a:cubicBezTo>
                    <a:cubicBezTo>
                      <a:pt x="16" y="2"/>
                      <a:pt x="24" y="0"/>
                      <a:pt x="34" y="0"/>
                    </a:cubicBezTo>
                    <a:cubicBezTo>
                      <a:pt x="38" y="0"/>
                      <a:pt x="41" y="0"/>
                      <a:pt x="44" y="1"/>
                    </a:cubicBezTo>
                    <a:cubicBezTo>
                      <a:pt x="47" y="2"/>
                      <a:pt x="50" y="3"/>
                      <a:pt x="51" y="3"/>
                    </a:cubicBezTo>
                    <a:lnTo>
                      <a:pt x="72" y="3"/>
                    </a:lnTo>
                    <a:lnTo>
                      <a:pt x="72" y="12"/>
                    </a:lnTo>
                    <a:lnTo>
                      <a:pt x="60" y="12"/>
                    </a:lnTo>
                    <a:cubicBezTo>
                      <a:pt x="62" y="14"/>
                      <a:pt x="63" y="16"/>
                      <a:pt x="64" y="19"/>
                    </a:cubicBezTo>
                    <a:cubicBezTo>
                      <a:pt x="65" y="22"/>
                      <a:pt x="66" y="25"/>
                      <a:pt x="66" y="28"/>
                    </a:cubicBezTo>
                    <a:cubicBezTo>
                      <a:pt x="66" y="38"/>
                      <a:pt x="61" y="44"/>
                      <a:pt x="52" y="48"/>
                    </a:cubicBezTo>
                    <a:cubicBezTo>
                      <a:pt x="47" y="50"/>
                      <a:pt x="41" y="51"/>
                      <a:pt x="33" y="51"/>
                    </a:cubicBezTo>
                    <a:cubicBezTo>
                      <a:pt x="32" y="51"/>
                      <a:pt x="31" y="51"/>
                      <a:pt x="30" y="51"/>
                    </a:cubicBezTo>
                    <a:cubicBezTo>
                      <a:pt x="30" y="51"/>
                      <a:pt x="29" y="51"/>
                      <a:pt x="28" y="51"/>
                    </a:cubicBezTo>
                    <a:cubicBezTo>
                      <a:pt x="26" y="51"/>
                      <a:pt x="25" y="52"/>
                      <a:pt x="23" y="53"/>
                    </a:cubicBezTo>
                    <a:cubicBezTo>
                      <a:pt x="21" y="55"/>
                      <a:pt x="20" y="57"/>
                      <a:pt x="20" y="59"/>
                    </a:cubicBezTo>
                    <a:cubicBezTo>
                      <a:pt x="20" y="60"/>
                      <a:pt x="21" y="61"/>
                      <a:pt x="22" y="62"/>
                    </a:cubicBezTo>
                    <a:cubicBezTo>
                      <a:pt x="22" y="63"/>
                      <a:pt x="24" y="64"/>
                      <a:pt x="25" y="64"/>
                    </a:cubicBezTo>
                    <a:cubicBezTo>
                      <a:pt x="26" y="64"/>
                      <a:pt x="28" y="64"/>
                      <a:pt x="30" y="64"/>
                    </a:cubicBezTo>
                    <a:cubicBezTo>
                      <a:pt x="33" y="64"/>
                      <a:pt x="35" y="64"/>
                      <a:pt x="36" y="64"/>
                    </a:cubicBezTo>
                    <a:lnTo>
                      <a:pt x="46" y="65"/>
                    </a:lnTo>
                    <a:cubicBezTo>
                      <a:pt x="52" y="65"/>
                      <a:pt x="57" y="65"/>
                      <a:pt x="61" y="67"/>
                    </a:cubicBezTo>
                    <a:cubicBezTo>
                      <a:pt x="69" y="70"/>
                      <a:pt x="73" y="76"/>
                      <a:pt x="73" y="84"/>
                    </a:cubicBezTo>
                    <a:cubicBezTo>
                      <a:pt x="73" y="94"/>
                      <a:pt x="67" y="101"/>
                      <a:pt x="56" y="105"/>
                    </a:cubicBezTo>
                    <a:cubicBezTo>
                      <a:pt x="50" y="107"/>
                      <a:pt x="42" y="108"/>
                      <a:pt x="33" y="108"/>
                    </a:cubicBezTo>
                    <a:cubicBezTo>
                      <a:pt x="25" y="108"/>
                      <a:pt x="19" y="107"/>
                      <a:pt x="14" y="106"/>
                    </a:cubicBezTo>
                    <a:cubicBezTo>
                      <a:pt x="5" y="104"/>
                      <a:pt x="0" y="99"/>
                      <a:pt x="0" y="94"/>
                    </a:cubicBezTo>
                    <a:lnTo>
                      <a:pt x="0" y="94"/>
                    </a:lnTo>
                    <a:close/>
                    <a:moveTo>
                      <a:pt x="36" y="0"/>
                    </a:moveTo>
                    <a:lnTo>
                      <a:pt x="36" y="0"/>
                    </a:lnTo>
                    <a:lnTo>
                      <a:pt x="3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220"/>
              <p:cNvSpPr>
                <a:spLocks/>
              </p:cNvSpPr>
              <p:nvPr/>
            </p:nvSpPr>
            <p:spPr bwMode="auto">
              <a:xfrm>
                <a:off x="1486" y="2589"/>
                <a:ext cx="45" cy="59"/>
              </a:xfrm>
              <a:custGeom>
                <a:avLst/>
                <a:gdLst/>
                <a:ahLst/>
                <a:cxnLst>
                  <a:cxn ang="0">
                    <a:pos x="0" y="103"/>
                  </a:cxn>
                  <a:cxn ang="0">
                    <a:pos x="0" y="103"/>
                  </a:cxn>
                  <a:cxn ang="0">
                    <a:pos x="7" y="101"/>
                  </a:cxn>
                  <a:cxn ang="0">
                    <a:pos x="9" y="94"/>
                  </a:cxn>
                  <a:cxn ang="0">
                    <a:pos x="9" y="13"/>
                  </a:cxn>
                  <a:cxn ang="0">
                    <a:pos x="7" y="6"/>
                  </a:cxn>
                  <a:cxn ang="0">
                    <a:pos x="0" y="4"/>
                  </a:cxn>
                  <a:cxn ang="0">
                    <a:pos x="0" y="0"/>
                  </a:cxn>
                  <a:cxn ang="0">
                    <a:pos x="31" y="0"/>
                  </a:cxn>
                  <a:cxn ang="0">
                    <a:pos x="31" y="44"/>
                  </a:cxn>
                  <a:cxn ang="0">
                    <a:pos x="41" y="35"/>
                  </a:cxn>
                  <a:cxn ang="0">
                    <a:pos x="53" y="32"/>
                  </a:cxn>
                  <a:cxn ang="0">
                    <a:pos x="68" y="37"/>
                  </a:cxn>
                  <a:cxn ang="0">
                    <a:pos x="74" y="56"/>
                  </a:cxn>
                  <a:cxn ang="0">
                    <a:pos x="74" y="94"/>
                  </a:cxn>
                  <a:cxn ang="0">
                    <a:pos x="76" y="101"/>
                  </a:cxn>
                  <a:cxn ang="0">
                    <a:pos x="82" y="103"/>
                  </a:cxn>
                  <a:cxn ang="0">
                    <a:pos x="82" y="107"/>
                  </a:cxn>
                  <a:cxn ang="0">
                    <a:pos x="45" y="107"/>
                  </a:cxn>
                  <a:cxn ang="0">
                    <a:pos x="45" y="103"/>
                  </a:cxn>
                  <a:cxn ang="0">
                    <a:pos x="51" y="101"/>
                  </a:cxn>
                  <a:cxn ang="0">
                    <a:pos x="52" y="94"/>
                  </a:cxn>
                  <a:cxn ang="0">
                    <a:pos x="52" y="56"/>
                  </a:cxn>
                  <a:cxn ang="0">
                    <a:pos x="51" y="48"/>
                  </a:cxn>
                  <a:cxn ang="0">
                    <a:pos x="44" y="43"/>
                  </a:cxn>
                  <a:cxn ang="0">
                    <a:pos x="35" y="47"/>
                  </a:cxn>
                  <a:cxn ang="0">
                    <a:pos x="31" y="52"/>
                  </a:cxn>
                  <a:cxn ang="0">
                    <a:pos x="31" y="94"/>
                  </a:cxn>
                  <a:cxn ang="0">
                    <a:pos x="33" y="101"/>
                  </a:cxn>
                  <a:cxn ang="0">
                    <a:pos x="38" y="103"/>
                  </a:cxn>
                  <a:cxn ang="0">
                    <a:pos x="38" y="107"/>
                  </a:cxn>
                  <a:cxn ang="0">
                    <a:pos x="0" y="107"/>
                  </a:cxn>
                  <a:cxn ang="0">
                    <a:pos x="0" y="103"/>
                  </a:cxn>
                </a:cxnLst>
                <a:rect l="0" t="0" r="r" b="b"/>
                <a:pathLst>
                  <a:path w="82" h="107">
                    <a:moveTo>
                      <a:pt x="0" y="103"/>
                    </a:moveTo>
                    <a:lnTo>
                      <a:pt x="0" y="103"/>
                    </a:lnTo>
                    <a:cubicBezTo>
                      <a:pt x="3" y="103"/>
                      <a:pt x="5" y="102"/>
                      <a:pt x="7" y="101"/>
                    </a:cubicBezTo>
                    <a:cubicBezTo>
                      <a:pt x="8" y="100"/>
                      <a:pt x="9" y="97"/>
                      <a:pt x="9" y="94"/>
                    </a:cubicBezTo>
                    <a:lnTo>
                      <a:pt x="9" y="13"/>
                    </a:lnTo>
                    <a:cubicBezTo>
                      <a:pt x="9" y="10"/>
                      <a:pt x="8" y="7"/>
                      <a:pt x="7" y="6"/>
                    </a:cubicBezTo>
                    <a:cubicBezTo>
                      <a:pt x="6" y="5"/>
                      <a:pt x="4" y="4"/>
                      <a:pt x="0" y="4"/>
                    </a:cubicBezTo>
                    <a:lnTo>
                      <a:pt x="0" y="0"/>
                    </a:lnTo>
                    <a:lnTo>
                      <a:pt x="31" y="0"/>
                    </a:lnTo>
                    <a:lnTo>
                      <a:pt x="31" y="44"/>
                    </a:lnTo>
                    <a:cubicBezTo>
                      <a:pt x="34" y="41"/>
                      <a:pt x="38" y="37"/>
                      <a:pt x="41" y="35"/>
                    </a:cubicBezTo>
                    <a:cubicBezTo>
                      <a:pt x="45" y="33"/>
                      <a:pt x="49" y="32"/>
                      <a:pt x="53" y="32"/>
                    </a:cubicBezTo>
                    <a:cubicBezTo>
                      <a:pt x="59" y="32"/>
                      <a:pt x="65" y="34"/>
                      <a:pt x="68" y="37"/>
                    </a:cubicBezTo>
                    <a:cubicBezTo>
                      <a:pt x="72" y="41"/>
                      <a:pt x="74" y="47"/>
                      <a:pt x="74" y="56"/>
                    </a:cubicBezTo>
                    <a:lnTo>
                      <a:pt x="74" y="94"/>
                    </a:lnTo>
                    <a:cubicBezTo>
                      <a:pt x="74" y="97"/>
                      <a:pt x="75" y="100"/>
                      <a:pt x="76" y="101"/>
                    </a:cubicBezTo>
                    <a:cubicBezTo>
                      <a:pt x="78" y="102"/>
                      <a:pt x="80" y="103"/>
                      <a:pt x="82" y="103"/>
                    </a:cubicBezTo>
                    <a:lnTo>
                      <a:pt x="82" y="107"/>
                    </a:lnTo>
                    <a:lnTo>
                      <a:pt x="45" y="107"/>
                    </a:lnTo>
                    <a:lnTo>
                      <a:pt x="45" y="103"/>
                    </a:lnTo>
                    <a:cubicBezTo>
                      <a:pt x="48" y="103"/>
                      <a:pt x="50" y="102"/>
                      <a:pt x="51" y="101"/>
                    </a:cubicBezTo>
                    <a:cubicBezTo>
                      <a:pt x="52" y="100"/>
                      <a:pt x="52" y="98"/>
                      <a:pt x="52" y="94"/>
                    </a:cubicBezTo>
                    <a:lnTo>
                      <a:pt x="52" y="56"/>
                    </a:lnTo>
                    <a:cubicBezTo>
                      <a:pt x="52" y="52"/>
                      <a:pt x="52" y="50"/>
                      <a:pt x="51" y="48"/>
                    </a:cubicBezTo>
                    <a:cubicBezTo>
                      <a:pt x="50" y="44"/>
                      <a:pt x="48" y="43"/>
                      <a:pt x="44" y="43"/>
                    </a:cubicBezTo>
                    <a:cubicBezTo>
                      <a:pt x="41" y="43"/>
                      <a:pt x="38" y="44"/>
                      <a:pt x="35" y="47"/>
                    </a:cubicBezTo>
                    <a:cubicBezTo>
                      <a:pt x="33" y="49"/>
                      <a:pt x="31" y="51"/>
                      <a:pt x="31" y="52"/>
                    </a:cubicBezTo>
                    <a:lnTo>
                      <a:pt x="31" y="94"/>
                    </a:lnTo>
                    <a:cubicBezTo>
                      <a:pt x="31" y="98"/>
                      <a:pt x="32" y="100"/>
                      <a:pt x="33" y="101"/>
                    </a:cubicBezTo>
                    <a:cubicBezTo>
                      <a:pt x="34" y="102"/>
                      <a:pt x="36" y="103"/>
                      <a:pt x="38" y="103"/>
                    </a:cubicBezTo>
                    <a:lnTo>
                      <a:pt x="38" y="107"/>
                    </a:lnTo>
                    <a:lnTo>
                      <a:pt x="0" y="107"/>
                    </a:lnTo>
                    <a:lnTo>
                      <a:pt x="0" y="10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221"/>
              <p:cNvSpPr>
                <a:spLocks/>
              </p:cNvSpPr>
              <p:nvPr/>
            </p:nvSpPr>
            <p:spPr bwMode="auto">
              <a:xfrm>
                <a:off x="1535" y="2593"/>
                <a:ext cx="28" cy="56"/>
              </a:xfrm>
              <a:custGeom>
                <a:avLst/>
                <a:gdLst/>
                <a:ahLst/>
                <a:cxnLst>
                  <a:cxn ang="0">
                    <a:pos x="0" y="34"/>
                  </a:cxn>
                  <a:cxn ang="0">
                    <a:pos x="0" y="34"/>
                  </a:cxn>
                  <a:cxn ang="0">
                    <a:pos x="0" y="30"/>
                  </a:cxn>
                  <a:cxn ang="0">
                    <a:pos x="5" y="25"/>
                  </a:cxn>
                  <a:cxn ang="0">
                    <a:pos x="13" y="17"/>
                  </a:cxn>
                  <a:cxn ang="0">
                    <a:pos x="26" y="0"/>
                  </a:cxn>
                  <a:cxn ang="0">
                    <a:pos x="30" y="0"/>
                  </a:cxn>
                  <a:cxn ang="0">
                    <a:pos x="30" y="27"/>
                  </a:cxn>
                  <a:cxn ang="0">
                    <a:pos x="45" y="27"/>
                  </a:cxn>
                  <a:cxn ang="0">
                    <a:pos x="45" y="34"/>
                  </a:cxn>
                  <a:cxn ang="0">
                    <a:pos x="30" y="34"/>
                  </a:cxn>
                  <a:cxn ang="0">
                    <a:pos x="30" y="82"/>
                  </a:cxn>
                  <a:cxn ang="0">
                    <a:pos x="31" y="87"/>
                  </a:cxn>
                  <a:cxn ang="0">
                    <a:pos x="36" y="91"/>
                  </a:cxn>
                  <a:cxn ang="0">
                    <a:pos x="42" y="89"/>
                  </a:cxn>
                  <a:cxn ang="0">
                    <a:pos x="46" y="83"/>
                  </a:cxn>
                  <a:cxn ang="0">
                    <a:pos x="50" y="84"/>
                  </a:cxn>
                  <a:cxn ang="0">
                    <a:pos x="43" y="95"/>
                  </a:cxn>
                  <a:cxn ang="0">
                    <a:pos x="26" y="102"/>
                  </a:cxn>
                  <a:cxn ang="0">
                    <a:pos x="16" y="100"/>
                  </a:cxn>
                  <a:cxn ang="0">
                    <a:pos x="8" y="85"/>
                  </a:cxn>
                  <a:cxn ang="0">
                    <a:pos x="8" y="34"/>
                  </a:cxn>
                  <a:cxn ang="0">
                    <a:pos x="0" y="34"/>
                  </a:cxn>
                </a:cxnLst>
                <a:rect l="0" t="0" r="r" b="b"/>
                <a:pathLst>
                  <a:path w="50" h="102">
                    <a:moveTo>
                      <a:pt x="0" y="34"/>
                    </a:moveTo>
                    <a:lnTo>
                      <a:pt x="0" y="34"/>
                    </a:lnTo>
                    <a:lnTo>
                      <a:pt x="0" y="30"/>
                    </a:lnTo>
                    <a:cubicBezTo>
                      <a:pt x="2" y="28"/>
                      <a:pt x="3" y="27"/>
                      <a:pt x="5" y="25"/>
                    </a:cubicBezTo>
                    <a:cubicBezTo>
                      <a:pt x="8" y="22"/>
                      <a:pt x="11" y="20"/>
                      <a:pt x="13" y="17"/>
                    </a:cubicBezTo>
                    <a:cubicBezTo>
                      <a:pt x="18" y="12"/>
                      <a:pt x="22" y="6"/>
                      <a:pt x="26" y="0"/>
                    </a:cubicBezTo>
                    <a:lnTo>
                      <a:pt x="30" y="0"/>
                    </a:lnTo>
                    <a:lnTo>
                      <a:pt x="30" y="27"/>
                    </a:lnTo>
                    <a:lnTo>
                      <a:pt x="45" y="27"/>
                    </a:lnTo>
                    <a:lnTo>
                      <a:pt x="45" y="34"/>
                    </a:lnTo>
                    <a:lnTo>
                      <a:pt x="30" y="34"/>
                    </a:lnTo>
                    <a:lnTo>
                      <a:pt x="30" y="82"/>
                    </a:lnTo>
                    <a:cubicBezTo>
                      <a:pt x="30" y="84"/>
                      <a:pt x="31" y="86"/>
                      <a:pt x="31" y="87"/>
                    </a:cubicBezTo>
                    <a:cubicBezTo>
                      <a:pt x="32" y="90"/>
                      <a:pt x="34" y="91"/>
                      <a:pt x="36" y="91"/>
                    </a:cubicBezTo>
                    <a:cubicBezTo>
                      <a:pt x="38" y="91"/>
                      <a:pt x="40" y="90"/>
                      <a:pt x="42" y="89"/>
                    </a:cubicBezTo>
                    <a:cubicBezTo>
                      <a:pt x="43" y="87"/>
                      <a:pt x="44" y="85"/>
                      <a:pt x="46" y="83"/>
                    </a:cubicBezTo>
                    <a:lnTo>
                      <a:pt x="50" y="84"/>
                    </a:lnTo>
                    <a:cubicBezTo>
                      <a:pt x="48" y="89"/>
                      <a:pt x="46" y="92"/>
                      <a:pt x="43" y="95"/>
                    </a:cubicBezTo>
                    <a:cubicBezTo>
                      <a:pt x="38" y="100"/>
                      <a:pt x="33" y="102"/>
                      <a:pt x="26" y="102"/>
                    </a:cubicBezTo>
                    <a:cubicBezTo>
                      <a:pt x="23" y="102"/>
                      <a:pt x="19" y="102"/>
                      <a:pt x="16" y="100"/>
                    </a:cubicBezTo>
                    <a:cubicBezTo>
                      <a:pt x="11" y="97"/>
                      <a:pt x="8" y="93"/>
                      <a:pt x="8" y="85"/>
                    </a:cubicBezTo>
                    <a:lnTo>
                      <a:pt x="8"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222"/>
              <p:cNvSpPr>
                <a:spLocks noEditPoints="1"/>
              </p:cNvSpPr>
              <p:nvPr/>
            </p:nvSpPr>
            <p:spPr bwMode="auto">
              <a:xfrm>
                <a:off x="1566" y="2606"/>
                <a:ext cx="29" cy="43"/>
              </a:xfrm>
              <a:custGeom>
                <a:avLst/>
                <a:gdLst/>
                <a:ahLst/>
                <a:cxnLst>
                  <a:cxn ang="0">
                    <a:pos x="0" y="51"/>
                  </a:cxn>
                  <a:cxn ang="0">
                    <a:pos x="0" y="51"/>
                  </a:cxn>
                  <a:cxn ang="0">
                    <a:pos x="4" y="51"/>
                  </a:cxn>
                  <a:cxn ang="0">
                    <a:pos x="13" y="67"/>
                  </a:cxn>
                  <a:cxn ang="0">
                    <a:pos x="26" y="72"/>
                  </a:cxn>
                  <a:cxn ang="0">
                    <a:pos x="35" y="69"/>
                  </a:cxn>
                  <a:cxn ang="0">
                    <a:pos x="38" y="62"/>
                  </a:cxn>
                  <a:cxn ang="0">
                    <a:pos x="35" y="55"/>
                  </a:cxn>
                  <a:cxn ang="0">
                    <a:pos x="29" y="51"/>
                  </a:cxn>
                  <a:cxn ang="0">
                    <a:pos x="18" y="45"/>
                  </a:cxn>
                  <a:cxn ang="0">
                    <a:pos x="4" y="35"/>
                  </a:cxn>
                  <a:cxn ang="0">
                    <a:pos x="0" y="23"/>
                  </a:cxn>
                  <a:cxn ang="0">
                    <a:pos x="6" y="7"/>
                  </a:cxn>
                  <a:cxn ang="0">
                    <a:pos x="25" y="0"/>
                  </a:cxn>
                  <a:cxn ang="0">
                    <a:pos x="35" y="2"/>
                  </a:cxn>
                  <a:cxn ang="0">
                    <a:pos x="42" y="3"/>
                  </a:cxn>
                  <a:cxn ang="0">
                    <a:pos x="45" y="3"/>
                  </a:cxn>
                  <a:cxn ang="0">
                    <a:pos x="46" y="0"/>
                  </a:cxn>
                  <a:cxn ang="0">
                    <a:pos x="50" y="0"/>
                  </a:cxn>
                  <a:cxn ang="0">
                    <a:pos x="50" y="23"/>
                  </a:cxn>
                  <a:cxn ang="0">
                    <a:pos x="46" y="23"/>
                  </a:cxn>
                  <a:cxn ang="0">
                    <a:pos x="38" y="10"/>
                  </a:cxn>
                  <a:cxn ang="0">
                    <a:pos x="27" y="5"/>
                  </a:cxn>
                  <a:cxn ang="0">
                    <a:pos x="19" y="8"/>
                  </a:cxn>
                  <a:cxn ang="0">
                    <a:pos x="16" y="15"/>
                  </a:cxn>
                  <a:cxn ang="0">
                    <a:pos x="18" y="20"/>
                  </a:cxn>
                  <a:cxn ang="0">
                    <a:pos x="27" y="26"/>
                  </a:cxn>
                  <a:cxn ang="0">
                    <a:pos x="36" y="30"/>
                  </a:cxn>
                  <a:cxn ang="0">
                    <a:pos x="47" y="38"/>
                  </a:cxn>
                  <a:cxn ang="0">
                    <a:pos x="54" y="53"/>
                  </a:cxn>
                  <a:cxn ang="0">
                    <a:pos x="47" y="70"/>
                  </a:cxn>
                  <a:cxn ang="0">
                    <a:pos x="28" y="77"/>
                  </a:cxn>
                  <a:cxn ang="0">
                    <a:pos x="22" y="77"/>
                  </a:cxn>
                  <a:cxn ang="0">
                    <a:pos x="14" y="74"/>
                  </a:cxn>
                  <a:cxn ang="0">
                    <a:pos x="11" y="74"/>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4" y="51"/>
                    </a:lnTo>
                    <a:cubicBezTo>
                      <a:pt x="6" y="59"/>
                      <a:pt x="9" y="64"/>
                      <a:pt x="13" y="67"/>
                    </a:cubicBezTo>
                    <a:cubicBezTo>
                      <a:pt x="17" y="70"/>
                      <a:pt x="22" y="72"/>
                      <a:pt x="26" y="72"/>
                    </a:cubicBezTo>
                    <a:cubicBezTo>
                      <a:pt x="30" y="72"/>
                      <a:pt x="33" y="71"/>
                      <a:pt x="35" y="69"/>
                    </a:cubicBezTo>
                    <a:cubicBezTo>
                      <a:pt x="37" y="67"/>
                      <a:pt x="38" y="65"/>
                      <a:pt x="38" y="62"/>
                    </a:cubicBezTo>
                    <a:cubicBezTo>
                      <a:pt x="38" y="59"/>
                      <a:pt x="37" y="57"/>
                      <a:pt x="35" y="55"/>
                    </a:cubicBezTo>
                    <a:cubicBezTo>
                      <a:pt x="34" y="54"/>
                      <a:pt x="32" y="52"/>
                      <a:pt x="29" y="51"/>
                    </a:cubicBezTo>
                    <a:lnTo>
                      <a:pt x="18" y="45"/>
                    </a:lnTo>
                    <a:cubicBezTo>
                      <a:pt x="11" y="42"/>
                      <a:pt x="7" y="39"/>
                      <a:pt x="4" y="35"/>
                    </a:cubicBezTo>
                    <a:cubicBezTo>
                      <a:pt x="1" y="32"/>
                      <a:pt x="0" y="28"/>
                      <a:pt x="0" y="23"/>
                    </a:cubicBezTo>
                    <a:cubicBezTo>
                      <a:pt x="0" y="17"/>
                      <a:pt x="2" y="11"/>
                      <a:pt x="6" y="7"/>
                    </a:cubicBezTo>
                    <a:cubicBezTo>
                      <a:pt x="11" y="2"/>
                      <a:pt x="17" y="0"/>
                      <a:pt x="25" y="0"/>
                    </a:cubicBezTo>
                    <a:cubicBezTo>
                      <a:pt x="28" y="0"/>
                      <a:pt x="31" y="1"/>
                      <a:pt x="35" y="2"/>
                    </a:cubicBezTo>
                    <a:cubicBezTo>
                      <a:pt x="39" y="3"/>
                      <a:pt x="41" y="3"/>
                      <a:pt x="42" y="3"/>
                    </a:cubicBezTo>
                    <a:cubicBezTo>
                      <a:pt x="44" y="3"/>
                      <a:pt x="45" y="3"/>
                      <a:pt x="45" y="3"/>
                    </a:cubicBezTo>
                    <a:cubicBezTo>
                      <a:pt x="46" y="2"/>
                      <a:pt x="46" y="1"/>
                      <a:pt x="46" y="0"/>
                    </a:cubicBezTo>
                    <a:lnTo>
                      <a:pt x="50" y="0"/>
                    </a:lnTo>
                    <a:lnTo>
                      <a:pt x="50" y="23"/>
                    </a:lnTo>
                    <a:lnTo>
                      <a:pt x="46" y="23"/>
                    </a:lnTo>
                    <a:cubicBezTo>
                      <a:pt x="44" y="18"/>
                      <a:pt x="42" y="14"/>
                      <a:pt x="38" y="10"/>
                    </a:cubicBezTo>
                    <a:cubicBezTo>
                      <a:pt x="35" y="7"/>
                      <a:pt x="31" y="5"/>
                      <a:pt x="27" y="5"/>
                    </a:cubicBezTo>
                    <a:cubicBezTo>
                      <a:pt x="23" y="5"/>
                      <a:pt x="20" y="6"/>
                      <a:pt x="19" y="8"/>
                    </a:cubicBezTo>
                    <a:cubicBezTo>
                      <a:pt x="17" y="10"/>
                      <a:pt x="16" y="12"/>
                      <a:pt x="16" y="15"/>
                    </a:cubicBezTo>
                    <a:cubicBezTo>
                      <a:pt x="16" y="17"/>
                      <a:pt x="17" y="18"/>
                      <a:pt x="18" y="20"/>
                    </a:cubicBezTo>
                    <a:cubicBezTo>
                      <a:pt x="20" y="22"/>
                      <a:pt x="23" y="24"/>
                      <a:pt x="27" y="26"/>
                    </a:cubicBezTo>
                    <a:lnTo>
                      <a:pt x="36" y="30"/>
                    </a:lnTo>
                    <a:cubicBezTo>
                      <a:pt x="41" y="33"/>
                      <a:pt x="45" y="36"/>
                      <a:pt x="47" y="38"/>
                    </a:cubicBezTo>
                    <a:cubicBezTo>
                      <a:pt x="52" y="42"/>
                      <a:pt x="54" y="47"/>
                      <a:pt x="54" y="53"/>
                    </a:cubicBezTo>
                    <a:cubicBezTo>
                      <a:pt x="54" y="59"/>
                      <a:pt x="51" y="65"/>
                      <a:pt x="47" y="70"/>
                    </a:cubicBezTo>
                    <a:cubicBezTo>
                      <a:pt x="43" y="75"/>
                      <a:pt x="37" y="77"/>
                      <a:pt x="28" y="77"/>
                    </a:cubicBezTo>
                    <a:cubicBezTo>
                      <a:pt x="26" y="77"/>
                      <a:pt x="24" y="77"/>
                      <a:pt x="22" y="77"/>
                    </a:cubicBezTo>
                    <a:cubicBezTo>
                      <a:pt x="19" y="76"/>
                      <a:pt x="17" y="76"/>
                      <a:pt x="14" y="74"/>
                    </a:cubicBezTo>
                    <a:lnTo>
                      <a:pt x="11" y="74"/>
                    </a:lnTo>
                    <a:cubicBezTo>
                      <a:pt x="10" y="73"/>
                      <a:pt x="9" y="73"/>
                      <a:pt x="9" y="73"/>
                    </a:cubicBezTo>
                    <a:cubicBezTo>
                      <a:pt x="9" y="73"/>
                      <a:pt x="9" y="73"/>
                      <a:pt x="8" y="73"/>
                    </a:cubicBezTo>
                    <a:cubicBezTo>
                      <a:pt x="7" y="73"/>
                      <a:pt x="7" y="73"/>
                      <a:pt x="6" y="74"/>
                    </a:cubicBezTo>
                    <a:cubicBezTo>
                      <a:pt x="5" y="75"/>
                      <a:pt x="5" y="76"/>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223"/>
              <p:cNvSpPr>
                <a:spLocks/>
              </p:cNvSpPr>
              <p:nvPr/>
            </p:nvSpPr>
            <p:spPr bwMode="auto">
              <a:xfrm>
                <a:off x="1080" y="2727"/>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224"/>
              <p:cNvSpPr>
                <a:spLocks/>
              </p:cNvSpPr>
              <p:nvPr/>
            </p:nvSpPr>
            <p:spPr bwMode="auto">
              <a:xfrm>
                <a:off x="1080" y="2727"/>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225"/>
              <p:cNvSpPr>
                <a:spLocks/>
              </p:cNvSpPr>
              <p:nvPr/>
            </p:nvSpPr>
            <p:spPr bwMode="auto">
              <a:xfrm>
                <a:off x="1295" y="2762"/>
                <a:ext cx="64" cy="70"/>
              </a:xfrm>
              <a:custGeom>
                <a:avLst/>
                <a:gdLst/>
                <a:ahLst/>
                <a:cxnLst>
                  <a:cxn ang="0">
                    <a:pos x="0" y="121"/>
                  </a:cxn>
                  <a:cxn ang="0">
                    <a:pos x="0" y="121"/>
                  </a:cxn>
                  <a:cxn ang="0">
                    <a:pos x="11" y="119"/>
                  </a:cxn>
                  <a:cxn ang="0">
                    <a:pos x="17" y="108"/>
                  </a:cxn>
                  <a:cxn ang="0">
                    <a:pos x="17" y="18"/>
                  </a:cxn>
                  <a:cxn ang="0">
                    <a:pos x="11" y="7"/>
                  </a:cxn>
                  <a:cxn ang="0">
                    <a:pos x="0" y="5"/>
                  </a:cxn>
                  <a:cxn ang="0">
                    <a:pos x="0" y="0"/>
                  </a:cxn>
                  <a:cxn ang="0">
                    <a:pos x="65" y="0"/>
                  </a:cxn>
                  <a:cxn ang="0">
                    <a:pos x="65" y="5"/>
                  </a:cxn>
                  <a:cxn ang="0">
                    <a:pos x="50" y="8"/>
                  </a:cxn>
                  <a:cxn ang="0">
                    <a:pos x="46" y="22"/>
                  </a:cxn>
                  <a:cxn ang="0">
                    <a:pos x="46" y="109"/>
                  </a:cxn>
                  <a:cxn ang="0">
                    <a:pos x="50" y="118"/>
                  </a:cxn>
                  <a:cxn ang="0">
                    <a:pos x="62" y="120"/>
                  </a:cxn>
                  <a:cxn ang="0">
                    <a:pos x="90" y="112"/>
                  </a:cxn>
                  <a:cxn ang="0">
                    <a:pos x="110" y="83"/>
                  </a:cxn>
                  <a:cxn ang="0">
                    <a:pos x="115" y="83"/>
                  </a:cxn>
                  <a:cxn ang="0">
                    <a:pos x="108" y="126"/>
                  </a:cxn>
                  <a:cxn ang="0">
                    <a:pos x="0" y="126"/>
                  </a:cxn>
                  <a:cxn ang="0">
                    <a:pos x="0" y="121"/>
                  </a:cxn>
                </a:cxnLst>
                <a:rect l="0" t="0" r="r" b="b"/>
                <a:pathLst>
                  <a:path w="115" h="126">
                    <a:moveTo>
                      <a:pt x="0" y="121"/>
                    </a:moveTo>
                    <a:lnTo>
                      <a:pt x="0" y="121"/>
                    </a:lnTo>
                    <a:cubicBezTo>
                      <a:pt x="5" y="121"/>
                      <a:pt x="9" y="120"/>
                      <a:pt x="11" y="119"/>
                    </a:cubicBezTo>
                    <a:cubicBezTo>
                      <a:pt x="15" y="117"/>
                      <a:pt x="17" y="113"/>
                      <a:pt x="17" y="108"/>
                    </a:cubicBezTo>
                    <a:lnTo>
                      <a:pt x="17" y="18"/>
                    </a:lnTo>
                    <a:cubicBezTo>
                      <a:pt x="17" y="12"/>
                      <a:pt x="15" y="9"/>
                      <a:pt x="11" y="7"/>
                    </a:cubicBezTo>
                    <a:cubicBezTo>
                      <a:pt x="9" y="6"/>
                      <a:pt x="6" y="5"/>
                      <a:pt x="0" y="5"/>
                    </a:cubicBezTo>
                    <a:lnTo>
                      <a:pt x="0" y="0"/>
                    </a:lnTo>
                    <a:lnTo>
                      <a:pt x="65" y="0"/>
                    </a:lnTo>
                    <a:lnTo>
                      <a:pt x="65" y="5"/>
                    </a:lnTo>
                    <a:cubicBezTo>
                      <a:pt x="58" y="5"/>
                      <a:pt x="53" y="6"/>
                      <a:pt x="50" y="8"/>
                    </a:cubicBezTo>
                    <a:cubicBezTo>
                      <a:pt x="48" y="10"/>
                      <a:pt x="46" y="14"/>
                      <a:pt x="46" y="22"/>
                    </a:cubicBezTo>
                    <a:lnTo>
                      <a:pt x="46" y="109"/>
                    </a:lnTo>
                    <a:cubicBezTo>
                      <a:pt x="46" y="114"/>
                      <a:pt x="47" y="116"/>
                      <a:pt x="50" y="118"/>
                    </a:cubicBezTo>
                    <a:cubicBezTo>
                      <a:pt x="52" y="119"/>
                      <a:pt x="56" y="120"/>
                      <a:pt x="62" y="120"/>
                    </a:cubicBezTo>
                    <a:cubicBezTo>
                      <a:pt x="73" y="120"/>
                      <a:pt x="83" y="117"/>
                      <a:pt x="90" y="112"/>
                    </a:cubicBezTo>
                    <a:cubicBezTo>
                      <a:pt x="98" y="107"/>
                      <a:pt x="105" y="98"/>
                      <a:pt x="110" y="83"/>
                    </a:cubicBezTo>
                    <a:lnTo>
                      <a:pt x="115" y="83"/>
                    </a:lnTo>
                    <a:lnTo>
                      <a:pt x="108"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226"/>
              <p:cNvSpPr>
                <a:spLocks noEditPoints="1"/>
              </p:cNvSpPr>
              <p:nvPr/>
            </p:nvSpPr>
            <p:spPr bwMode="auto">
              <a:xfrm>
                <a:off x="1364" y="2761"/>
                <a:ext cx="24" cy="71"/>
              </a:xfrm>
              <a:custGeom>
                <a:avLst/>
                <a:gdLst/>
                <a:ahLst/>
                <a:cxnLst>
                  <a:cxn ang="0">
                    <a:pos x="9" y="14"/>
                  </a:cxn>
                  <a:cxn ang="0">
                    <a:pos x="9" y="14"/>
                  </a:cxn>
                  <a:cxn ang="0">
                    <a:pos x="13" y="4"/>
                  </a:cxn>
                  <a:cxn ang="0">
                    <a:pos x="23" y="0"/>
                  </a:cxn>
                  <a:cxn ang="0">
                    <a:pos x="33" y="4"/>
                  </a:cxn>
                  <a:cxn ang="0">
                    <a:pos x="37" y="14"/>
                  </a:cxn>
                  <a:cxn ang="0">
                    <a:pos x="33" y="25"/>
                  </a:cxn>
                  <a:cxn ang="0">
                    <a:pos x="23" y="29"/>
                  </a:cxn>
                  <a:cxn ang="0">
                    <a:pos x="13" y="25"/>
                  </a:cxn>
                  <a:cxn ang="0">
                    <a:pos x="9" y="14"/>
                  </a:cxn>
                  <a:cxn ang="0">
                    <a:pos x="9" y="14"/>
                  </a:cxn>
                  <a:cxn ang="0">
                    <a:pos x="0" y="124"/>
                  </a:cxn>
                  <a:cxn ang="0">
                    <a:pos x="0" y="124"/>
                  </a:cxn>
                  <a:cxn ang="0">
                    <a:pos x="7" y="122"/>
                  </a:cxn>
                  <a:cxn ang="0">
                    <a:pos x="10" y="113"/>
                  </a:cxn>
                  <a:cxn ang="0">
                    <a:pos x="10" y="58"/>
                  </a:cxn>
                  <a:cxn ang="0">
                    <a:pos x="8" y="50"/>
                  </a:cxn>
                  <a:cxn ang="0">
                    <a:pos x="0" y="47"/>
                  </a:cxn>
                  <a:cxn ang="0">
                    <a:pos x="0" y="43"/>
                  </a:cxn>
                  <a:cxn ang="0">
                    <a:pos x="36" y="43"/>
                  </a:cxn>
                  <a:cxn ang="0">
                    <a:pos x="36" y="114"/>
                  </a:cxn>
                  <a:cxn ang="0">
                    <a:pos x="38" y="121"/>
                  </a:cxn>
                  <a:cxn ang="0">
                    <a:pos x="45" y="124"/>
                  </a:cxn>
                  <a:cxn ang="0">
                    <a:pos x="45" y="129"/>
                  </a:cxn>
                  <a:cxn ang="0">
                    <a:pos x="0" y="129"/>
                  </a:cxn>
                  <a:cxn ang="0">
                    <a:pos x="0" y="124"/>
                  </a:cxn>
                </a:cxnLst>
                <a:rect l="0" t="0" r="r" b="b"/>
                <a:pathLst>
                  <a:path w="45" h="129">
                    <a:moveTo>
                      <a:pt x="9" y="14"/>
                    </a:moveTo>
                    <a:lnTo>
                      <a:pt x="9" y="14"/>
                    </a:lnTo>
                    <a:cubicBezTo>
                      <a:pt x="9" y="10"/>
                      <a:pt x="10" y="7"/>
                      <a:pt x="13" y="4"/>
                    </a:cubicBezTo>
                    <a:cubicBezTo>
                      <a:pt x="16" y="1"/>
                      <a:pt x="19" y="0"/>
                      <a:pt x="23" y="0"/>
                    </a:cubicBezTo>
                    <a:cubicBezTo>
                      <a:pt x="27" y="0"/>
                      <a:pt x="30" y="1"/>
                      <a:pt x="33" y="4"/>
                    </a:cubicBezTo>
                    <a:cubicBezTo>
                      <a:pt x="36" y="7"/>
                      <a:pt x="37" y="10"/>
                      <a:pt x="37" y="14"/>
                    </a:cubicBezTo>
                    <a:cubicBezTo>
                      <a:pt x="37" y="18"/>
                      <a:pt x="36" y="22"/>
                      <a:pt x="33" y="25"/>
                    </a:cubicBezTo>
                    <a:cubicBezTo>
                      <a:pt x="30" y="27"/>
                      <a:pt x="27" y="29"/>
                      <a:pt x="23" y="29"/>
                    </a:cubicBezTo>
                    <a:cubicBezTo>
                      <a:pt x="19" y="29"/>
                      <a:pt x="16" y="27"/>
                      <a:pt x="13" y="25"/>
                    </a:cubicBezTo>
                    <a:cubicBezTo>
                      <a:pt x="10" y="22"/>
                      <a:pt x="9" y="18"/>
                      <a:pt x="9" y="14"/>
                    </a:cubicBezTo>
                    <a:lnTo>
                      <a:pt x="9" y="14"/>
                    </a:lnTo>
                    <a:close/>
                    <a:moveTo>
                      <a:pt x="0" y="124"/>
                    </a:moveTo>
                    <a:lnTo>
                      <a:pt x="0" y="124"/>
                    </a:lnTo>
                    <a:cubicBezTo>
                      <a:pt x="4" y="124"/>
                      <a:pt x="6" y="123"/>
                      <a:pt x="7" y="122"/>
                    </a:cubicBezTo>
                    <a:cubicBezTo>
                      <a:pt x="9" y="120"/>
                      <a:pt x="10" y="117"/>
                      <a:pt x="10" y="113"/>
                    </a:cubicBezTo>
                    <a:lnTo>
                      <a:pt x="10" y="58"/>
                    </a:lnTo>
                    <a:cubicBezTo>
                      <a:pt x="10" y="54"/>
                      <a:pt x="9" y="52"/>
                      <a:pt x="8" y="50"/>
                    </a:cubicBezTo>
                    <a:cubicBezTo>
                      <a:pt x="7" y="49"/>
                      <a:pt x="4" y="48"/>
                      <a:pt x="0" y="47"/>
                    </a:cubicBezTo>
                    <a:lnTo>
                      <a:pt x="0" y="43"/>
                    </a:lnTo>
                    <a:lnTo>
                      <a:pt x="36" y="43"/>
                    </a:lnTo>
                    <a:lnTo>
                      <a:pt x="36" y="114"/>
                    </a:lnTo>
                    <a:cubicBezTo>
                      <a:pt x="36" y="118"/>
                      <a:pt x="37" y="120"/>
                      <a:pt x="38" y="121"/>
                    </a:cubicBezTo>
                    <a:cubicBezTo>
                      <a:pt x="39" y="122"/>
                      <a:pt x="41" y="123"/>
                      <a:pt x="45" y="124"/>
                    </a:cubicBezTo>
                    <a:lnTo>
                      <a:pt x="45"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227"/>
              <p:cNvSpPr>
                <a:spLocks/>
              </p:cNvSpPr>
              <p:nvPr/>
            </p:nvSpPr>
            <p:spPr bwMode="auto">
              <a:xfrm>
                <a:off x="1392" y="2783"/>
                <a:ext cx="82" cy="49"/>
              </a:xfrm>
              <a:custGeom>
                <a:avLst/>
                <a:gdLst/>
                <a:ahLst/>
                <a:cxnLst>
                  <a:cxn ang="0">
                    <a:pos x="0" y="83"/>
                  </a:cxn>
                  <a:cxn ang="0">
                    <a:pos x="0" y="83"/>
                  </a:cxn>
                  <a:cxn ang="0">
                    <a:pos x="7" y="81"/>
                  </a:cxn>
                  <a:cxn ang="0">
                    <a:pos x="10" y="72"/>
                  </a:cxn>
                  <a:cxn ang="0">
                    <a:pos x="10" y="17"/>
                  </a:cxn>
                  <a:cxn ang="0">
                    <a:pos x="8" y="9"/>
                  </a:cxn>
                  <a:cxn ang="0">
                    <a:pos x="0" y="6"/>
                  </a:cxn>
                  <a:cxn ang="0">
                    <a:pos x="0" y="2"/>
                  </a:cxn>
                  <a:cxn ang="0">
                    <a:pos x="36" y="2"/>
                  </a:cxn>
                  <a:cxn ang="0">
                    <a:pos x="36" y="15"/>
                  </a:cxn>
                  <a:cxn ang="0">
                    <a:pos x="45" y="6"/>
                  </a:cxn>
                  <a:cxn ang="0">
                    <a:pos x="62" y="0"/>
                  </a:cxn>
                  <a:cxn ang="0">
                    <a:pos x="80" y="5"/>
                  </a:cxn>
                  <a:cxn ang="0">
                    <a:pos x="86" y="15"/>
                  </a:cxn>
                  <a:cxn ang="0">
                    <a:pos x="88" y="15"/>
                  </a:cxn>
                  <a:cxn ang="0">
                    <a:pos x="98" y="5"/>
                  </a:cxn>
                  <a:cxn ang="0">
                    <a:pos x="114" y="0"/>
                  </a:cxn>
                  <a:cxn ang="0">
                    <a:pos x="132" y="6"/>
                  </a:cxn>
                  <a:cxn ang="0">
                    <a:pos x="139" y="26"/>
                  </a:cxn>
                  <a:cxn ang="0">
                    <a:pos x="139" y="73"/>
                  </a:cxn>
                  <a:cxn ang="0">
                    <a:pos x="141" y="81"/>
                  </a:cxn>
                  <a:cxn ang="0">
                    <a:pos x="149" y="83"/>
                  </a:cxn>
                  <a:cxn ang="0">
                    <a:pos x="149" y="88"/>
                  </a:cxn>
                  <a:cxn ang="0">
                    <a:pos x="104" y="88"/>
                  </a:cxn>
                  <a:cxn ang="0">
                    <a:pos x="104" y="83"/>
                  </a:cxn>
                  <a:cxn ang="0">
                    <a:pos x="112" y="81"/>
                  </a:cxn>
                  <a:cxn ang="0">
                    <a:pos x="114" y="73"/>
                  </a:cxn>
                  <a:cxn ang="0">
                    <a:pos x="114" y="27"/>
                  </a:cxn>
                  <a:cxn ang="0">
                    <a:pos x="111" y="16"/>
                  </a:cxn>
                  <a:cxn ang="0">
                    <a:pos x="103" y="12"/>
                  </a:cxn>
                  <a:cxn ang="0">
                    <a:pos x="93" y="17"/>
                  </a:cxn>
                  <a:cxn ang="0">
                    <a:pos x="88" y="23"/>
                  </a:cxn>
                  <a:cxn ang="0">
                    <a:pos x="88" y="73"/>
                  </a:cxn>
                  <a:cxn ang="0">
                    <a:pos x="90" y="80"/>
                  </a:cxn>
                  <a:cxn ang="0">
                    <a:pos x="96" y="83"/>
                  </a:cxn>
                  <a:cxn ang="0">
                    <a:pos x="96" y="88"/>
                  </a:cxn>
                  <a:cxn ang="0">
                    <a:pos x="53" y="88"/>
                  </a:cxn>
                  <a:cxn ang="0">
                    <a:pos x="53" y="83"/>
                  </a:cxn>
                  <a:cxn ang="0">
                    <a:pos x="60" y="81"/>
                  </a:cxn>
                  <a:cxn ang="0">
                    <a:pos x="62" y="73"/>
                  </a:cxn>
                  <a:cxn ang="0">
                    <a:pos x="62" y="27"/>
                  </a:cxn>
                  <a:cxn ang="0">
                    <a:pos x="60" y="16"/>
                  </a:cxn>
                  <a:cxn ang="0">
                    <a:pos x="52" y="12"/>
                  </a:cxn>
                  <a:cxn ang="0">
                    <a:pos x="41" y="17"/>
                  </a:cxn>
                  <a:cxn ang="0">
                    <a:pos x="36" y="23"/>
                  </a:cxn>
                  <a:cxn ang="0">
                    <a:pos x="36" y="73"/>
                  </a:cxn>
                  <a:cxn ang="0">
                    <a:pos x="38" y="80"/>
                  </a:cxn>
                  <a:cxn ang="0">
                    <a:pos x="45" y="83"/>
                  </a:cxn>
                  <a:cxn ang="0">
                    <a:pos x="45" y="88"/>
                  </a:cxn>
                  <a:cxn ang="0">
                    <a:pos x="0" y="88"/>
                  </a:cxn>
                  <a:cxn ang="0">
                    <a:pos x="0" y="83"/>
                  </a:cxn>
                </a:cxnLst>
                <a:rect l="0" t="0" r="r" b="b"/>
                <a:pathLst>
                  <a:path w="149" h="88">
                    <a:moveTo>
                      <a:pt x="0" y="83"/>
                    </a:moveTo>
                    <a:lnTo>
                      <a:pt x="0" y="83"/>
                    </a:lnTo>
                    <a:cubicBezTo>
                      <a:pt x="4" y="83"/>
                      <a:pt x="6" y="82"/>
                      <a:pt x="7" y="81"/>
                    </a:cubicBezTo>
                    <a:cubicBezTo>
                      <a:pt x="9" y="79"/>
                      <a:pt x="10" y="76"/>
                      <a:pt x="10" y="72"/>
                    </a:cubicBezTo>
                    <a:lnTo>
                      <a:pt x="10" y="17"/>
                    </a:lnTo>
                    <a:cubicBezTo>
                      <a:pt x="10" y="13"/>
                      <a:pt x="10" y="11"/>
                      <a:pt x="8" y="9"/>
                    </a:cubicBezTo>
                    <a:cubicBezTo>
                      <a:pt x="7" y="8"/>
                      <a:pt x="4" y="7"/>
                      <a:pt x="0" y="6"/>
                    </a:cubicBezTo>
                    <a:lnTo>
                      <a:pt x="0" y="2"/>
                    </a:lnTo>
                    <a:lnTo>
                      <a:pt x="36" y="2"/>
                    </a:lnTo>
                    <a:lnTo>
                      <a:pt x="36" y="15"/>
                    </a:lnTo>
                    <a:cubicBezTo>
                      <a:pt x="39" y="11"/>
                      <a:pt x="42" y="8"/>
                      <a:pt x="45" y="6"/>
                    </a:cubicBezTo>
                    <a:cubicBezTo>
                      <a:pt x="50" y="2"/>
                      <a:pt x="56" y="0"/>
                      <a:pt x="62" y="0"/>
                    </a:cubicBezTo>
                    <a:cubicBezTo>
                      <a:pt x="70" y="0"/>
                      <a:pt x="76" y="1"/>
                      <a:pt x="80" y="5"/>
                    </a:cubicBezTo>
                    <a:cubicBezTo>
                      <a:pt x="82" y="7"/>
                      <a:pt x="84" y="10"/>
                      <a:pt x="86" y="15"/>
                    </a:cubicBezTo>
                    <a:lnTo>
                      <a:pt x="88" y="15"/>
                    </a:lnTo>
                    <a:cubicBezTo>
                      <a:pt x="91" y="10"/>
                      <a:pt x="95" y="7"/>
                      <a:pt x="98" y="5"/>
                    </a:cubicBezTo>
                    <a:cubicBezTo>
                      <a:pt x="103" y="1"/>
                      <a:pt x="108" y="0"/>
                      <a:pt x="114" y="0"/>
                    </a:cubicBezTo>
                    <a:cubicBezTo>
                      <a:pt x="121" y="0"/>
                      <a:pt x="127" y="2"/>
                      <a:pt x="132" y="6"/>
                    </a:cubicBezTo>
                    <a:cubicBezTo>
                      <a:pt x="137" y="10"/>
                      <a:pt x="139" y="17"/>
                      <a:pt x="139" y="26"/>
                    </a:cubicBezTo>
                    <a:lnTo>
                      <a:pt x="139" y="73"/>
                    </a:lnTo>
                    <a:cubicBezTo>
                      <a:pt x="139" y="77"/>
                      <a:pt x="140" y="80"/>
                      <a:pt x="141" y="81"/>
                    </a:cubicBezTo>
                    <a:cubicBezTo>
                      <a:pt x="143" y="82"/>
                      <a:pt x="145" y="83"/>
                      <a:pt x="149" y="83"/>
                    </a:cubicBezTo>
                    <a:lnTo>
                      <a:pt x="149" y="88"/>
                    </a:lnTo>
                    <a:lnTo>
                      <a:pt x="104" y="88"/>
                    </a:lnTo>
                    <a:lnTo>
                      <a:pt x="104" y="83"/>
                    </a:lnTo>
                    <a:cubicBezTo>
                      <a:pt x="108" y="83"/>
                      <a:pt x="110" y="82"/>
                      <a:pt x="112" y="81"/>
                    </a:cubicBezTo>
                    <a:cubicBezTo>
                      <a:pt x="113" y="79"/>
                      <a:pt x="114" y="77"/>
                      <a:pt x="114" y="73"/>
                    </a:cubicBezTo>
                    <a:lnTo>
                      <a:pt x="114" y="27"/>
                    </a:lnTo>
                    <a:cubicBezTo>
                      <a:pt x="114" y="23"/>
                      <a:pt x="113" y="19"/>
                      <a:pt x="111" y="16"/>
                    </a:cubicBezTo>
                    <a:cubicBezTo>
                      <a:pt x="110" y="14"/>
                      <a:pt x="107" y="12"/>
                      <a:pt x="103" y="12"/>
                    </a:cubicBezTo>
                    <a:cubicBezTo>
                      <a:pt x="100" y="12"/>
                      <a:pt x="97" y="14"/>
                      <a:pt x="93" y="17"/>
                    </a:cubicBezTo>
                    <a:cubicBezTo>
                      <a:pt x="90" y="20"/>
                      <a:pt x="88" y="22"/>
                      <a:pt x="88" y="23"/>
                    </a:cubicBezTo>
                    <a:lnTo>
                      <a:pt x="88" y="73"/>
                    </a:lnTo>
                    <a:cubicBezTo>
                      <a:pt x="88" y="77"/>
                      <a:pt x="88" y="79"/>
                      <a:pt x="90" y="80"/>
                    </a:cubicBezTo>
                    <a:cubicBezTo>
                      <a:pt x="91" y="81"/>
                      <a:pt x="93" y="82"/>
                      <a:pt x="96" y="83"/>
                    </a:cubicBezTo>
                    <a:lnTo>
                      <a:pt x="96" y="88"/>
                    </a:lnTo>
                    <a:lnTo>
                      <a:pt x="53" y="88"/>
                    </a:lnTo>
                    <a:lnTo>
                      <a:pt x="53" y="83"/>
                    </a:lnTo>
                    <a:cubicBezTo>
                      <a:pt x="56" y="83"/>
                      <a:pt x="59" y="82"/>
                      <a:pt x="60" y="81"/>
                    </a:cubicBezTo>
                    <a:cubicBezTo>
                      <a:pt x="61" y="79"/>
                      <a:pt x="62" y="77"/>
                      <a:pt x="62" y="73"/>
                    </a:cubicBezTo>
                    <a:lnTo>
                      <a:pt x="62" y="27"/>
                    </a:lnTo>
                    <a:cubicBezTo>
                      <a:pt x="62" y="23"/>
                      <a:pt x="61" y="19"/>
                      <a:pt x="60" y="16"/>
                    </a:cubicBezTo>
                    <a:cubicBezTo>
                      <a:pt x="59" y="14"/>
                      <a:pt x="56" y="12"/>
                      <a:pt x="52" y="12"/>
                    </a:cubicBezTo>
                    <a:cubicBezTo>
                      <a:pt x="48" y="12"/>
                      <a:pt x="44" y="14"/>
                      <a:pt x="41" y="17"/>
                    </a:cubicBezTo>
                    <a:cubicBezTo>
                      <a:pt x="38" y="20"/>
                      <a:pt x="36" y="22"/>
                      <a:pt x="36" y="23"/>
                    </a:cubicBezTo>
                    <a:lnTo>
                      <a:pt x="36" y="73"/>
                    </a:lnTo>
                    <a:cubicBezTo>
                      <a:pt x="36" y="77"/>
                      <a:pt x="37" y="79"/>
                      <a:pt x="38" y="80"/>
                    </a:cubicBezTo>
                    <a:cubicBezTo>
                      <a:pt x="39" y="81"/>
                      <a:pt x="41" y="82"/>
                      <a:pt x="45" y="83"/>
                    </a:cubicBezTo>
                    <a:lnTo>
                      <a:pt x="45"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228"/>
              <p:cNvSpPr>
                <a:spLocks noEditPoints="1"/>
              </p:cNvSpPr>
              <p:nvPr/>
            </p:nvSpPr>
            <p:spPr bwMode="auto">
              <a:xfrm>
                <a:off x="1478" y="2761"/>
                <a:ext cx="24" cy="71"/>
              </a:xfrm>
              <a:custGeom>
                <a:avLst/>
                <a:gdLst/>
                <a:ahLst/>
                <a:cxnLst>
                  <a:cxn ang="0">
                    <a:pos x="8" y="14"/>
                  </a:cxn>
                  <a:cxn ang="0">
                    <a:pos x="8" y="14"/>
                  </a:cxn>
                  <a:cxn ang="0">
                    <a:pos x="12" y="4"/>
                  </a:cxn>
                  <a:cxn ang="0">
                    <a:pos x="22" y="0"/>
                  </a:cxn>
                  <a:cxn ang="0">
                    <a:pos x="33" y="4"/>
                  </a:cxn>
                  <a:cxn ang="0">
                    <a:pos x="37" y="14"/>
                  </a:cxn>
                  <a:cxn ang="0">
                    <a:pos x="33" y="25"/>
                  </a:cxn>
                  <a:cxn ang="0">
                    <a:pos x="22" y="29"/>
                  </a:cxn>
                  <a:cxn ang="0">
                    <a:pos x="12" y="25"/>
                  </a:cxn>
                  <a:cxn ang="0">
                    <a:pos x="8" y="14"/>
                  </a:cxn>
                  <a:cxn ang="0">
                    <a:pos x="8" y="14"/>
                  </a:cxn>
                  <a:cxn ang="0">
                    <a:pos x="0" y="124"/>
                  </a:cxn>
                  <a:cxn ang="0">
                    <a:pos x="0" y="124"/>
                  </a:cxn>
                  <a:cxn ang="0">
                    <a:pos x="7" y="122"/>
                  </a:cxn>
                  <a:cxn ang="0">
                    <a:pos x="9" y="113"/>
                  </a:cxn>
                  <a:cxn ang="0">
                    <a:pos x="9" y="58"/>
                  </a:cxn>
                  <a:cxn ang="0">
                    <a:pos x="7" y="50"/>
                  </a:cxn>
                  <a:cxn ang="0">
                    <a:pos x="0" y="47"/>
                  </a:cxn>
                  <a:cxn ang="0">
                    <a:pos x="0" y="43"/>
                  </a:cxn>
                  <a:cxn ang="0">
                    <a:pos x="35" y="43"/>
                  </a:cxn>
                  <a:cxn ang="0">
                    <a:pos x="35" y="114"/>
                  </a:cxn>
                  <a:cxn ang="0">
                    <a:pos x="37" y="121"/>
                  </a:cxn>
                  <a:cxn ang="0">
                    <a:pos x="44" y="124"/>
                  </a:cxn>
                  <a:cxn ang="0">
                    <a:pos x="44" y="129"/>
                  </a:cxn>
                  <a:cxn ang="0">
                    <a:pos x="0" y="129"/>
                  </a:cxn>
                  <a:cxn ang="0">
                    <a:pos x="0" y="124"/>
                  </a:cxn>
                </a:cxnLst>
                <a:rect l="0" t="0" r="r" b="b"/>
                <a:pathLst>
                  <a:path w="44" h="129">
                    <a:moveTo>
                      <a:pt x="8" y="14"/>
                    </a:moveTo>
                    <a:lnTo>
                      <a:pt x="8" y="14"/>
                    </a:lnTo>
                    <a:cubicBezTo>
                      <a:pt x="8" y="10"/>
                      <a:pt x="9" y="7"/>
                      <a:pt x="12" y="4"/>
                    </a:cubicBezTo>
                    <a:cubicBezTo>
                      <a:pt x="15" y="1"/>
                      <a:pt x="18" y="0"/>
                      <a:pt x="22" y="0"/>
                    </a:cubicBezTo>
                    <a:cubicBezTo>
                      <a:pt x="26" y="0"/>
                      <a:pt x="30" y="1"/>
                      <a:pt x="33" y="4"/>
                    </a:cubicBezTo>
                    <a:cubicBezTo>
                      <a:pt x="35" y="7"/>
                      <a:pt x="37" y="10"/>
                      <a:pt x="37" y="14"/>
                    </a:cubicBezTo>
                    <a:cubicBezTo>
                      <a:pt x="37" y="18"/>
                      <a:pt x="35" y="22"/>
                      <a:pt x="33" y="25"/>
                    </a:cubicBezTo>
                    <a:cubicBezTo>
                      <a:pt x="30" y="27"/>
                      <a:pt x="26" y="29"/>
                      <a:pt x="22" y="29"/>
                    </a:cubicBezTo>
                    <a:cubicBezTo>
                      <a:pt x="18" y="29"/>
                      <a:pt x="15" y="27"/>
                      <a:pt x="12" y="25"/>
                    </a:cubicBezTo>
                    <a:cubicBezTo>
                      <a:pt x="9" y="22"/>
                      <a:pt x="8" y="18"/>
                      <a:pt x="8" y="14"/>
                    </a:cubicBezTo>
                    <a:lnTo>
                      <a:pt x="8" y="14"/>
                    </a:lnTo>
                    <a:close/>
                    <a:moveTo>
                      <a:pt x="0" y="124"/>
                    </a:moveTo>
                    <a:lnTo>
                      <a:pt x="0" y="124"/>
                    </a:lnTo>
                    <a:cubicBezTo>
                      <a:pt x="3" y="124"/>
                      <a:pt x="5" y="123"/>
                      <a:pt x="7" y="122"/>
                    </a:cubicBezTo>
                    <a:cubicBezTo>
                      <a:pt x="8" y="120"/>
                      <a:pt x="9" y="117"/>
                      <a:pt x="9" y="113"/>
                    </a:cubicBezTo>
                    <a:lnTo>
                      <a:pt x="9" y="58"/>
                    </a:lnTo>
                    <a:cubicBezTo>
                      <a:pt x="9" y="54"/>
                      <a:pt x="9" y="52"/>
                      <a:pt x="7" y="50"/>
                    </a:cubicBezTo>
                    <a:cubicBezTo>
                      <a:pt x="6" y="49"/>
                      <a:pt x="4" y="48"/>
                      <a:pt x="0" y="47"/>
                    </a:cubicBezTo>
                    <a:lnTo>
                      <a:pt x="0" y="43"/>
                    </a:lnTo>
                    <a:lnTo>
                      <a:pt x="35" y="43"/>
                    </a:lnTo>
                    <a:lnTo>
                      <a:pt x="35" y="114"/>
                    </a:lnTo>
                    <a:cubicBezTo>
                      <a:pt x="35" y="118"/>
                      <a:pt x="36" y="120"/>
                      <a:pt x="37" y="121"/>
                    </a:cubicBezTo>
                    <a:cubicBezTo>
                      <a:pt x="39" y="122"/>
                      <a:pt x="41" y="123"/>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229"/>
              <p:cNvSpPr>
                <a:spLocks/>
              </p:cNvSpPr>
              <p:nvPr/>
            </p:nvSpPr>
            <p:spPr bwMode="auto">
              <a:xfrm>
                <a:off x="1507" y="2767"/>
                <a:ext cx="32" cy="66"/>
              </a:xfrm>
              <a:custGeom>
                <a:avLst/>
                <a:gdLst/>
                <a:ahLst/>
                <a:cxnLst>
                  <a:cxn ang="0">
                    <a:pos x="0" y="40"/>
                  </a:cxn>
                  <a:cxn ang="0">
                    <a:pos x="0" y="40"/>
                  </a:cxn>
                  <a:cxn ang="0">
                    <a:pos x="0" y="35"/>
                  </a:cxn>
                  <a:cxn ang="0">
                    <a:pos x="6" y="30"/>
                  </a:cxn>
                  <a:cxn ang="0">
                    <a:pos x="15" y="20"/>
                  </a:cxn>
                  <a:cxn ang="0">
                    <a:pos x="30" y="0"/>
                  </a:cxn>
                  <a:cxn ang="0">
                    <a:pos x="35" y="0"/>
                  </a:cxn>
                  <a:cxn ang="0">
                    <a:pos x="35" y="32"/>
                  </a:cxn>
                  <a:cxn ang="0">
                    <a:pos x="53" y="32"/>
                  </a:cxn>
                  <a:cxn ang="0">
                    <a:pos x="53" y="40"/>
                  </a:cxn>
                  <a:cxn ang="0">
                    <a:pos x="35" y="40"/>
                  </a:cxn>
                  <a:cxn ang="0">
                    <a:pos x="35" y="96"/>
                  </a:cxn>
                  <a:cxn ang="0">
                    <a:pos x="36" y="103"/>
                  </a:cxn>
                  <a:cxn ang="0">
                    <a:pos x="42" y="107"/>
                  </a:cxn>
                  <a:cxn ang="0">
                    <a:pos x="48" y="104"/>
                  </a:cxn>
                  <a:cxn ang="0">
                    <a:pos x="53" y="97"/>
                  </a:cxn>
                  <a:cxn ang="0">
                    <a:pos x="58" y="99"/>
                  </a:cxn>
                  <a:cxn ang="0">
                    <a:pos x="50" y="112"/>
                  </a:cxn>
                  <a:cxn ang="0">
                    <a:pos x="30" y="120"/>
                  </a:cxn>
                  <a:cxn ang="0">
                    <a:pos x="19" y="118"/>
                  </a:cxn>
                  <a:cxn ang="0">
                    <a:pos x="9" y="100"/>
                  </a:cxn>
                  <a:cxn ang="0">
                    <a:pos x="9" y="40"/>
                  </a:cxn>
                  <a:cxn ang="0">
                    <a:pos x="0" y="40"/>
                  </a:cxn>
                </a:cxnLst>
                <a:rect l="0" t="0" r="r" b="b"/>
                <a:pathLst>
                  <a:path w="58" h="120">
                    <a:moveTo>
                      <a:pt x="0" y="40"/>
                    </a:moveTo>
                    <a:lnTo>
                      <a:pt x="0" y="40"/>
                    </a:lnTo>
                    <a:lnTo>
                      <a:pt x="0" y="35"/>
                    </a:lnTo>
                    <a:cubicBezTo>
                      <a:pt x="1" y="33"/>
                      <a:pt x="3" y="32"/>
                      <a:pt x="6" y="30"/>
                    </a:cubicBezTo>
                    <a:cubicBezTo>
                      <a:pt x="9" y="27"/>
                      <a:pt x="12" y="23"/>
                      <a:pt x="15" y="20"/>
                    </a:cubicBezTo>
                    <a:cubicBezTo>
                      <a:pt x="20" y="14"/>
                      <a:pt x="26" y="8"/>
                      <a:pt x="30" y="0"/>
                    </a:cubicBezTo>
                    <a:lnTo>
                      <a:pt x="35" y="0"/>
                    </a:lnTo>
                    <a:lnTo>
                      <a:pt x="35" y="32"/>
                    </a:lnTo>
                    <a:lnTo>
                      <a:pt x="53" y="32"/>
                    </a:lnTo>
                    <a:lnTo>
                      <a:pt x="53" y="40"/>
                    </a:lnTo>
                    <a:lnTo>
                      <a:pt x="35" y="40"/>
                    </a:lnTo>
                    <a:lnTo>
                      <a:pt x="35" y="96"/>
                    </a:lnTo>
                    <a:cubicBezTo>
                      <a:pt x="35" y="99"/>
                      <a:pt x="35" y="101"/>
                      <a:pt x="36" y="103"/>
                    </a:cubicBezTo>
                    <a:cubicBezTo>
                      <a:pt x="37" y="105"/>
                      <a:pt x="39" y="107"/>
                      <a:pt x="42" y="107"/>
                    </a:cubicBezTo>
                    <a:cubicBezTo>
                      <a:pt x="45" y="107"/>
                      <a:pt x="47" y="106"/>
                      <a:pt x="48" y="104"/>
                    </a:cubicBezTo>
                    <a:cubicBezTo>
                      <a:pt x="50" y="102"/>
                      <a:pt x="51" y="100"/>
                      <a:pt x="53" y="97"/>
                    </a:cubicBezTo>
                    <a:lnTo>
                      <a:pt x="58" y="99"/>
                    </a:lnTo>
                    <a:cubicBezTo>
                      <a:pt x="55" y="104"/>
                      <a:pt x="53" y="108"/>
                      <a:pt x="50" y="112"/>
                    </a:cubicBezTo>
                    <a:cubicBezTo>
                      <a:pt x="44" y="117"/>
                      <a:pt x="38" y="120"/>
                      <a:pt x="30" y="120"/>
                    </a:cubicBezTo>
                    <a:cubicBezTo>
                      <a:pt x="26" y="120"/>
                      <a:pt x="22" y="119"/>
                      <a:pt x="19" y="118"/>
                    </a:cubicBezTo>
                    <a:cubicBezTo>
                      <a:pt x="12" y="114"/>
                      <a:pt x="9" y="109"/>
                      <a:pt x="9" y="100"/>
                    </a:cubicBezTo>
                    <a:lnTo>
                      <a:pt x="9"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230"/>
              <p:cNvSpPr>
                <a:spLocks/>
              </p:cNvSpPr>
              <p:nvPr/>
            </p:nvSpPr>
            <p:spPr bwMode="auto">
              <a:xfrm>
                <a:off x="1080" y="2935"/>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231"/>
              <p:cNvSpPr>
                <a:spLocks/>
              </p:cNvSpPr>
              <p:nvPr/>
            </p:nvSpPr>
            <p:spPr bwMode="auto">
              <a:xfrm>
                <a:off x="1080" y="2935"/>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232"/>
              <p:cNvSpPr>
                <a:spLocks noEditPoints="1"/>
              </p:cNvSpPr>
              <p:nvPr/>
            </p:nvSpPr>
            <p:spPr bwMode="auto">
              <a:xfrm>
                <a:off x="1122" y="2969"/>
                <a:ext cx="62" cy="70"/>
              </a:xfrm>
              <a:custGeom>
                <a:avLst/>
                <a:gdLst/>
                <a:ahLst/>
                <a:cxnLst>
                  <a:cxn ang="0">
                    <a:pos x="0" y="121"/>
                  </a:cxn>
                  <a:cxn ang="0">
                    <a:pos x="0" y="121"/>
                  </a:cxn>
                  <a:cxn ang="0">
                    <a:pos x="11" y="119"/>
                  </a:cxn>
                  <a:cxn ang="0">
                    <a:pos x="16" y="108"/>
                  </a:cxn>
                  <a:cxn ang="0">
                    <a:pos x="16" y="18"/>
                  </a:cxn>
                  <a:cxn ang="0">
                    <a:pos x="11" y="7"/>
                  </a:cxn>
                  <a:cxn ang="0">
                    <a:pos x="0" y="5"/>
                  </a:cxn>
                  <a:cxn ang="0">
                    <a:pos x="0" y="0"/>
                  </a:cxn>
                  <a:cxn ang="0">
                    <a:pos x="58" y="0"/>
                  </a:cxn>
                  <a:cxn ang="0">
                    <a:pos x="85" y="4"/>
                  </a:cxn>
                  <a:cxn ang="0">
                    <a:pos x="106" y="30"/>
                  </a:cxn>
                  <a:cxn ang="0">
                    <a:pos x="98" y="49"/>
                  </a:cxn>
                  <a:cxn ang="0">
                    <a:pos x="79" y="57"/>
                  </a:cxn>
                  <a:cxn ang="0">
                    <a:pos x="79" y="59"/>
                  </a:cxn>
                  <a:cxn ang="0">
                    <a:pos x="97" y="66"/>
                  </a:cxn>
                  <a:cxn ang="0">
                    <a:pos x="112" y="92"/>
                  </a:cxn>
                  <a:cxn ang="0">
                    <a:pos x="98" y="117"/>
                  </a:cxn>
                  <a:cxn ang="0">
                    <a:pos x="60" y="126"/>
                  </a:cxn>
                  <a:cxn ang="0">
                    <a:pos x="0" y="126"/>
                  </a:cxn>
                  <a:cxn ang="0">
                    <a:pos x="0" y="121"/>
                  </a:cxn>
                  <a:cxn ang="0">
                    <a:pos x="46" y="57"/>
                  </a:cxn>
                  <a:cxn ang="0">
                    <a:pos x="46" y="57"/>
                  </a:cxn>
                  <a:cxn ang="0">
                    <a:pos x="69" y="51"/>
                  </a:cxn>
                  <a:cxn ang="0">
                    <a:pos x="75" y="31"/>
                  </a:cxn>
                  <a:cxn ang="0">
                    <a:pos x="71" y="13"/>
                  </a:cxn>
                  <a:cxn ang="0">
                    <a:pos x="57" y="6"/>
                  </a:cxn>
                  <a:cxn ang="0">
                    <a:pos x="48" y="8"/>
                  </a:cxn>
                  <a:cxn ang="0">
                    <a:pos x="46" y="15"/>
                  </a:cxn>
                  <a:cxn ang="0">
                    <a:pos x="46" y="57"/>
                  </a:cxn>
                  <a:cxn ang="0">
                    <a:pos x="46" y="109"/>
                  </a:cxn>
                  <a:cxn ang="0">
                    <a:pos x="46" y="109"/>
                  </a:cxn>
                  <a:cxn ang="0">
                    <a:pos x="48" y="116"/>
                  </a:cxn>
                  <a:cxn ang="0">
                    <a:pos x="56" y="120"/>
                  </a:cxn>
                  <a:cxn ang="0">
                    <a:pos x="75" y="113"/>
                  </a:cxn>
                  <a:cxn ang="0">
                    <a:pos x="80" y="93"/>
                  </a:cxn>
                  <a:cxn ang="0">
                    <a:pos x="68" y="66"/>
                  </a:cxn>
                  <a:cxn ang="0">
                    <a:pos x="46" y="62"/>
                  </a:cxn>
                  <a:cxn ang="0">
                    <a:pos x="46" y="109"/>
                  </a:cxn>
                </a:cxnLst>
                <a:rect l="0" t="0" r="r" b="b"/>
                <a:pathLst>
                  <a:path w="112" h="126">
                    <a:moveTo>
                      <a:pt x="0" y="121"/>
                    </a:moveTo>
                    <a:lnTo>
                      <a:pt x="0" y="121"/>
                    </a:lnTo>
                    <a:cubicBezTo>
                      <a:pt x="5" y="121"/>
                      <a:pt x="9" y="121"/>
                      <a:pt x="11" y="119"/>
                    </a:cubicBezTo>
                    <a:cubicBezTo>
                      <a:pt x="15" y="118"/>
                      <a:pt x="16" y="114"/>
                      <a:pt x="16" y="108"/>
                    </a:cubicBezTo>
                    <a:lnTo>
                      <a:pt x="16" y="18"/>
                    </a:lnTo>
                    <a:cubicBezTo>
                      <a:pt x="16" y="13"/>
                      <a:pt x="15" y="9"/>
                      <a:pt x="11" y="7"/>
                    </a:cubicBezTo>
                    <a:cubicBezTo>
                      <a:pt x="9" y="6"/>
                      <a:pt x="5" y="6"/>
                      <a:pt x="0" y="5"/>
                    </a:cubicBezTo>
                    <a:lnTo>
                      <a:pt x="0" y="0"/>
                    </a:lnTo>
                    <a:lnTo>
                      <a:pt x="58" y="0"/>
                    </a:lnTo>
                    <a:cubicBezTo>
                      <a:pt x="69" y="0"/>
                      <a:pt x="78" y="2"/>
                      <a:pt x="85" y="4"/>
                    </a:cubicBezTo>
                    <a:cubicBezTo>
                      <a:pt x="99" y="9"/>
                      <a:pt x="106" y="18"/>
                      <a:pt x="106" y="30"/>
                    </a:cubicBezTo>
                    <a:cubicBezTo>
                      <a:pt x="106" y="38"/>
                      <a:pt x="103" y="44"/>
                      <a:pt x="98" y="49"/>
                    </a:cubicBezTo>
                    <a:cubicBezTo>
                      <a:pt x="92" y="53"/>
                      <a:pt x="86" y="56"/>
                      <a:pt x="79" y="57"/>
                    </a:cubicBezTo>
                    <a:lnTo>
                      <a:pt x="79" y="59"/>
                    </a:lnTo>
                    <a:cubicBezTo>
                      <a:pt x="86" y="60"/>
                      <a:pt x="92" y="63"/>
                      <a:pt x="97" y="66"/>
                    </a:cubicBezTo>
                    <a:cubicBezTo>
                      <a:pt x="107" y="72"/>
                      <a:pt x="112" y="81"/>
                      <a:pt x="112" y="92"/>
                    </a:cubicBezTo>
                    <a:cubicBezTo>
                      <a:pt x="112" y="102"/>
                      <a:pt x="107" y="110"/>
                      <a:pt x="98" y="117"/>
                    </a:cubicBezTo>
                    <a:cubicBezTo>
                      <a:pt x="88" y="123"/>
                      <a:pt x="76" y="126"/>
                      <a:pt x="60" y="126"/>
                    </a:cubicBezTo>
                    <a:lnTo>
                      <a:pt x="0" y="126"/>
                    </a:lnTo>
                    <a:lnTo>
                      <a:pt x="0" y="121"/>
                    </a:lnTo>
                    <a:close/>
                    <a:moveTo>
                      <a:pt x="46" y="57"/>
                    </a:moveTo>
                    <a:lnTo>
                      <a:pt x="46" y="57"/>
                    </a:lnTo>
                    <a:cubicBezTo>
                      <a:pt x="58" y="57"/>
                      <a:pt x="65" y="55"/>
                      <a:pt x="69" y="51"/>
                    </a:cubicBezTo>
                    <a:cubicBezTo>
                      <a:pt x="73" y="47"/>
                      <a:pt x="75" y="41"/>
                      <a:pt x="75" y="31"/>
                    </a:cubicBezTo>
                    <a:cubicBezTo>
                      <a:pt x="75" y="24"/>
                      <a:pt x="74" y="18"/>
                      <a:pt x="71" y="13"/>
                    </a:cubicBezTo>
                    <a:cubicBezTo>
                      <a:pt x="69" y="9"/>
                      <a:pt x="64" y="6"/>
                      <a:pt x="57" y="6"/>
                    </a:cubicBezTo>
                    <a:cubicBezTo>
                      <a:pt x="53" y="6"/>
                      <a:pt x="50" y="7"/>
                      <a:pt x="48" y="8"/>
                    </a:cubicBezTo>
                    <a:cubicBezTo>
                      <a:pt x="47" y="9"/>
                      <a:pt x="46" y="12"/>
                      <a:pt x="46" y="15"/>
                    </a:cubicBezTo>
                    <a:lnTo>
                      <a:pt x="46" y="57"/>
                    </a:lnTo>
                    <a:close/>
                    <a:moveTo>
                      <a:pt x="46" y="109"/>
                    </a:moveTo>
                    <a:lnTo>
                      <a:pt x="46" y="109"/>
                    </a:lnTo>
                    <a:cubicBezTo>
                      <a:pt x="46" y="112"/>
                      <a:pt x="47" y="115"/>
                      <a:pt x="48" y="116"/>
                    </a:cubicBezTo>
                    <a:cubicBezTo>
                      <a:pt x="49" y="119"/>
                      <a:pt x="52" y="120"/>
                      <a:pt x="56" y="120"/>
                    </a:cubicBezTo>
                    <a:cubicBezTo>
                      <a:pt x="65" y="120"/>
                      <a:pt x="71" y="118"/>
                      <a:pt x="75" y="113"/>
                    </a:cubicBezTo>
                    <a:cubicBezTo>
                      <a:pt x="78" y="108"/>
                      <a:pt x="80" y="101"/>
                      <a:pt x="80" y="93"/>
                    </a:cubicBezTo>
                    <a:cubicBezTo>
                      <a:pt x="80" y="79"/>
                      <a:pt x="76" y="71"/>
                      <a:pt x="68" y="66"/>
                    </a:cubicBezTo>
                    <a:cubicBezTo>
                      <a:pt x="64" y="64"/>
                      <a:pt x="56" y="62"/>
                      <a:pt x="46" y="62"/>
                    </a:cubicBezTo>
                    <a:lnTo>
                      <a:pt x="46" y="10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233"/>
              <p:cNvSpPr>
                <a:spLocks noEditPoints="1"/>
              </p:cNvSpPr>
              <p:nvPr/>
            </p:nvSpPr>
            <p:spPr bwMode="auto">
              <a:xfrm>
                <a:off x="1192" y="2990"/>
                <a:ext cx="47" cy="50"/>
              </a:xfrm>
              <a:custGeom>
                <a:avLst/>
                <a:gdLst/>
                <a:ahLst/>
                <a:cxnLst>
                  <a:cxn ang="0">
                    <a:pos x="36" y="78"/>
                  </a:cxn>
                  <a:cxn ang="0">
                    <a:pos x="36" y="78"/>
                  </a:cxn>
                  <a:cxn ang="0">
                    <a:pos x="45" y="75"/>
                  </a:cxn>
                  <a:cxn ang="0">
                    <a:pos x="50" y="70"/>
                  </a:cxn>
                  <a:cxn ang="0">
                    <a:pos x="50" y="43"/>
                  </a:cxn>
                  <a:cxn ang="0">
                    <a:pos x="37" y="48"/>
                  </a:cxn>
                  <a:cxn ang="0">
                    <a:pos x="27" y="65"/>
                  </a:cxn>
                  <a:cxn ang="0">
                    <a:pos x="30" y="74"/>
                  </a:cxn>
                  <a:cxn ang="0">
                    <a:pos x="36" y="78"/>
                  </a:cxn>
                  <a:cxn ang="0">
                    <a:pos x="36" y="78"/>
                  </a:cxn>
                  <a:cxn ang="0">
                    <a:pos x="0" y="71"/>
                  </a:cxn>
                  <a:cxn ang="0">
                    <a:pos x="0" y="71"/>
                  </a:cxn>
                  <a:cxn ang="0">
                    <a:pos x="12" y="51"/>
                  </a:cxn>
                  <a:cxn ang="0">
                    <a:pos x="50" y="36"/>
                  </a:cxn>
                  <a:cxn ang="0">
                    <a:pos x="50" y="23"/>
                  </a:cxn>
                  <a:cxn ang="0">
                    <a:pos x="47" y="10"/>
                  </a:cxn>
                  <a:cxn ang="0">
                    <a:pos x="34" y="6"/>
                  </a:cxn>
                  <a:cxn ang="0">
                    <a:pos x="26" y="8"/>
                  </a:cxn>
                  <a:cxn ang="0">
                    <a:pos x="23" y="13"/>
                  </a:cxn>
                  <a:cxn ang="0">
                    <a:pos x="23" y="15"/>
                  </a:cxn>
                  <a:cxn ang="0">
                    <a:pos x="24" y="16"/>
                  </a:cxn>
                  <a:cxn ang="0">
                    <a:pos x="26" y="18"/>
                  </a:cxn>
                  <a:cxn ang="0">
                    <a:pos x="28" y="21"/>
                  </a:cxn>
                  <a:cxn ang="0">
                    <a:pos x="28" y="25"/>
                  </a:cxn>
                  <a:cxn ang="0">
                    <a:pos x="25" y="33"/>
                  </a:cxn>
                  <a:cxn ang="0">
                    <a:pos x="17" y="36"/>
                  </a:cxn>
                  <a:cxn ang="0">
                    <a:pos x="8" y="33"/>
                  </a:cxn>
                  <a:cxn ang="0">
                    <a:pos x="4" y="24"/>
                  </a:cxn>
                  <a:cxn ang="0">
                    <a:pos x="14" y="7"/>
                  </a:cxn>
                  <a:cxn ang="0">
                    <a:pos x="39" y="0"/>
                  </a:cxn>
                  <a:cxn ang="0">
                    <a:pos x="65" y="6"/>
                  </a:cxn>
                  <a:cxn ang="0">
                    <a:pos x="76" y="29"/>
                  </a:cxn>
                  <a:cxn ang="0">
                    <a:pos x="76" y="74"/>
                  </a:cxn>
                  <a:cxn ang="0">
                    <a:pos x="77" y="78"/>
                  </a:cxn>
                  <a:cxn ang="0">
                    <a:pos x="79" y="79"/>
                  </a:cxn>
                  <a:cxn ang="0">
                    <a:pos x="81" y="79"/>
                  </a:cxn>
                  <a:cxn ang="0">
                    <a:pos x="84" y="76"/>
                  </a:cxn>
                  <a:cxn ang="0">
                    <a:pos x="86" y="80"/>
                  </a:cxn>
                  <a:cxn ang="0">
                    <a:pos x="74" y="89"/>
                  </a:cxn>
                  <a:cxn ang="0">
                    <a:pos x="66" y="91"/>
                  </a:cxn>
                  <a:cxn ang="0">
                    <a:pos x="53" y="86"/>
                  </a:cxn>
                  <a:cxn ang="0">
                    <a:pos x="50" y="78"/>
                  </a:cxn>
                  <a:cxn ang="0">
                    <a:pos x="33" y="89"/>
                  </a:cxn>
                  <a:cxn ang="0">
                    <a:pos x="21" y="91"/>
                  </a:cxn>
                  <a:cxn ang="0">
                    <a:pos x="7" y="86"/>
                  </a:cxn>
                  <a:cxn ang="0">
                    <a:pos x="0" y="71"/>
                  </a:cxn>
                  <a:cxn ang="0">
                    <a:pos x="0" y="71"/>
                  </a:cxn>
                  <a:cxn ang="0">
                    <a:pos x="40" y="0"/>
                  </a:cxn>
                  <a:cxn ang="0">
                    <a:pos x="40" y="0"/>
                  </a:cxn>
                  <a:cxn ang="0">
                    <a:pos x="40" y="0"/>
                  </a:cxn>
                </a:cxnLst>
                <a:rect l="0" t="0" r="r" b="b"/>
                <a:pathLst>
                  <a:path w="86" h="91">
                    <a:moveTo>
                      <a:pt x="36" y="78"/>
                    </a:moveTo>
                    <a:lnTo>
                      <a:pt x="36" y="78"/>
                    </a:lnTo>
                    <a:cubicBezTo>
                      <a:pt x="39" y="78"/>
                      <a:pt x="42" y="77"/>
                      <a:pt x="45" y="75"/>
                    </a:cubicBezTo>
                    <a:cubicBezTo>
                      <a:pt x="46" y="74"/>
                      <a:pt x="48" y="72"/>
                      <a:pt x="50" y="70"/>
                    </a:cubicBezTo>
                    <a:lnTo>
                      <a:pt x="50" y="43"/>
                    </a:lnTo>
                    <a:cubicBezTo>
                      <a:pt x="45" y="44"/>
                      <a:pt x="41" y="46"/>
                      <a:pt x="37" y="48"/>
                    </a:cubicBezTo>
                    <a:cubicBezTo>
                      <a:pt x="31" y="53"/>
                      <a:pt x="27" y="58"/>
                      <a:pt x="27" y="65"/>
                    </a:cubicBezTo>
                    <a:cubicBezTo>
                      <a:pt x="27" y="69"/>
                      <a:pt x="28" y="72"/>
                      <a:pt x="30" y="74"/>
                    </a:cubicBezTo>
                    <a:cubicBezTo>
                      <a:pt x="32" y="77"/>
                      <a:pt x="34" y="78"/>
                      <a:pt x="36" y="78"/>
                    </a:cubicBezTo>
                    <a:lnTo>
                      <a:pt x="36" y="78"/>
                    </a:lnTo>
                    <a:close/>
                    <a:moveTo>
                      <a:pt x="0" y="71"/>
                    </a:moveTo>
                    <a:lnTo>
                      <a:pt x="0" y="71"/>
                    </a:lnTo>
                    <a:cubicBezTo>
                      <a:pt x="0" y="62"/>
                      <a:pt x="4" y="56"/>
                      <a:pt x="12" y="51"/>
                    </a:cubicBezTo>
                    <a:cubicBezTo>
                      <a:pt x="20" y="46"/>
                      <a:pt x="33" y="41"/>
                      <a:pt x="50" y="36"/>
                    </a:cubicBezTo>
                    <a:lnTo>
                      <a:pt x="50" y="23"/>
                    </a:lnTo>
                    <a:cubicBezTo>
                      <a:pt x="50" y="17"/>
                      <a:pt x="49" y="13"/>
                      <a:pt x="47" y="10"/>
                    </a:cubicBezTo>
                    <a:cubicBezTo>
                      <a:pt x="44" y="8"/>
                      <a:pt x="40" y="6"/>
                      <a:pt x="34" y="6"/>
                    </a:cubicBezTo>
                    <a:cubicBezTo>
                      <a:pt x="31" y="6"/>
                      <a:pt x="28" y="7"/>
                      <a:pt x="26" y="8"/>
                    </a:cubicBezTo>
                    <a:cubicBezTo>
                      <a:pt x="24" y="10"/>
                      <a:pt x="23" y="11"/>
                      <a:pt x="23" y="13"/>
                    </a:cubicBezTo>
                    <a:cubicBezTo>
                      <a:pt x="23" y="14"/>
                      <a:pt x="23" y="14"/>
                      <a:pt x="23" y="15"/>
                    </a:cubicBezTo>
                    <a:cubicBezTo>
                      <a:pt x="24" y="15"/>
                      <a:pt x="24" y="16"/>
                      <a:pt x="24" y="16"/>
                    </a:cubicBezTo>
                    <a:lnTo>
                      <a:pt x="26" y="18"/>
                    </a:lnTo>
                    <a:cubicBezTo>
                      <a:pt x="26" y="19"/>
                      <a:pt x="27" y="20"/>
                      <a:pt x="28" y="21"/>
                    </a:cubicBezTo>
                    <a:cubicBezTo>
                      <a:pt x="28" y="22"/>
                      <a:pt x="28" y="24"/>
                      <a:pt x="28" y="25"/>
                    </a:cubicBezTo>
                    <a:cubicBezTo>
                      <a:pt x="28" y="28"/>
                      <a:pt x="27" y="31"/>
                      <a:pt x="25" y="33"/>
                    </a:cubicBezTo>
                    <a:cubicBezTo>
                      <a:pt x="22" y="35"/>
                      <a:pt x="20" y="36"/>
                      <a:pt x="17" y="36"/>
                    </a:cubicBezTo>
                    <a:cubicBezTo>
                      <a:pt x="13" y="36"/>
                      <a:pt x="10" y="35"/>
                      <a:pt x="8" y="33"/>
                    </a:cubicBezTo>
                    <a:cubicBezTo>
                      <a:pt x="5" y="31"/>
                      <a:pt x="4" y="28"/>
                      <a:pt x="4" y="24"/>
                    </a:cubicBezTo>
                    <a:cubicBezTo>
                      <a:pt x="4" y="16"/>
                      <a:pt x="7" y="11"/>
                      <a:pt x="14" y="7"/>
                    </a:cubicBezTo>
                    <a:cubicBezTo>
                      <a:pt x="21" y="2"/>
                      <a:pt x="29" y="0"/>
                      <a:pt x="39" y="0"/>
                    </a:cubicBezTo>
                    <a:cubicBezTo>
                      <a:pt x="49" y="0"/>
                      <a:pt x="58" y="2"/>
                      <a:pt x="65" y="6"/>
                    </a:cubicBezTo>
                    <a:cubicBezTo>
                      <a:pt x="72" y="11"/>
                      <a:pt x="76" y="18"/>
                      <a:pt x="76" y="29"/>
                    </a:cubicBezTo>
                    <a:lnTo>
                      <a:pt x="76" y="74"/>
                    </a:lnTo>
                    <a:cubicBezTo>
                      <a:pt x="76" y="76"/>
                      <a:pt x="76" y="77"/>
                      <a:pt x="77" y="78"/>
                    </a:cubicBezTo>
                    <a:cubicBezTo>
                      <a:pt x="77" y="79"/>
                      <a:pt x="78" y="79"/>
                      <a:pt x="79" y="79"/>
                    </a:cubicBezTo>
                    <a:cubicBezTo>
                      <a:pt x="80" y="79"/>
                      <a:pt x="80" y="79"/>
                      <a:pt x="81" y="79"/>
                    </a:cubicBezTo>
                    <a:cubicBezTo>
                      <a:pt x="82" y="78"/>
                      <a:pt x="82" y="78"/>
                      <a:pt x="84" y="76"/>
                    </a:cubicBezTo>
                    <a:lnTo>
                      <a:pt x="86" y="80"/>
                    </a:lnTo>
                    <a:cubicBezTo>
                      <a:pt x="83" y="85"/>
                      <a:pt x="79" y="87"/>
                      <a:pt x="74" y="89"/>
                    </a:cubicBezTo>
                    <a:cubicBezTo>
                      <a:pt x="72" y="90"/>
                      <a:pt x="69" y="91"/>
                      <a:pt x="66" y="91"/>
                    </a:cubicBezTo>
                    <a:cubicBezTo>
                      <a:pt x="60" y="91"/>
                      <a:pt x="56" y="89"/>
                      <a:pt x="53" y="86"/>
                    </a:cubicBezTo>
                    <a:cubicBezTo>
                      <a:pt x="52" y="84"/>
                      <a:pt x="51" y="81"/>
                      <a:pt x="50" y="78"/>
                    </a:cubicBezTo>
                    <a:cubicBezTo>
                      <a:pt x="45" y="83"/>
                      <a:pt x="39" y="87"/>
                      <a:pt x="33" y="89"/>
                    </a:cubicBezTo>
                    <a:cubicBezTo>
                      <a:pt x="29" y="90"/>
                      <a:pt x="25" y="91"/>
                      <a:pt x="21" y="91"/>
                    </a:cubicBezTo>
                    <a:cubicBezTo>
                      <a:pt x="16" y="91"/>
                      <a:pt x="11" y="89"/>
                      <a:pt x="7" y="86"/>
                    </a:cubicBezTo>
                    <a:cubicBezTo>
                      <a:pt x="3" y="83"/>
                      <a:pt x="0" y="78"/>
                      <a:pt x="0" y="71"/>
                    </a:cubicBezTo>
                    <a:lnTo>
                      <a:pt x="0" y="71"/>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234"/>
              <p:cNvSpPr>
                <a:spLocks noEditPoints="1"/>
              </p:cNvSpPr>
              <p:nvPr/>
            </p:nvSpPr>
            <p:spPr bwMode="auto">
              <a:xfrm>
                <a:off x="1244" y="2990"/>
                <a:ext cx="34" cy="50"/>
              </a:xfrm>
              <a:custGeom>
                <a:avLst/>
                <a:gdLst/>
                <a:ahLst/>
                <a:cxnLst>
                  <a:cxn ang="0">
                    <a:pos x="0" y="60"/>
                  </a:cxn>
                  <a:cxn ang="0">
                    <a:pos x="0" y="60"/>
                  </a:cxn>
                  <a:cxn ang="0">
                    <a:pos x="5" y="60"/>
                  </a:cxn>
                  <a:cxn ang="0">
                    <a:pos x="15" y="79"/>
                  </a:cxn>
                  <a:cxn ang="0">
                    <a:pos x="30" y="84"/>
                  </a:cxn>
                  <a:cxn ang="0">
                    <a:pos x="41" y="81"/>
                  </a:cxn>
                  <a:cxn ang="0">
                    <a:pos x="44" y="73"/>
                  </a:cxn>
                  <a:cxn ang="0">
                    <a:pos x="41" y="64"/>
                  </a:cxn>
                  <a:cxn ang="0">
                    <a:pos x="34" y="60"/>
                  </a:cxn>
                  <a:cxn ang="0">
                    <a:pos x="20" y="53"/>
                  </a:cxn>
                  <a:cxn ang="0">
                    <a:pos x="5" y="42"/>
                  </a:cxn>
                  <a:cxn ang="0">
                    <a:pos x="0" y="27"/>
                  </a:cxn>
                  <a:cxn ang="0">
                    <a:pos x="7" y="8"/>
                  </a:cxn>
                  <a:cxn ang="0">
                    <a:pos x="28" y="0"/>
                  </a:cxn>
                  <a:cxn ang="0">
                    <a:pos x="41" y="2"/>
                  </a:cxn>
                  <a:cxn ang="0">
                    <a:pos x="49" y="4"/>
                  </a:cxn>
                  <a:cxn ang="0">
                    <a:pos x="52" y="3"/>
                  </a:cxn>
                  <a:cxn ang="0">
                    <a:pos x="54" y="1"/>
                  </a:cxn>
                  <a:cxn ang="0">
                    <a:pos x="58" y="1"/>
                  </a:cxn>
                  <a:cxn ang="0">
                    <a:pos x="58" y="27"/>
                  </a:cxn>
                  <a:cxn ang="0">
                    <a:pos x="53" y="27"/>
                  </a:cxn>
                  <a:cxn ang="0">
                    <a:pos x="45" y="12"/>
                  </a:cxn>
                  <a:cxn ang="0">
                    <a:pos x="31" y="7"/>
                  </a:cxn>
                  <a:cxn ang="0">
                    <a:pos x="22" y="10"/>
                  </a:cxn>
                  <a:cxn ang="0">
                    <a:pos x="19" y="18"/>
                  </a:cxn>
                  <a:cxn ang="0">
                    <a:pos x="21" y="24"/>
                  </a:cxn>
                  <a:cxn ang="0">
                    <a:pos x="31" y="31"/>
                  </a:cxn>
                  <a:cxn ang="0">
                    <a:pos x="41" y="36"/>
                  </a:cxn>
                  <a:cxn ang="0">
                    <a:pos x="55" y="45"/>
                  </a:cxn>
                  <a:cxn ang="0">
                    <a:pos x="63" y="63"/>
                  </a:cxn>
                  <a:cxn ang="0">
                    <a:pos x="55" y="82"/>
                  </a:cxn>
                  <a:cxn ang="0">
                    <a:pos x="33" y="91"/>
                  </a:cxn>
                  <a:cxn ang="0">
                    <a:pos x="25" y="90"/>
                  </a:cxn>
                  <a:cxn ang="0">
                    <a:pos x="16" y="87"/>
                  </a:cxn>
                  <a:cxn ang="0">
                    <a:pos x="13" y="86"/>
                  </a:cxn>
                  <a:cxn ang="0">
                    <a:pos x="10" y="86"/>
                  </a:cxn>
                  <a:cxn ang="0">
                    <a:pos x="9" y="85"/>
                  </a:cxn>
                  <a:cxn ang="0">
                    <a:pos x="7" y="87"/>
                  </a:cxn>
                  <a:cxn ang="0">
                    <a:pos x="4" y="91"/>
                  </a:cxn>
                  <a:cxn ang="0">
                    <a:pos x="0" y="91"/>
                  </a:cxn>
                  <a:cxn ang="0">
                    <a:pos x="0" y="60"/>
                  </a:cxn>
                  <a:cxn ang="0">
                    <a:pos x="31" y="0"/>
                  </a:cxn>
                  <a:cxn ang="0">
                    <a:pos x="31" y="0"/>
                  </a:cxn>
                  <a:cxn ang="0">
                    <a:pos x="31" y="0"/>
                  </a:cxn>
                </a:cxnLst>
                <a:rect l="0" t="0" r="r" b="b"/>
                <a:pathLst>
                  <a:path w="63" h="91">
                    <a:moveTo>
                      <a:pt x="0" y="60"/>
                    </a:moveTo>
                    <a:lnTo>
                      <a:pt x="0" y="60"/>
                    </a:lnTo>
                    <a:lnTo>
                      <a:pt x="5" y="60"/>
                    </a:lnTo>
                    <a:cubicBezTo>
                      <a:pt x="7" y="69"/>
                      <a:pt x="10" y="75"/>
                      <a:pt x="15" y="79"/>
                    </a:cubicBezTo>
                    <a:cubicBezTo>
                      <a:pt x="20" y="83"/>
                      <a:pt x="25" y="84"/>
                      <a:pt x="30" y="84"/>
                    </a:cubicBezTo>
                    <a:cubicBezTo>
                      <a:pt x="35" y="84"/>
                      <a:pt x="39" y="83"/>
                      <a:pt x="41" y="81"/>
                    </a:cubicBezTo>
                    <a:cubicBezTo>
                      <a:pt x="43" y="79"/>
                      <a:pt x="44" y="76"/>
                      <a:pt x="44" y="73"/>
                    </a:cubicBezTo>
                    <a:cubicBezTo>
                      <a:pt x="44" y="69"/>
                      <a:pt x="43" y="66"/>
                      <a:pt x="41" y="64"/>
                    </a:cubicBezTo>
                    <a:cubicBezTo>
                      <a:pt x="39" y="63"/>
                      <a:pt x="37" y="61"/>
                      <a:pt x="34" y="60"/>
                    </a:cubicBezTo>
                    <a:lnTo>
                      <a:pt x="20" y="53"/>
                    </a:lnTo>
                    <a:cubicBezTo>
                      <a:pt x="13" y="50"/>
                      <a:pt x="8" y="46"/>
                      <a:pt x="5" y="42"/>
                    </a:cubicBezTo>
                    <a:cubicBezTo>
                      <a:pt x="1" y="37"/>
                      <a:pt x="0" y="33"/>
                      <a:pt x="0" y="27"/>
                    </a:cubicBezTo>
                    <a:cubicBezTo>
                      <a:pt x="0" y="20"/>
                      <a:pt x="2" y="13"/>
                      <a:pt x="7" y="8"/>
                    </a:cubicBezTo>
                    <a:cubicBezTo>
                      <a:pt x="12" y="3"/>
                      <a:pt x="19" y="0"/>
                      <a:pt x="28" y="0"/>
                    </a:cubicBezTo>
                    <a:cubicBezTo>
                      <a:pt x="32" y="0"/>
                      <a:pt x="37" y="1"/>
                      <a:pt x="41" y="2"/>
                    </a:cubicBezTo>
                    <a:cubicBezTo>
                      <a:pt x="45" y="4"/>
                      <a:pt x="48" y="4"/>
                      <a:pt x="49" y="4"/>
                    </a:cubicBezTo>
                    <a:cubicBezTo>
                      <a:pt x="51" y="4"/>
                      <a:pt x="52" y="4"/>
                      <a:pt x="52" y="3"/>
                    </a:cubicBezTo>
                    <a:cubicBezTo>
                      <a:pt x="53" y="3"/>
                      <a:pt x="54" y="2"/>
                      <a:pt x="54" y="1"/>
                    </a:cubicBezTo>
                    <a:lnTo>
                      <a:pt x="58" y="1"/>
                    </a:lnTo>
                    <a:lnTo>
                      <a:pt x="58" y="27"/>
                    </a:lnTo>
                    <a:lnTo>
                      <a:pt x="53" y="27"/>
                    </a:lnTo>
                    <a:cubicBezTo>
                      <a:pt x="52" y="21"/>
                      <a:pt x="49" y="16"/>
                      <a:pt x="45" y="12"/>
                    </a:cubicBezTo>
                    <a:cubicBezTo>
                      <a:pt x="41" y="9"/>
                      <a:pt x="36" y="7"/>
                      <a:pt x="31" y="7"/>
                    </a:cubicBezTo>
                    <a:cubicBezTo>
                      <a:pt x="27" y="7"/>
                      <a:pt x="24" y="8"/>
                      <a:pt x="22" y="10"/>
                    </a:cubicBezTo>
                    <a:cubicBezTo>
                      <a:pt x="20" y="12"/>
                      <a:pt x="19" y="15"/>
                      <a:pt x="19" y="18"/>
                    </a:cubicBezTo>
                    <a:cubicBezTo>
                      <a:pt x="19" y="20"/>
                      <a:pt x="19" y="22"/>
                      <a:pt x="21" y="24"/>
                    </a:cubicBezTo>
                    <a:cubicBezTo>
                      <a:pt x="23" y="26"/>
                      <a:pt x="26" y="29"/>
                      <a:pt x="31" y="31"/>
                    </a:cubicBezTo>
                    <a:lnTo>
                      <a:pt x="41" y="36"/>
                    </a:lnTo>
                    <a:cubicBezTo>
                      <a:pt x="48" y="39"/>
                      <a:pt x="52" y="42"/>
                      <a:pt x="55" y="45"/>
                    </a:cubicBezTo>
                    <a:cubicBezTo>
                      <a:pt x="60" y="50"/>
                      <a:pt x="63" y="55"/>
                      <a:pt x="63" y="63"/>
                    </a:cubicBezTo>
                    <a:cubicBezTo>
                      <a:pt x="63" y="69"/>
                      <a:pt x="60" y="76"/>
                      <a:pt x="55" y="82"/>
                    </a:cubicBezTo>
                    <a:cubicBezTo>
                      <a:pt x="50" y="88"/>
                      <a:pt x="43" y="91"/>
                      <a:pt x="33" y="91"/>
                    </a:cubicBezTo>
                    <a:cubicBezTo>
                      <a:pt x="30" y="91"/>
                      <a:pt x="28" y="91"/>
                      <a:pt x="25" y="90"/>
                    </a:cubicBezTo>
                    <a:cubicBezTo>
                      <a:pt x="23" y="90"/>
                      <a:pt x="19" y="89"/>
                      <a:pt x="16" y="87"/>
                    </a:cubicBezTo>
                    <a:lnTo>
                      <a:pt x="13" y="86"/>
                    </a:lnTo>
                    <a:cubicBezTo>
                      <a:pt x="11" y="86"/>
                      <a:pt x="11" y="86"/>
                      <a:pt x="10" y="86"/>
                    </a:cubicBezTo>
                    <a:cubicBezTo>
                      <a:pt x="10" y="85"/>
                      <a:pt x="10" y="85"/>
                      <a:pt x="9" y="85"/>
                    </a:cubicBezTo>
                    <a:cubicBezTo>
                      <a:pt x="8" y="85"/>
                      <a:pt x="7" y="86"/>
                      <a:pt x="7" y="87"/>
                    </a:cubicBezTo>
                    <a:cubicBezTo>
                      <a:pt x="6" y="87"/>
                      <a:pt x="5" y="89"/>
                      <a:pt x="4" y="91"/>
                    </a:cubicBezTo>
                    <a:lnTo>
                      <a:pt x="0" y="91"/>
                    </a:lnTo>
                    <a:lnTo>
                      <a:pt x="0" y="60"/>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235"/>
              <p:cNvSpPr>
                <a:spLocks noEditPoints="1"/>
              </p:cNvSpPr>
              <p:nvPr/>
            </p:nvSpPr>
            <p:spPr bwMode="auto">
              <a:xfrm>
                <a:off x="1283" y="2990"/>
                <a:ext cx="41" cy="50"/>
              </a:xfrm>
              <a:custGeom>
                <a:avLst/>
                <a:gdLst/>
                <a:ahLst/>
                <a:cxnLst>
                  <a:cxn ang="0">
                    <a:pos x="0" y="45"/>
                  </a:cxn>
                  <a:cxn ang="0">
                    <a:pos x="0" y="45"/>
                  </a:cxn>
                  <a:cxn ang="0">
                    <a:pos x="11" y="12"/>
                  </a:cxn>
                  <a:cxn ang="0">
                    <a:pos x="39" y="0"/>
                  </a:cxn>
                  <a:cxn ang="0">
                    <a:pos x="56" y="5"/>
                  </a:cxn>
                  <a:cxn ang="0">
                    <a:pos x="68" y="19"/>
                  </a:cxn>
                  <a:cxn ang="0">
                    <a:pos x="73" y="35"/>
                  </a:cxn>
                  <a:cxn ang="0">
                    <a:pos x="73" y="43"/>
                  </a:cxn>
                  <a:cxn ang="0">
                    <a:pos x="26" y="43"/>
                  </a:cxn>
                  <a:cxn ang="0">
                    <a:pos x="30" y="62"/>
                  </a:cxn>
                  <a:cxn ang="0">
                    <a:pos x="49" y="77"/>
                  </a:cxn>
                  <a:cxn ang="0">
                    <a:pos x="61" y="73"/>
                  </a:cxn>
                  <a:cxn ang="0">
                    <a:pos x="70" y="65"/>
                  </a:cxn>
                  <a:cxn ang="0">
                    <a:pos x="74" y="68"/>
                  </a:cxn>
                  <a:cxn ang="0">
                    <a:pos x="54" y="87"/>
                  </a:cxn>
                  <a:cxn ang="0">
                    <a:pos x="37" y="91"/>
                  </a:cxn>
                  <a:cxn ang="0">
                    <a:pos x="12" y="80"/>
                  </a:cxn>
                  <a:cxn ang="0">
                    <a:pos x="0" y="45"/>
                  </a:cxn>
                  <a:cxn ang="0">
                    <a:pos x="0" y="45"/>
                  </a:cxn>
                  <a:cxn ang="0">
                    <a:pos x="51" y="36"/>
                  </a:cxn>
                  <a:cxn ang="0">
                    <a:pos x="51" y="36"/>
                  </a:cxn>
                  <a:cxn ang="0">
                    <a:pos x="48" y="13"/>
                  </a:cxn>
                  <a:cxn ang="0">
                    <a:pos x="39" y="6"/>
                  </a:cxn>
                  <a:cxn ang="0">
                    <a:pos x="29" y="14"/>
                  </a:cxn>
                  <a:cxn ang="0">
                    <a:pos x="26" y="36"/>
                  </a:cxn>
                  <a:cxn ang="0">
                    <a:pos x="51" y="36"/>
                  </a:cxn>
                  <a:cxn ang="0">
                    <a:pos x="38" y="0"/>
                  </a:cxn>
                  <a:cxn ang="0">
                    <a:pos x="38" y="0"/>
                  </a:cxn>
                  <a:cxn ang="0">
                    <a:pos x="38" y="0"/>
                  </a:cxn>
                </a:cxnLst>
                <a:rect l="0" t="0" r="r" b="b"/>
                <a:pathLst>
                  <a:path w="74" h="91">
                    <a:moveTo>
                      <a:pt x="0" y="45"/>
                    </a:moveTo>
                    <a:lnTo>
                      <a:pt x="0" y="45"/>
                    </a:lnTo>
                    <a:cubicBezTo>
                      <a:pt x="0" y="31"/>
                      <a:pt x="4" y="20"/>
                      <a:pt x="11" y="12"/>
                    </a:cubicBezTo>
                    <a:cubicBezTo>
                      <a:pt x="19" y="4"/>
                      <a:pt x="28" y="0"/>
                      <a:pt x="39" y="0"/>
                    </a:cubicBezTo>
                    <a:cubicBezTo>
                      <a:pt x="45" y="0"/>
                      <a:pt x="50" y="2"/>
                      <a:pt x="56" y="5"/>
                    </a:cubicBezTo>
                    <a:cubicBezTo>
                      <a:pt x="61" y="8"/>
                      <a:pt x="65" y="13"/>
                      <a:pt x="68" y="19"/>
                    </a:cubicBezTo>
                    <a:cubicBezTo>
                      <a:pt x="70" y="23"/>
                      <a:pt x="72" y="28"/>
                      <a:pt x="73" y="35"/>
                    </a:cubicBezTo>
                    <a:cubicBezTo>
                      <a:pt x="73" y="38"/>
                      <a:pt x="73" y="41"/>
                      <a:pt x="73" y="43"/>
                    </a:cubicBezTo>
                    <a:lnTo>
                      <a:pt x="26" y="43"/>
                    </a:lnTo>
                    <a:cubicBezTo>
                      <a:pt x="27" y="50"/>
                      <a:pt x="28" y="56"/>
                      <a:pt x="30" y="62"/>
                    </a:cubicBezTo>
                    <a:cubicBezTo>
                      <a:pt x="33" y="72"/>
                      <a:pt x="40" y="77"/>
                      <a:pt x="49" y="77"/>
                    </a:cubicBezTo>
                    <a:cubicBezTo>
                      <a:pt x="53" y="77"/>
                      <a:pt x="57" y="76"/>
                      <a:pt x="61" y="73"/>
                    </a:cubicBezTo>
                    <a:cubicBezTo>
                      <a:pt x="64" y="72"/>
                      <a:pt x="67" y="69"/>
                      <a:pt x="70" y="65"/>
                    </a:cubicBezTo>
                    <a:lnTo>
                      <a:pt x="74" y="68"/>
                    </a:lnTo>
                    <a:cubicBezTo>
                      <a:pt x="69" y="77"/>
                      <a:pt x="62" y="84"/>
                      <a:pt x="54" y="87"/>
                    </a:cubicBezTo>
                    <a:cubicBezTo>
                      <a:pt x="49" y="90"/>
                      <a:pt x="44" y="91"/>
                      <a:pt x="37" y="91"/>
                    </a:cubicBezTo>
                    <a:cubicBezTo>
                      <a:pt x="28" y="91"/>
                      <a:pt x="20" y="87"/>
                      <a:pt x="12" y="80"/>
                    </a:cubicBezTo>
                    <a:cubicBezTo>
                      <a:pt x="4" y="73"/>
                      <a:pt x="0" y="61"/>
                      <a:pt x="0" y="45"/>
                    </a:cubicBezTo>
                    <a:lnTo>
                      <a:pt x="0" y="45"/>
                    </a:lnTo>
                    <a:close/>
                    <a:moveTo>
                      <a:pt x="51" y="36"/>
                    </a:moveTo>
                    <a:lnTo>
                      <a:pt x="51" y="36"/>
                    </a:lnTo>
                    <a:cubicBezTo>
                      <a:pt x="50" y="25"/>
                      <a:pt x="50" y="17"/>
                      <a:pt x="48" y="13"/>
                    </a:cubicBezTo>
                    <a:cubicBezTo>
                      <a:pt x="46" y="8"/>
                      <a:pt x="43" y="6"/>
                      <a:pt x="39" y="6"/>
                    </a:cubicBezTo>
                    <a:cubicBezTo>
                      <a:pt x="34" y="6"/>
                      <a:pt x="30" y="9"/>
                      <a:pt x="29" y="14"/>
                    </a:cubicBezTo>
                    <a:cubicBezTo>
                      <a:pt x="27" y="19"/>
                      <a:pt x="26" y="26"/>
                      <a:pt x="26" y="36"/>
                    </a:cubicBezTo>
                    <a:lnTo>
                      <a:pt x="51" y="36"/>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236"/>
              <p:cNvSpPr>
                <a:spLocks noEditPoints="1"/>
              </p:cNvSpPr>
              <p:nvPr/>
            </p:nvSpPr>
            <p:spPr bwMode="auto">
              <a:xfrm>
                <a:off x="1354" y="2968"/>
                <a:ext cx="70" cy="71"/>
              </a:xfrm>
              <a:custGeom>
                <a:avLst/>
                <a:gdLst/>
                <a:ahLst/>
                <a:cxnLst>
                  <a:cxn ang="0">
                    <a:pos x="70" y="84"/>
                  </a:cxn>
                  <a:cxn ang="0">
                    <a:pos x="70" y="84"/>
                  </a:cxn>
                  <a:cxn ang="0">
                    <a:pos x="52" y="41"/>
                  </a:cxn>
                  <a:cxn ang="0">
                    <a:pos x="51" y="41"/>
                  </a:cxn>
                  <a:cxn ang="0">
                    <a:pos x="34" y="84"/>
                  </a:cxn>
                  <a:cxn ang="0">
                    <a:pos x="70" y="84"/>
                  </a:cxn>
                  <a:cxn ang="0">
                    <a:pos x="0" y="123"/>
                  </a:cxn>
                  <a:cxn ang="0">
                    <a:pos x="0" y="123"/>
                  </a:cxn>
                  <a:cxn ang="0">
                    <a:pos x="11" y="117"/>
                  </a:cxn>
                  <a:cxn ang="0">
                    <a:pos x="19" y="102"/>
                  </a:cxn>
                  <a:cxn ang="0">
                    <a:pos x="60" y="0"/>
                  </a:cxn>
                  <a:cxn ang="0">
                    <a:pos x="65" y="0"/>
                  </a:cxn>
                  <a:cxn ang="0">
                    <a:pos x="107" y="98"/>
                  </a:cxn>
                  <a:cxn ang="0">
                    <a:pos x="117" y="119"/>
                  </a:cxn>
                  <a:cxn ang="0">
                    <a:pos x="127" y="123"/>
                  </a:cxn>
                  <a:cxn ang="0">
                    <a:pos x="127" y="128"/>
                  </a:cxn>
                  <a:cxn ang="0">
                    <a:pos x="67" y="128"/>
                  </a:cxn>
                  <a:cxn ang="0">
                    <a:pos x="67" y="123"/>
                  </a:cxn>
                  <a:cxn ang="0">
                    <a:pos x="79" y="122"/>
                  </a:cxn>
                  <a:cxn ang="0">
                    <a:pos x="82" y="116"/>
                  </a:cxn>
                  <a:cxn ang="0">
                    <a:pos x="80" y="109"/>
                  </a:cxn>
                  <a:cxn ang="0">
                    <a:pos x="78" y="103"/>
                  </a:cxn>
                  <a:cxn ang="0">
                    <a:pos x="73" y="92"/>
                  </a:cxn>
                  <a:cxn ang="0">
                    <a:pos x="31" y="92"/>
                  </a:cxn>
                  <a:cxn ang="0">
                    <a:pos x="26" y="106"/>
                  </a:cxn>
                  <a:cxn ang="0">
                    <a:pos x="24" y="117"/>
                  </a:cxn>
                  <a:cxn ang="0">
                    <a:pos x="29" y="122"/>
                  </a:cxn>
                  <a:cxn ang="0">
                    <a:pos x="38" y="123"/>
                  </a:cxn>
                  <a:cxn ang="0">
                    <a:pos x="38" y="128"/>
                  </a:cxn>
                  <a:cxn ang="0">
                    <a:pos x="0" y="128"/>
                  </a:cxn>
                  <a:cxn ang="0">
                    <a:pos x="0" y="123"/>
                  </a:cxn>
                  <a:cxn ang="0">
                    <a:pos x="65" y="0"/>
                  </a:cxn>
                  <a:cxn ang="0">
                    <a:pos x="65" y="0"/>
                  </a:cxn>
                  <a:cxn ang="0">
                    <a:pos x="65" y="0"/>
                  </a:cxn>
                </a:cxnLst>
                <a:rect l="0" t="0" r="r" b="b"/>
                <a:pathLst>
                  <a:path w="127" h="128">
                    <a:moveTo>
                      <a:pt x="70" y="84"/>
                    </a:moveTo>
                    <a:lnTo>
                      <a:pt x="70" y="84"/>
                    </a:lnTo>
                    <a:lnTo>
                      <a:pt x="52" y="41"/>
                    </a:lnTo>
                    <a:lnTo>
                      <a:pt x="51" y="41"/>
                    </a:lnTo>
                    <a:lnTo>
                      <a:pt x="34" y="84"/>
                    </a:lnTo>
                    <a:lnTo>
                      <a:pt x="70" y="84"/>
                    </a:lnTo>
                    <a:close/>
                    <a:moveTo>
                      <a:pt x="0" y="123"/>
                    </a:moveTo>
                    <a:lnTo>
                      <a:pt x="0" y="123"/>
                    </a:lnTo>
                    <a:cubicBezTo>
                      <a:pt x="5" y="123"/>
                      <a:pt x="9" y="121"/>
                      <a:pt x="11" y="117"/>
                    </a:cubicBezTo>
                    <a:cubicBezTo>
                      <a:pt x="13" y="115"/>
                      <a:pt x="16" y="110"/>
                      <a:pt x="19" y="102"/>
                    </a:cubicBezTo>
                    <a:lnTo>
                      <a:pt x="60" y="0"/>
                    </a:lnTo>
                    <a:lnTo>
                      <a:pt x="65" y="0"/>
                    </a:lnTo>
                    <a:lnTo>
                      <a:pt x="107" y="98"/>
                    </a:lnTo>
                    <a:cubicBezTo>
                      <a:pt x="111" y="109"/>
                      <a:pt x="115" y="116"/>
                      <a:pt x="117" y="119"/>
                    </a:cubicBezTo>
                    <a:cubicBezTo>
                      <a:pt x="120" y="122"/>
                      <a:pt x="123" y="124"/>
                      <a:pt x="127" y="123"/>
                    </a:cubicBezTo>
                    <a:lnTo>
                      <a:pt x="127" y="128"/>
                    </a:lnTo>
                    <a:lnTo>
                      <a:pt x="67" y="128"/>
                    </a:lnTo>
                    <a:lnTo>
                      <a:pt x="67" y="123"/>
                    </a:lnTo>
                    <a:cubicBezTo>
                      <a:pt x="73" y="123"/>
                      <a:pt x="77" y="123"/>
                      <a:pt x="79" y="122"/>
                    </a:cubicBezTo>
                    <a:cubicBezTo>
                      <a:pt x="81" y="121"/>
                      <a:pt x="82" y="119"/>
                      <a:pt x="82" y="116"/>
                    </a:cubicBezTo>
                    <a:cubicBezTo>
                      <a:pt x="82" y="114"/>
                      <a:pt x="81" y="112"/>
                      <a:pt x="80" y="109"/>
                    </a:cubicBezTo>
                    <a:cubicBezTo>
                      <a:pt x="80" y="108"/>
                      <a:pt x="79" y="105"/>
                      <a:pt x="78" y="103"/>
                    </a:cubicBezTo>
                    <a:lnTo>
                      <a:pt x="73" y="92"/>
                    </a:lnTo>
                    <a:lnTo>
                      <a:pt x="31" y="92"/>
                    </a:lnTo>
                    <a:cubicBezTo>
                      <a:pt x="29" y="99"/>
                      <a:pt x="27" y="104"/>
                      <a:pt x="26" y="106"/>
                    </a:cubicBezTo>
                    <a:cubicBezTo>
                      <a:pt x="24" y="111"/>
                      <a:pt x="24" y="114"/>
                      <a:pt x="24" y="117"/>
                    </a:cubicBezTo>
                    <a:cubicBezTo>
                      <a:pt x="24" y="119"/>
                      <a:pt x="25" y="121"/>
                      <a:pt x="29" y="122"/>
                    </a:cubicBezTo>
                    <a:cubicBezTo>
                      <a:pt x="31" y="123"/>
                      <a:pt x="34" y="123"/>
                      <a:pt x="38" y="123"/>
                    </a:cubicBezTo>
                    <a:lnTo>
                      <a:pt x="38" y="128"/>
                    </a:lnTo>
                    <a:lnTo>
                      <a:pt x="0" y="128"/>
                    </a:lnTo>
                    <a:lnTo>
                      <a:pt x="0" y="123"/>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237"/>
              <p:cNvSpPr>
                <a:spLocks noEditPoints="1"/>
              </p:cNvSpPr>
              <p:nvPr/>
            </p:nvSpPr>
            <p:spPr bwMode="auto">
              <a:xfrm>
                <a:off x="1429" y="2969"/>
                <a:ext cx="52" cy="71"/>
              </a:xfrm>
              <a:custGeom>
                <a:avLst/>
                <a:gdLst/>
                <a:ahLst/>
                <a:cxnLst>
                  <a:cxn ang="0">
                    <a:pos x="42" y="118"/>
                  </a:cxn>
                  <a:cxn ang="0">
                    <a:pos x="42" y="118"/>
                  </a:cxn>
                  <a:cxn ang="0">
                    <a:pos x="53" y="113"/>
                  </a:cxn>
                  <a:cxn ang="0">
                    <a:pos x="57" y="105"/>
                  </a:cxn>
                  <a:cxn ang="0">
                    <a:pos x="57" y="60"/>
                  </a:cxn>
                  <a:cxn ang="0">
                    <a:pos x="53" y="53"/>
                  </a:cxn>
                  <a:cxn ang="0">
                    <a:pos x="42" y="49"/>
                  </a:cxn>
                  <a:cxn ang="0">
                    <a:pos x="29" y="63"/>
                  </a:cxn>
                  <a:cxn ang="0">
                    <a:pos x="27" y="83"/>
                  </a:cxn>
                  <a:cxn ang="0">
                    <a:pos x="29" y="105"/>
                  </a:cxn>
                  <a:cxn ang="0">
                    <a:pos x="42" y="118"/>
                  </a:cxn>
                  <a:cxn ang="0">
                    <a:pos x="42" y="118"/>
                  </a:cxn>
                  <a:cxn ang="0">
                    <a:pos x="0" y="86"/>
                  </a:cxn>
                  <a:cxn ang="0">
                    <a:pos x="0" y="86"/>
                  </a:cxn>
                  <a:cxn ang="0">
                    <a:pos x="10" y="51"/>
                  </a:cxn>
                  <a:cxn ang="0">
                    <a:pos x="35" y="38"/>
                  </a:cxn>
                  <a:cxn ang="0">
                    <a:pos x="48" y="42"/>
                  </a:cxn>
                  <a:cxn ang="0">
                    <a:pos x="57" y="50"/>
                  </a:cxn>
                  <a:cxn ang="0">
                    <a:pos x="57" y="16"/>
                  </a:cxn>
                  <a:cxn ang="0">
                    <a:pos x="55" y="7"/>
                  </a:cxn>
                  <a:cxn ang="0">
                    <a:pos x="43" y="5"/>
                  </a:cxn>
                  <a:cxn ang="0">
                    <a:pos x="43" y="0"/>
                  </a:cxn>
                  <a:cxn ang="0">
                    <a:pos x="83" y="0"/>
                  </a:cxn>
                  <a:cxn ang="0">
                    <a:pos x="83" y="107"/>
                  </a:cxn>
                  <a:cxn ang="0">
                    <a:pos x="86" y="115"/>
                  </a:cxn>
                  <a:cxn ang="0">
                    <a:pos x="94" y="118"/>
                  </a:cxn>
                  <a:cxn ang="0">
                    <a:pos x="94" y="123"/>
                  </a:cxn>
                  <a:cxn ang="0">
                    <a:pos x="74" y="125"/>
                  </a:cxn>
                  <a:cxn ang="0">
                    <a:pos x="58" y="129"/>
                  </a:cxn>
                  <a:cxn ang="0">
                    <a:pos x="58" y="117"/>
                  </a:cxn>
                  <a:cxn ang="0">
                    <a:pos x="48" y="125"/>
                  </a:cxn>
                  <a:cxn ang="0">
                    <a:pos x="33" y="129"/>
                  </a:cxn>
                  <a:cxn ang="0">
                    <a:pos x="10" y="117"/>
                  </a:cxn>
                  <a:cxn ang="0">
                    <a:pos x="0" y="86"/>
                  </a:cxn>
                  <a:cxn ang="0">
                    <a:pos x="0" y="86"/>
                  </a:cxn>
                </a:cxnLst>
                <a:rect l="0" t="0" r="r" b="b"/>
                <a:pathLst>
                  <a:path w="94" h="129">
                    <a:moveTo>
                      <a:pt x="42" y="118"/>
                    </a:moveTo>
                    <a:lnTo>
                      <a:pt x="42" y="118"/>
                    </a:lnTo>
                    <a:cubicBezTo>
                      <a:pt x="46" y="118"/>
                      <a:pt x="49" y="116"/>
                      <a:pt x="53" y="113"/>
                    </a:cubicBezTo>
                    <a:cubicBezTo>
                      <a:pt x="56" y="109"/>
                      <a:pt x="57" y="107"/>
                      <a:pt x="57" y="105"/>
                    </a:cubicBezTo>
                    <a:lnTo>
                      <a:pt x="57" y="60"/>
                    </a:lnTo>
                    <a:cubicBezTo>
                      <a:pt x="57" y="59"/>
                      <a:pt x="56" y="56"/>
                      <a:pt x="53" y="53"/>
                    </a:cubicBezTo>
                    <a:cubicBezTo>
                      <a:pt x="50" y="50"/>
                      <a:pt x="47" y="49"/>
                      <a:pt x="42" y="49"/>
                    </a:cubicBezTo>
                    <a:cubicBezTo>
                      <a:pt x="36" y="49"/>
                      <a:pt x="31" y="54"/>
                      <a:pt x="29" y="63"/>
                    </a:cubicBezTo>
                    <a:cubicBezTo>
                      <a:pt x="28" y="68"/>
                      <a:pt x="27" y="75"/>
                      <a:pt x="27" y="83"/>
                    </a:cubicBezTo>
                    <a:cubicBezTo>
                      <a:pt x="27" y="93"/>
                      <a:pt x="28" y="100"/>
                      <a:pt x="29" y="105"/>
                    </a:cubicBezTo>
                    <a:cubicBezTo>
                      <a:pt x="31" y="114"/>
                      <a:pt x="35" y="118"/>
                      <a:pt x="42" y="118"/>
                    </a:cubicBezTo>
                    <a:lnTo>
                      <a:pt x="42" y="118"/>
                    </a:lnTo>
                    <a:close/>
                    <a:moveTo>
                      <a:pt x="0" y="86"/>
                    </a:moveTo>
                    <a:lnTo>
                      <a:pt x="0" y="86"/>
                    </a:lnTo>
                    <a:cubicBezTo>
                      <a:pt x="0" y="71"/>
                      <a:pt x="3" y="60"/>
                      <a:pt x="10" y="51"/>
                    </a:cubicBezTo>
                    <a:cubicBezTo>
                      <a:pt x="17" y="43"/>
                      <a:pt x="26" y="38"/>
                      <a:pt x="35" y="38"/>
                    </a:cubicBezTo>
                    <a:cubicBezTo>
                      <a:pt x="40" y="38"/>
                      <a:pt x="45" y="40"/>
                      <a:pt x="48" y="42"/>
                    </a:cubicBezTo>
                    <a:cubicBezTo>
                      <a:pt x="51" y="43"/>
                      <a:pt x="54" y="46"/>
                      <a:pt x="57" y="50"/>
                    </a:cubicBezTo>
                    <a:lnTo>
                      <a:pt x="57" y="16"/>
                    </a:lnTo>
                    <a:cubicBezTo>
                      <a:pt x="57" y="11"/>
                      <a:pt x="56" y="8"/>
                      <a:pt x="55" y="7"/>
                    </a:cubicBezTo>
                    <a:cubicBezTo>
                      <a:pt x="53" y="6"/>
                      <a:pt x="49" y="5"/>
                      <a:pt x="43" y="5"/>
                    </a:cubicBezTo>
                    <a:lnTo>
                      <a:pt x="43" y="0"/>
                    </a:lnTo>
                    <a:lnTo>
                      <a:pt x="83" y="0"/>
                    </a:lnTo>
                    <a:lnTo>
                      <a:pt x="83" y="107"/>
                    </a:lnTo>
                    <a:cubicBezTo>
                      <a:pt x="83" y="111"/>
                      <a:pt x="84" y="114"/>
                      <a:pt x="86" y="115"/>
                    </a:cubicBezTo>
                    <a:cubicBezTo>
                      <a:pt x="87" y="117"/>
                      <a:pt x="90" y="118"/>
                      <a:pt x="94" y="118"/>
                    </a:cubicBezTo>
                    <a:lnTo>
                      <a:pt x="94" y="123"/>
                    </a:lnTo>
                    <a:cubicBezTo>
                      <a:pt x="84" y="124"/>
                      <a:pt x="77" y="124"/>
                      <a:pt x="74" y="125"/>
                    </a:cubicBezTo>
                    <a:cubicBezTo>
                      <a:pt x="71" y="125"/>
                      <a:pt x="66" y="127"/>
                      <a:pt x="58" y="129"/>
                    </a:cubicBezTo>
                    <a:lnTo>
                      <a:pt x="58" y="117"/>
                    </a:lnTo>
                    <a:cubicBezTo>
                      <a:pt x="54" y="120"/>
                      <a:pt x="51" y="123"/>
                      <a:pt x="48" y="125"/>
                    </a:cubicBezTo>
                    <a:cubicBezTo>
                      <a:pt x="44" y="127"/>
                      <a:pt x="39" y="129"/>
                      <a:pt x="33" y="129"/>
                    </a:cubicBezTo>
                    <a:cubicBezTo>
                      <a:pt x="24" y="129"/>
                      <a:pt x="16" y="125"/>
                      <a:pt x="10" y="117"/>
                    </a:cubicBezTo>
                    <a:cubicBezTo>
                      <a:pt x="3"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238"/>
              <p:cNvSpPr>
                <a:spLocks noEditPoints="1"/>
              </p:cNvSpPr>
              <p:nvPr/>
            </p:nvSpPr>
            <p:spPr bwMode="auto">
              <a:xfrm>
                <a:off x="1486" y="2969"/>
                <a:ext cx="52" cy="71"/>
              </a:xfrm>
              <a:custGeom>
                <a:avLst/>
                <a:gdLst/>
                <a:ahLst/>
                <a:cxnLst>
                  <a:cxn ang="0">
                    <a:pos x="43" y="118"/>
                  </a:cxn>
                  <a:cxn ang="0">
                    <a:pos x="43" y="118"/>
                  </a:cxn>
                  <a:cxn ang="0">
                    <a:pos x="53" y="113"/>
                  </a:cxn>
                  <a:cxn ang="0">
                    <a:pos x="58" y="105"/>
                  </a:cxn>
                  <a:cxn ang="0">
                    <a:pos x="58" y="60"/>
                  </a:cxn>
                  <a:cxn ang="0">
                    <a:pos x="54" y="53"/>
                  </a:cxn>
                  <a:cxn ang="0">
                    <a:pos x="43" y="49"/>
                  </a:cxn>
                  <a:cxn ang="0">
                    <a:pos x="30" y="63"/>
                  </a:cxn>
                  <a:cxn ang="0">
                    <a:pos x="28" y="83"/>
                  </a:cxn>
                  <a:cxn ang="0">
                    <a:pos x="30" y="105"/>
                  </a:cxn>
                  <a:cxn ang="0">
                    <a:pos x="43" y="118"/>
                  </a:cxn>
                  <a:cxn ang="0">
                    <a:pos x="43" y="118"/>
                  </a:cxn>
                  <a:cxn ang="0">
                    <a:pos x="0" y="86"/>
                  </a:cxn>
                  <a:cxn ang="0">
                    <a:pos x="0" y="86"/>
                  </a:cxn>
                  <a:cxn ang="0">
                    <a:pos x="11" y="51"/>
                  </a:cxn>
                  <a:cxn ang="0">
                    <a:pos x="36" y="38"/>
                  </a:cxn>
                  <a:cxn ang="0">
                    <a:pos x="49" y="42"/>
                  </a:cxn>
                  <a:cxn ang="0">
                    <a:pos x="58" y="50"/>
                  </a:cxn>
                  <a:cxn ang="0">
                    <a:pos x="58" y="16"/>
                  </a:cxn>
                  <a:cxn ang="0">
                    <a:pos x="55" y="7"/>
                  </a:cxn>
                  <a:cxn ang="0">
                    <a:pos x="44" y="5"/>
                  </a:cxn>
                  <a:cxn ang="0">
                    <a:pos x="44" y="0"/>
                  </a:cxn>
                  <a:cxn ang="0">
                    <a:pos x="84" y="0"/>
                  </a:cxn>
                  <a:cxn ang="0">
                    <a:pos x="84" y="107"/>
                  </a:cxn>
                  <a:cxn ang="0">
                    <a:pos x="86" y="115"/>
                  </a:cxn>
                  <a:cxn ang="0">
                    <a:pos x="95" y="118"/>
                  </a:cxn>
                  <a:cxn ang="0">
                    <a:pos x="95" y="123"/>
                  </a:cxn>
                  <a:cxn ang="0">
                    <a:pos x="75" y="125"/>
                  </a:cxn>
                  <a:cxn ang="0">
                    <a:pos x="59" y="129"/>
                  </a:cxn>
                  <a:cxn ang="0">
                    <a:pos x="59" y="117"/>
                  </a:cxn>
                  <a:cxn ang="0">
                    <a:pos x="49" y="125"/>
                  </a:cxn>
                  <a:cxn ang="0">
                    <a:pos x="34" y="129"/>
                  </a:cxn>
                  <a:cxn ang="0">
                    <a:pos x="10" y="117"/>
                  </a:cxn>
                  <a:cxn ang="0">
                    <a:pos x="0" y="86"/>
                  </a:cxn>
                  <a:cxn ang="0">
                    <a:pos x="0" y="86"/>
                  </a:cxn>
                </a:cxnLst>
                <a:rect l="0" t="0" r="r" b="b"/>
                <a:pathLst>
                  <a:path w="95" h="129">
                    <a:moveTo>
                      <a:pt x="43" y="118"/>
                    </a:moveTo>
                    <a:lnTo>
                      <a:pt x="43" y="118"/>
                    </a:lnTo>
                    <a:cubicBezTo>
                      <a:pt x="47" y="118"/>
                      <a:pt x="50" y="116"/>
                      <a:pt x="53" y="113"/>
                    </a:cubicBezTo>
                    <a:cubicBezTo>
                      <a:pt x="56" y="109"/>
                      <a:pt x="58" y="107"/>
                      <a:pt x="58" y="105"/>
                    </a:cubicBezTo>
                    <a:lnTo>
                      <a:pt x="58" y="60"/>
                    </a:lnTo>
                    <a:cubicBezTo>
                      <a:pt x="58" y="59"/>
                      <a:pt x="57" y="56"/>
                      <a:pt x="54" y="53"/>
                    </a:cubicBezTo>
                    <a:cubicBezTo>
                      <a:pt x="51" y="50"/>
                      <a:pt x="48" y="49"/>
                      <a:pt x="43" y="49"/>
                    </a:cubicBezTo>
                    <a:cubicBezTo>
                      <a:pt x="37" y="49"/>
                      <a:pt x="32" y="54"/>
                      <a:pt x="30" y="63"/>
                    </a:cubicBezTo>
                    <a:cubicBezTo>
                      <a:pt x="28" y="68"/>
                      <a:pt x="28" y="75"/>
                      <a:pt x="28" y="83"/>
                    </a:cubicBezTo>
                    <a:cubicBezTo>
                      <a:pt x="28" y="93"/>
                      <a:pt x="28" y="100"/>
                      <a:pt x="30" y="105"/>
                    </a:cubicBezTo>
                    <a:cubicBezTo>
                      <a:pt x="32" y="114"/>
                      <a:pt x="36" y="118"/>
                      <a:pt x="43" y="118"/>
                    </a:cubicBezTo>
                    <a:lnTo>
                      <a:pt x="43" y="118"/>
                    </a:lnTo>
                    <a:close/>
                    <a:moveTo>
                      <a:pt x="0" y="86"/>
                    </a:moveTo>
                    <a:lnTo>
                      <a:pt x="0" y="86"/>
                    </a:lnTo>
                    <a:cubicBezTo>
                      <a:pt x="0" y="71"/>
                      <a:pt x="4" y="60"/>
                      <a:pt x="11" y="51"/>
                    </a:cubicBezTo>
                    <a:cubicBezTo>
                      <a:pt x="18" y="43"/>
                      <a:pt x="26" y="38"/>
                      <a:pt x="36" y="38"/>
                    </a:cubicBezTo>
                    <a:cubicBezTo>
                      <a:pt x="41" y="38"/>
                      <a:pt x="45" y="40"/>
                      <a:pt x="49" y="42"/>
                    </a:cubicBezTo>
                    <a:cubicBezTo>
                      <a:pt x="52" y="43"/>
                      <a:pt x="54" y="46"/>
                      <a:pt x="58" y="50"/>
                    </a:cubicBezTo>
                    <a:lnTo>
                      <a:pt x="58" y="16"/>
                    </a:lnTo>
                    <a:cubicBezTo>
                      <a:pt x="58" y="11"/>
                      <a:pt x="57" y="8"/>
                      <a:pt x="55" y="7"/>
                    </a:cubicBezTo>
                    <a:cubicBezTo>
                      <a:pt x="54" y="6"/>
                      <a:pt x="50" y="5"/>
                      <a:pt x="44" y="5"/>
                    </a:cubicBezTo>
                    <a:lnTo>
                      <a:pt x="44" y="0"/>
                    </a:lnTo>
                    <a:lnTo>
                      <a:pt x="84" y="0"/>
                    </a:lnTo>
                    <a:lnTo>
                      <a:pt x="84" y="107"/>
                    </a:lnTo>
                    <a:cubicBezTo>
                      <a:pt x="84" y="111"/>
                      <a:pt x="85" y="114"/>
                      <a:pt x="86" y="115"/>
                    </a:cubicBezTo>
                    <a:cubicBezTo>
                      <a:pt x="88" y="117"/>
                      <a:pt x="91" y="118"/>
                      <a:pt x="95" y="118"/>
                    </a:cubicBezTo>
                    <a:lnTo>
                      <a:pt x="95" y="123"/>
                    </a:lnTo>
                    <a:cubicBezTo>
                      <a:pt x="84" y="124"/>
                      <a:pt x="78" y="124"/>
                      <a:pt x="75" y="125"/>
                    </a:cubicBezTo>
                    <a:cubicBezTo>
                      <a:pt x="72" y="125"/>
                      <a:pt x="66" y="127"/>
                      <a:pt x="59" y="129"/>
                    </a:cubicBezTo>
                    <a:lnTo>
                      <a:pt x="59" y="117"/>
                    </a:lnTo>
                    <a:cubicBezTo>
                      <a:pt x="55" y="120"/>
                      <a:pt x="52" y="123"/>
                      <a:pt x="49" y="125"/>
                    </a:cubicBezTo>
                    <a:cubicBezTo>
                      <a:pt x="44" y="127"/>
                      <a:pt x="40" y="129"/>
                      <a:pt x="34" y="129"/>
                    </a:cubicBezTo>
                    <a:cubicBezTo>
                      <a:pt x="25" y="129"/>
                      <a:pt x="17" y="125"/>
                      <a:pt x="10" y="117"/>
                    </a:cubicBezTo>
                    <a:cubicBezTo>
                      <a:pt x="4"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239"/>
              <p:cNvSpPr>
                <a:spLocks/>
              </p:cNvSpPr>
              <p:nvPr/>
            </p:nvSpPr>
            <p:spPr bwMode="auto">
              <a:xfrm>
                <a:off x="1542" y="2990"/>
                <a:ext cx="42" cy="49"/>
              </a:xfrm>
              <a:custGeom>
                <a:avLst/>
                <a:gdLst/>
                <a:ahLst/>
                <a:cxnLst>
                  <a:cxn ang="0">
                    <a:pos x="0" y="84"/>
                  </a:cxn>
                  <a:cxn ang="0">
                    <a:pos x="0" y="84"/>
                  </a:cxn>
                  <a:cxn ang="0">
                    <a:pos x="7" y="81"/>
                  </a:cxn>
                  <a:cxn ang="0">
                    <a:pos x="10" y="74"/>
                  </a:cxn>
                  <a:cxn ang="0">
                    <a:pos x="10" y="68"/>
                  </a:cxn>
                  <a:cxn ang="0">
                    <a:pos x="10" y="18"/>
                  </a:cxn>
                  <a:cxn ang="0">
                    <a:pos x="8" y="10"/>
                  </a:cxn>
                  <a:cxn ang="0">
                    <a:pos x="0" y="7"/>
                  </a:cxn>
                  <a:cxn ang="0">
                    <a:pos x="0" y="3"/>
                  </a:cxn>
                  <a:cxn ang="0">
                    <a:pos x="35" y="3"/>
                  </a:cxn>
                  <a:cxn ang="0">
                    <a:pos x="35" y="17"/>
                  </a:cxn>
                  <a:cxn ang="0">
                    <a:pos x="47" y="5"/>
                  </a:cxn>
                  <a:cxn ang="0">
                    <a:pos x="60" y="0"/>
                  </a:cxn>
                  <a:cxn ang="0">
                    <a:pos x="71" y="4"/>
                  </a:cxn>
                  <a:cxn ang="0">
                    <a:pos x="75" y="15"/>
                  </a:cxn>
                  <a:cxn ang="0">
                    <a:pos x="72" y="24"/>
                  </a:cxn>
                  <a:cxn ang="0">
                    <a:pos x="64" y="27"/>
                  </a:cxn>
                  <a:cxn ang="0">
                    <a:pos x="53" y="22"/>
                  </a:cxn>
                  <a:cxn ang="0">
                    <a:pos x="47" y="16"/>
                  </a:cxn>
                  <a:cxn ang="0">
                    <a:pos x="40" y="21"/>
                  </a:cxn>
                  <a:cxn ang="0">
                    <a:pos x="36" y="34"/>
                  </a:cxn>
                  <a:cxn ang="0">
                    <a:pos x="36" y="69"/>
                  </a:cxn>
                  <a:cxn ang="0">
                    <a:pos x="39" y="81"/>
                  </a:cxn>
                  <a:cxn ang="0">
                    <a:pos x="49" y="84"/>
                  </a:cxn>
                  <a:cxn ang="0">
                    <a:pos x="49" y="88"/>
                  </a:cxn>
                  <a:cxn ang="0">
                    <a:pos x="0" y="88"/>
                  </a:cxn>
                  <a:cxn ang="0">
                    <a:pos x="0" y="84"/>
                  </a:cxn>
                </a:cxnLst>
                <a:rect l="0" t="0" r="r" b="b"/>
                <a:pathLst>
                  <a:path w="75" h="88">
                    <a:moveTo>
                      <a:pt x="0" y="84"/>
                    </a:moveTo>
                    <a:lnTo>
                      <a:pt x="0" y="84"/>
                    </a:lnTo>
                    <a:cubicBezTo>
                      <a:pt x="3" y="83"/>
                      <a:pt x="6" y="82"/>
                      <a:pt x="7" y="81"/>
                    </a:cubicBezTo>
                    <a:cubicBezTo>
                      <a:pt x="9" y="80"/>
                      <a:pt x="9" y="77"/>
                      <a:pt x="10" y="74"/>
                    </a:cubicBezTo>
                    <a:lnTo>
                      <a:pt x="10" y="68"/>
                    </a:lnTo>
                    <a:lnTo>
                      <a:pt x="10" y="18"/>
                    </a:lnTo>
                    <a:cubicBezTo>
                      <a:pt x="10" y="14"/>
                      <a:pt x="9" y="11"/>
                      <a:pt x="8" y="10"/>
                    </a:cubicBezTo>
                    <a:cubicBezTo>
                      <a:pt x="6" y="8"/>
                      <a:pt x="4" y="8"/>
                      <a:pt x="0" y="7"/>
                    </a:cubicBezTo>
                    <a:lnTo>
                      <a:pt x="0" y="3"/>
                    </a:lnTo>
                    <a:lnTo>
                      <a:pt x="35" y="3"/>
                    </a:lnTo>
                    <a:lnTo>
                      <a:pt x="35" y="17"/>
                    </a:lnTo>
                    <a:cubicBezTo>
                      <a:pt x="39" y="12"/>
                      <a:pt x="43" y="8"/>
                      <a:pt x="47" y="5"/>
                    </a:cubicBezTo>
                    <a:cubicBezTo>
                      <a:pt x="51" y="2"/>
                      <a:pt x="55" y="0"/>
                      <a:pt x="60" y="0"/>
                    </a:cubicBezTo>
                    <a:cubicBezTo>
                      <a:pt x="64" y="0"/>
                      <a:pt x="68" y="2"/>
                      <a:pt x="71" y="4"/>
                    </a:cubicBezTo>
                    <a:cubicBezTo>
                      <a:pt x="74" y="6"/>
                      <a:pt x="75" y="10"/>
                      <a:pt x="75" y="15"/>
                    </a:cubicBezTo>
                    <a:cubicBezTo>
                      <a:pt x="75" y="18"/>
                      <a:pt x="74" y="21"/>
                      <a:pt x="72" y="24"/>
                    </a:cubicBezTo>
                    <a:cubicBezTo>
                      <a:pt x="70" y="26"/>
                      <a:pt x="67" y="27"/>
                      <a:pt x="64" y="27"/>
                    </a:cubicBezTo>
                    <a:cubicBezTo>
                      <a:pt x="60" y="27"/>
                      <a:pt x="56" y="25"/>
                      <a:pt x="53" y="22"/>
                    </a:cubicBezTo>
                    <a:cubicBezTo>
                      <a:pt x="50" y="18"/>
                      <a:pt x="48" y="16"/>
                      <a:pt x="47" y="16"/>
                    </a:cubicBezTo>
                    <a:cubicBezTo>
                      <a:pt x="45" y="16"/>
                      <a:pt x="42" y="18"/>
                      <a:pt x="40" y="21"/>
                    </a:cubicBezTo>
                    <a:cubicBezTo>
                      <a:pt x="37" y="24"/>
                      <a:pt x="36" y="28"/>
                      <a:pt x="36" y="34"/>
                    </a:cubicBezTo>
                    <a:lnTo>
                      <a:pt x="36" y="69"/>
                    </a:lnTo>
                    <a:cubicBezTo>
                      <a:pt x="36" y="75"/>
                      <a:pt x="37" y="79"/>
                      <a:pt x="39" y="81"/>
                    </a:cubicBezTo>
                    <a:cubicBezTo>
                      <a:pt x="41" y="82"/>
                      <a:pt x="44" y="83"/>
                      <a:pt x="49" y="84"/>
                    </a:cubicBezTo>
                    <a:lnTo>
                      <a:pt x="49" y="88"/>
                    </a:lnTo>
                    <a:lnTo>
                      <a:pt x="0" y="88"/>
                    </a:lnTo>
                    <a:lnTo>
                      <a:pt x="0" y="8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240"/>
              <p:cNvSpPr>
                <a:spLocks noEditPoints="1"/>
              </p:cNvSpPr>
              <p:nvPr/>
            </p:nvSpPr>
            <p:spPr bwMode="auto">
              <a:xfrm>
                <a:off x="1589" y="2990"/>
                <a:ext cx="40" cy="50"/>
              </a:xfrm>
              <a:custGeom>
                <a:avLst/>
                <a:gdLst/>
                <a:ahLst/>
                <a:cxnLst>
                  <a:cxn ang="0">
                    <a:pos x="0" y="45"/>
                  </a:cxn>
                  <a:cxn ang="0">
                    <a:pos x="0" y="45"/>
                  </a:cxn>
                  <a:cxn ang="0">
                    <a:pos x="11" y="12"/>
                  </a:cxn>
                  <a:cxn ang="0">
                    <a:pos x="38" y="0"/>
                  </a:cxn>
                  <a:cxn ang="0">
                    <a:pos x="56" y="5"/>
                  </a:cxn>
                  <a:cxn ang="0">
                    <a:pos x="68" y="19"/>
                  </a:cxn>
                  <a:cxn ang="0">
                    <a:pos x="73" y="35"/>
                  </a:cxn>
                  <a:cxn ang="0">
                    <a:pos x="73" y="43"/>
                  </a:cxn>
                  <a:cxn ang="0">
                    <a:pos x="26" y="43"/>
                  </a:cxn>
                  <a:cxn ang="0">
                    <a:pos x="30" y="62"/>
                  </a:cxn>
                  <a:cxn ang="0">
                    <a:pos x="49" y="77"/>
                  </a:cxn>
                  <a:cxn ang="0">
                    <a:pos x="61" y="73"/>
                  </a:cxn>
                  <a:cxn ang="0">
                    <a:pos x="70" y="65"/>
                  </a:cxn>
                  <a:cxn ang="0">
                    <a:pos x="74" y="68"/>
                  </a:cxn>
                  <a:cxn ang="0">
                    <a:pos x="54" y="87"/>
                  </a:cxn>
                  <a:cxn ang="0">
                    <a:pos x="37" y="91"/>
                  </a:cxn>
                  <a:cxn ang="0">
                    <a:pos x="12" y="80"/>
                  </a:cxn>
                  <a:cxn ang="0">
                    <a:pos x="0" y="45"/>
                  </a:cxn>
                  <a:cxn ang="0">
                    <a:pos x="0" y="45"/>
                  </a:cxn>
                  <a:cxn ang="0">
                    <a:pos x="50" y="36"/>
                  </a:cxn>
                  <a:cxn ang="0">
                    <a:pos x="50" y="36"/>
                  </a:cxn>
                  <a:cxn ang="0">
                    <a:pos x="48" y="13"/>
                  </a:cxn>
                  <a:cxn ang="0">
                    <a:pos x="38" y="6"/>
                  </a:cxn>
                  <a:cxn ang="0">
                    <a:pos x="28" y="14"/>
                  </a:cxn>
                  <a:cxn ang="0">
                    <a:pos x="25" y="36"/>
                  </a:cxn>
                  <a:cxn ang="0">
                    <a:pos x="50" y="36"/>
                  </a:cxn>
                  <a:cxn ang="0">
                    <a:pos x="38" y="0"/>
                  </a:cxn>
                  <a:cxn ang="0">
                    <a:pos x="38" y="0"/>
                  </a:cxn>
                  <a:cxn ang="0">
                    <a:pos x="38" y="0"/>
                  </a:cxn>
                </a:cxnLst>
                <a:rect l="0" t="0" r="r" b="b"/>
                <a:pathLst>
                  <a:path w="74" h="91">
                    <a:moveTo>
                      <a:pt x="0" y="45"/>
                    </a:moveTo>
                    <a:lnTo>
                      <a:pt x="0" y="45"/>
                    </a:lnTo>
                    <a:cubicBezTo>
                      <a:pt x="0" y="31"/>
                      <a:pt x="3" y="20"/>
                      <a:pt x="11" y="12"/>
                    </a:cubicBezTo>
                    <a:cubicBezTo>
                      <a:pt x="19" y="4"/>
                      <a:pt x="28" y="0"/>
                      <a:pt x="38" y="0"/>
                    </a:cubicBezTo>
                    <a:cubicBezTo>
                      <a:pt x="45" y="0"/>
                      <a:pt x="50" y="2"/>
                      <a:pt x="56" y="5"/>
                    </a:cubicBezTo>
                    <a:cubicBezTo>
                      <a:pt x="61" y="8"/>
                      <a:pt x="65" y="13"/>
                      <a:pt x="68" y="19"/>
                    </a:cubicBezTo>
                    <a:cubicBezTo>
                      <a:pt x="70" y="23"/>
                      <a:pt x="72" y="28"/>
                      <a:pt x="73" y="35"/>
                    </a:cubicBezTo>
                    <a:cubicBezTo>
                      <a:pt x="73" y="38"/>
                      <a:pt x="73" y="41"/>
                      <a:pt x="73" y="43"/>
                    </a:cubicBezTo>
                    <a:lnTo>
                      <a:pt x="26" y="43"/>
                    </a:lnTo>
                    <a:cubicBezTo>
                      <a:pt x="26" y="50"/>
                      <a:pt x="28" y="56"/>
                      <a:pt x="30" y="62"/>
                    </a:cubicBezTo>
                    <a:cubicBezTo>
                      <a:pt x="33" y="72"/>
                      <a:pt x="40" y="77"/>
                      <a:pt x="49" y="77"/>
                    </a:cubicBezTo>
                    <a:cubicBezTo>
                      <a:pt x="53" y="77"/>
                      <a:pt x="57" y="76"/>
                      <a:pt x="61" y="73"/>
                    </a:cubicBezTo>
                    <a:cubicBezTo>
                      <a:pt x="63" y="72"/>
                      <a:pt x="66" y="69"/>
                      <a:pt x="70" y="65"/>
                    </a:cubicBezTo>
                    <a:lnTo>
                      <a:pt x="74" y="68"/>
                    </a:lnTo>
                    <a:cubicBezTo>
                      <a:pt x="68" y="77"/>
                      <a:pt x="62" y="84"/>
                      <a:pt x="54" y="87"/>
                    </a:cubicBezTo>
                    <a:cubicBezTo>
                      <a:pt x="49" y="90"/>
                      <a:pt x="44" y="91"/>
                      <a:pt x="37" y="91"/>
                    </a:cubicBezTo>
                    <a:cubicBezTo>
                      <a:pt x="28" y="91"/>
                      <a:pt x="20" y="87"/>
                      <a:pt x="12" y="80"/>
                    </a:cubicBezTo>
                    <a:cubicBezTo>
                      <a:pt x="4" y="73"/>
                      <a:pt x="0" y="61"/>
                      <a:pt x="0" y="45"/>
                    </a:cubicBezTo>
                    <a:lnTo>
                      <a:pt x="0" y="45"/>
                    </a:lnTo>
                    <a:close/>
                    <a:moveTo>
                      <a:pt x="50" y="36"/>
                    </a:moveTo>
                    <a:lnTo>
                      <a:pt x="50" y="36"/>
                    </a:lnTo>
                    <a:cubicBezTo>
                      <a:pt x="50" y="25"/>
                      <a:pt x="49" y="17"/>
                      <a:pt x="48" y="13"/>
                    </a:cubicBezTo>
                    <a:cubicBezTo>
                      <a:pt x="46" y="8"/>
                      <a:pt x="43" y="6"/>
                      <a:pt x="38" y="6"/>
                    </a:cubicBezTo>
                    <a:cubicBezTo>
                      <a:pt x="34" y="6"/>
                      <a:pt x="30" y="9"/>
                      <a:pt x="28" y="14"/>
                    </a:cubicBezTo>
                    <a:cubicBezTo>
                      <a:pt x="27" y="19"/>
                      <a:pt x="26" y="26"/>
                      <a:pt x="25" y="36"/>
                    </a:cubicBezTo>
                    <a:lnTo>
                      <a:pt x="50" y="36"/>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241"/>
              <p:cNvSpPr>
                <a:spLocks noEditPoints="1"/>
              </p:cNvSpPr>
              <p:nvPr/>
            </p:nvSpPr>
            <p:spPr bwMode="auto">
              <a:xfrm>
                <a:off x="1634" y="2990"/>
                <a:ext cx="35" cy="50"/>
              </a:xfrm>
              <a:custGeom>
                <a:avLst/>
                <a:gdLst/>
                <a:ahLst/>
                <a:cxnLst>
                  <a:cxn ang="0">
                    <a:pos x="0" y="60"/>
                  </a:cxn>
                  <a:cxn ang="0">
                    <a:pos x="0" y="60"/>
                  </a:cxn>
                  <a:cxn ang="0">
                    <a:pos x="5" y="60"/>
                  </a:cxn>
                  <a:cxn ang="0">
                    <a:pos x="15" y="79"/>
                  </a:cxn>
                  <a:cxn ang="0">
                    <a:pos x="31" y="84"/>
                  </a:cxn>
                  <a:cxn ang="0">
                    <a:pos x="41" y="81"/>
                  </a:cxn>
                  <a:cxn ang="0">
                    <a:pos x="44" y="73"/>
                  </a:cxn>
                  <a:cxn ang="0">
                    <a:pos x="41" y="64"/>
                  </a:cxn>
                  <a:cxn ang="0">
                    <a:pos x="34" y="60"/>
                  </a:cxn>
                  <a:cxn ang="0">
                    <a:pos x="21" y="53"/>
                  </a:cxn>
                  <a:cxn ang="0">
                    <a:pos x="5" y="42"/>
                  </a:cxn>
                  <a:cxn ang="0">
                    <a:pos x="0" y="27"/>
                  </a:cxn>
                  <a:cxn ang="0">
                    <a:pos x="8" y="8"/>
                  </a:cxn>
                  <a:cxn ang="0">
                    <a:pos x="29" y="0"/>
                  </a:cxn>
                  <a:cxn ang="0">
                    <a:pos x="41" y="2"/>
                  </a:cxn>
                  <a:cxn ang="0">
                    <a:pos x="50" y="4"/>
                  </a:cxn>
                  <a:cxn ang="0">
                    <a:pos x="53" y="3"/>
                  </a:cxn>
                  <a:cxn ang="0">
                    <a:pos x="54" y="1"/>
                  </a:cxn>
                  <a:cxn ang="0">
                    <a:pos x="58" y="1"/>
                  </a:cxn>
                  <a:cxn ang="0">
                    <a:pos x="58" y="27"/>
                  </a:cxn>
                  <a:cxn ang="0">
                    <a:pos x="54" y="27"/>
                  </a:cxn>
                  <a:cxn ang="0">
                    <a:pos x="45" y="12"/>
                  </a:cxn>
                  <a:cxn ang="0">
                    <a:pos x="31" y="7"/>
                  </a:cxn>
                  <a:cxn ang="0">
                    <a:pos x="22" y="10"/>
                  </a:cxn>
                  <a:cxn ang="0">
                    <a:pos x="19" y="18"/>
                  </a:cxn>
                  <a:cxn ang="0">
                    <a:pos x="22" y="24"/>
                  </a:cxn>
                  <a:cxn ang="0">
                    <a:pos x="32" y="31"/>
                  </a:cxn>
                  <a:cxn ang="0">
                    <a:pos x="42" y="36"/>
                  </a:cxn>
                  <a:cxn ang="0">
                    <a:pos x="56" y="45"/>
                  </a:cxn>
                  <a:cxn ang="0">
                    <a:pos x="63" y="63"/>
                  </a:cxn>
                  <a:cxn ang="0">
                    <a:pos x="55" y="82"/>
                  </a:cxn>
                  <a:cxn ang="0">
                    <a:pos x="33" y="91"/>
                  </a:cxn>
                  <a:cxn ang="0">
                    <a:pos x="25" y="90"/>
                  </a:cxn>
                  <a:cxn ang="0">
                    <a:pos x="16" y="87"/>
                  </a:cxn>
                  <a:cxn ang="0">
                    <a:pos x="13" y="86"/>
                  </a:cxn>
                  <a:cxn ang="0">
                    <a:pos x="11" y="86"/>
                  </a:cxn>
                  <a:cxn ang="0">
                    <a:pos x="10" y="85"/>
                  </a:cxn>
                  <a:cxn ang="0">
                    <a:pos x="7" y="87"/>
                  </a:cxn>
                  <a:cxn ang="0">
                    <a:pos x="4" y="91"/>
                  </a:cxn>
                  <a:cxn ang="0">
                    <a:pos x="0" y="91"/>
                  </a:cxn>
                  <a:cxn ang="0">
                    <a:pos x="0" y="60"/>
                  </a:cxn>
                  <a:cxn ang="0">
                    <a:pos x="31" y="0"/>
                  </a:cxn>
                  <a:cxn ang="0">
                    <a:pos x="31" y="0"/>
                  </a:cxn>
                  <a:cxn ang="0">
                    <a:pos x="31" y="0"/>
                  </a:cxn>
                </a:cxnLst>
                <a:rect l="0" t="0" r="r" b="b"/>
                <a:pathLst>
                  <a:path w="63" h="91">
                    <a:moveTo>
                      <a:pt x="0" y="60"/>
                    </a:moveTo>
                    <a:lnTo>
                      <a:pt x="0" y="60"/>
                    </a:lnTo>
                    <a:lnTo>
                      <a:pt x="5" y="60"/>
                    </a:lnTo>
                    <a:cubicBezTo>
                      <a:pt x="7" y="69"/>
                      <a:pt x="10" y="75"/>
                      <a:pt x="15" y="79"/>
                    </a:cubicBezTo>
                    <a:cubicBezTo>
                      <a:pt x="20" y="83"/>
                      <a:pt x="25" y="84"/>
                      <a:pt x="31" y="84"/>
                    </a:cubicBezTo>
                    <a:cubicBezTo>
                      <a:pt x="35" y="84"/>
                      <a:pt x="39" y="83"/>
                      <a:pt x="41" y="81"/>
                    </a:cubicBezTo>
                    <a:cubicBezTo>
                      <a:pt x="43" y="79"/>
                      <a:pt x="44" y="76"/>
                      <a:pt x="44" y="73"/>
                    </a:cubicBezTo>
                    <a:cubicBezTo>
                      <a:pt x="44" y="69"/>
                      <a:pt x="43" y="66"/>
                      <a:pt x="41" y="64"/>
                    </a:cubicBezTo>
                    <a:cubicBezTo>
                      <a:pt x="39" y="63"/>
                      <a:pt x="37" y="61"/>
                      <a:pt x="34" y="60"/>
                    </a:cubicBezTo>
                    <a:lnTo>
                      <a:pt x="21" y="53"/>
                    </a:lnTo>
                    <a:cubicBezTo>
                      <a:pt x="13" y="50"/>
                      <a:pt x="8" y="46"/>
                      <a:pt x="5" y="42"/>
                    </a:cubicBezTo>
                    <a:cubicBezTo>
                      <a:pt x="2" y="37"/>
                      <a:pt x="0" y="33"/>
                      <a:pt x="0" y="27"/>
                    </a:cubicBezTo>
                    <a:cubicBezTo>
                      <a:pt x="0" y="20"/>
                      <a:pt x="3" y="13"/>
                      <a:pt x="8" y="8"/>
                    </a:cubicBezTo>
                    <a:cubicBezTo>
                      <a:pt x="13" y="3"/>
                      <a:pt x="20" y="0"/>
                      <a:pt x="29" y="0"/>
                    </a:cubicBezTo>
                    <a:cubicBezTo>
                      <a:pt x="33" y="0"/>
                      <a:pt x="37" y="1"/>
                      <a:pt x="41" y="2"/>
                    </a:cubicBezTo>
                    <a:cubicBezTo>
                      <a:pt x="46" y="4"/>
                      <a:pt x="48" y="4"/>
                      <a:pt x="50" y="4"/>
                    </a:cubicBezTo>
                    <a:cubicBezTo>
                      <a:pt x="51" y="4"/>
                      <a:pt x="52" y="4"/>
                      <a:pt x="53" y="3"/>
                    </a:cubicBezTo>
                    <a:cubicBezTo>
                      <a:pt x="53" y="3"/>
                      <a:pt x="54" y="2"/>
                      <a:pt x="54" y="1"/>
                    </a:cubicBezTo>
                    <a:lnTo>
                      <a:pt x="58" y="1"/>
                    </a:lnTo>
                    <a:lnTo>
                      <a:pt x="58" y="27"/>
                    </a:lnTo>
                    <a:lnTo>
                      <a:pt x="54" y="27"/>
                    </a:lnTo>
                    <a:cubicBezTo>
                      <a:pt x="52" y="21"/>
                      <a:pt x="49" y="16"/>
                      <a:pt x="45" y="12"/>
                    </a:cubicBezTo>
                    <a:cubicBezTo>
                      <a:pt x="41" y="9"/>
                      <a:pt x="36" y="7"/>
                      <a:pt x="31" y="7"/>
                    </a:cubicBezTo>
                    <a:cubicBezTo>
                      <a:pt x="27" y="7"/>
                      <a:pt x="24" y="8"/>
                      <a:pt x="22" y="10"/>
                    </a:cubicBezTo>
                    <a:cubicBezTo>
                      <a:pt x="20" y="12"/>
                      <a:pt x="19" y="15"/>
                      <a:pt x="19" y="18"/>
                    </a:cubicBezTo>
                    <a:cubicBezTo>
                      <a:pt x="19" y="20"/>
                      <a:pt x="20" y="22"/>
                      <a:pt x="22" y="24"/>
                    </a:cubicBezTo>
                    <a:cubicBezTo>
                      <a:pt x="23" y="26"/>
                      <a:pt x="27" y="29"/>
                      <a:pt x="32" y="31"/>
                    </a:cubicBezTo>
                    <a:lnTo>
                      <a:pt x="42" y="36"/>
                    </a:lnTo>
                    <a:cubicBezTo>
                      <a:pt x="48" y="39"/>
                      <a:pt x="53" y="42"/>
                      <a:pt x="56" y="45"/>
                    </a:cubicBezTo>
                    <a:cubicBezTo>
                      <a:pt x="60" y="50"/>
                      <a:pt x="63" y="55"/>
                      <a:pt x="63" y="63"/>
                    </a:cubicBezTo>
                    <a:cubicBezTo>
                      <a:pt x="63" y="69"/>
                      <a:pt x="60" y="76"/>
                      <a:pt x="55" y="82"/>
                    </a:cubicBezTo>
                    <a:cubicBezTo>
                      <a:pt x="50" y="88"/>
                      <a:pt x="43" y="91"/>
                      <a:pt x="33" y="91"/>
                    </a:cubicBezTo>
                    <a:cubicBezTo>
                      <a:pt x="30" y="91"/>
                      <a:pt x="28" y="91"/>
                      <a:pt x="25" y="90"/>
                    </a:cubicBezTo>
                    <a:cubicBezTo>
                      <a:pt x="23" y="90"/>
                      <a:pt x="20" y="89"/>
                      <a:pt x="16" y="87"/>
                    </a:cubicBezTo>
                    <a:lnTo>
                      <a:pt x="13" y="86"/>
                    </a:lnTo>
                    <a:cubicBezTo>
                      <a:pt x="12" y="86"/>
                      <a:pt x="11" y="86"/>
                      <a:pt x="11" y="86"/>
                    </a:cubicBezTo>
                    <a:cubicBezTo>
                      <a:pt x="10" y="85"/>
                      <a:pt x="10" y="85"/>
                      <a:pt x="10" y="85"/>
                    </a:cubicBezTo>
                    <a:cubicBezTo>
                      <a:pt x="9" y="85"/>
                      <a:pt x="8" y="86"/>
                      <a:pt x="7" y="87"/>
                    </a:cubicBezTo>
                    <a:cubicBezTo>
                      <a:pt x="6" y="87"/>
                      <a:pt x="5" y="89"/>
                      <a:pt x="4" y="91"/>
                    </a:cubicBezTo>
                    <a:lnTo>
                      <a:pt x="0" y="91"/>
                    </a:lnTo>
                    <a:lnTo>
                      <a:pt x="0" y="60"/>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242"/>
              <p:cNvSpPr>
                <a:spLocks noEditPoints="1"/>
              </p:cNvSpPr>
              <p:nvPr/>
            </p:nvSpPr>
            <p:spPr bwMode="auto">
              <a:xfrm>
                <a:off x="1675" y="2990"/>
                <a:ext cx="34" cy="50"/>
              </a:xfrm>
              <a:custGeom>
                <a:avLst/>
                <a:gdLst/>
                <a:ahLst/>
                <a:cxnLst>
                  <a:cxn ang="0">
                    <a:pos x="0" y="60"/>
                  </a:cxn>
                  <a:cxn ang="0">
                    <a:pos x="0" y="60"/>
                  </a:cxn>
                  <a:cxn ang="0">
                    <a:pos x="5" y="60"/>
                  </a:cxn>
                  <a:cxn ang="0">
                    <a:pos x="15" y="79"/>
                  </a:cxn>
                  <a:cxn ang="0">
                    <a:pos x="30" y="84"/>
                  </a:cxn>
                  <a:cxn ang="0">
                    <a:pos x="41" y="81"/>
                  </a:cxn>
                  <a:cxn ang="0">
                    <a:pos x="44" y="73"/>
                  </a:cxn>
                  <a:cxn ang="0">
                    <a:pos x="40" y="64"/>
                  </a:cxn>
                  <a:cxn ang="0">
                    <a:pos x="34" y="60"/>
                  </a:cxn>
                  <a:cxn ang="0">
                    <a:pos x="20" y="53"/>
                  </a:cxn>
                  <a:cxn ang="0">
                    <a:pos x="5" y="42"/>
                  </a:cxn>
                  <a:cxn ang="0">
                    <a:pos x="0" y="27"/>
                  </a:cxn>
                  <a:cxn ang="0">
                    <a:pos x="7" y="8"/>
                  </a:cxn>
                  <a:cxn ang="0">
                    <a:pos x="28" y="0"/>
                  </a:cxn>
                  <a:cxn ang="0">
                    <a:pos x="41" y="2"/>
                  </a:cxn>
                  <a:cxn ang="0">
                    <a:pos x="49" y="4"/>
                  </a:cxn>
                  <a:cxn ang="0">
                    <a:pos x="52" y="3"/>
                  </a:cxn>
                  <a:cxn ang="0">
                    <a:pos x="54" y="1"/>
                  </a:cxn>
                  <a:cxn ang="0">
                    <a:pos x="58" y="1"/>
                  </a:cxn>
                  <a:cxn ang="0">
                    <a:pos x="58" y="27"/>
                  </a:cxn>
                  <a:cxn ang="0">
                    <a:pos x="53" y="27"/>
                  </a:cxn>
                  <a:cxn ang="0">
                    <a:pos x="45" y="12"/>
                  </a:cxn>
                  <a:cxn ang="0">
                    <a:pos x="31" y="7"/>
                  </a:cxn>
                  <a:cxn ang="0">
                    <a:pos x="21" y="10"/>
                  </a:cxn>
                  <a:cxn ang="0">
                    <a:pos x="18" y="18"/>
                  </a:cxn>
                  <a:cxn ang="0">
                    <a:pos x="21" y="24"/>
                  </a:cxn>
                  <a:cxn ang="0">
                    <a:pos x="31" y="31"/>
                  </a:cxn>
                  <a:cxn ang="0">
                    <a:pos x="41" y="36"/>
                  </a:cxn>
                  <a:cxn ang="0">
                    <a:pos x="55" y="45"/>
                  </a:cxn>
                  <a:cxn ang="0">
                    <a:pos x="62" y="63"/>
                  </a:cxn>
                  <a:cxn ang="0">
                    <a:pos x="55" y="82"/>
                  </a:cxn>
                  <a:cxn ang="0">
                    <a:pos x="32" y="91"/>
                  </a:cxn>
                  <a:cxn ang="0">
                    <a:pos x="25" y="90"/>
                  </a:cxn>
                  <a:cxn ang="0">
                    <a:pos x="16" y="87"/>
                  </a:cxn>
                  <a:cxn ang="0">
                    <a:pos x="12" y="86"/>
                  </a:cxn>
                  <a:cxn ang="0">
                    <a:pos x="10" y="86"/>
                  </a:cxn>
                  <a:cxn ang="0">
                    <a:pos x="9" y="85"/>
                  </a:cxn>
                  <a:cxn ang="0">
                    <a:pos x="7" y="87"/>
                  </a:cxn>
                  <a:cxn ang="0">
                    <a:pos x="4" y="91"/>
                  </a:cxn>
                  <a:cxn ang="0">
                    <a:pos x="0" y="91"/>
                  </a:cxn>
                  <a:cxn ang="0">
                    <a:pos x="0" y="60"/>
                  </a:cxn>
                  <a:cxn ang="0">
                    <a:pos x="31" y="0"/>
                  </a:cxn>
                  <a:cxn ang="0">
                    <a:pos x="31" y="0"/>
                  </a:cxn>
                  <a:cxn ang="0">
                    <a:pos x="31" y="0"/>
                  </a:cxn>
                </a:cxnLst>
                <a:rect l="0" t="0" r="r" b="b"/>
                <a:pathLst>
                  <a:path w="62" h="91">
                    <a:moveTo>
                      <a:pt x="0" y="60"/>
                    </a:moveTo>
                    <a:lnTo>
                      <a:pt x="0" y="60"/>
                    </a:lnTo>
                    <a:lnTo>
                      <a:pt x="5" y="60"/>
                    </a:lnTo>
                    <a:cubicBezTo>
                      <a:pt x="7" y="69"/>
                      <a:pt x="10" y="75"/>
                      <a:pt x="15" y="79"/>
                    </a:cubicBezTo>
                    <a:cubicBezTo>
                      <a:pt x="20" y="83"/>
                      <a:pt x="25" y="84"/>
                      <a:pt x="30" y="84"/>
                    </a:cubicBezTo>
                    <a:cubicBezTo>
                      <a:pt x="35" y="84"/>
                      <a:pt x="38" y="83"/>
                      <a:pt x="41" y="81"/>
                    </a:cubicBezTo>
                    <a:cubicBezTo>
                      <a:pt x="43" y="79"/>
                      <a:pt x="44" y="76"/>
                      <a:pt x="44" y="73"/>
                    </a:cubicBezTo>
                    <a:cubicBezTo>
                      <a:pt x="44" y="69"/>
                      <a:pt x="43" y="66"/>
                      <a:pt x="40" y="64"/>
                    </a:cubicBezTo>
                    <a:cubicBezTo>
                      <a:pt x="39" y="63"/>
                      <a:pt x="37" y="61"/>
                      <a:pt x="34" y="60"/>
                    </a:cubicBezTo>
                    <a:lnTo>
                      <a:pt x="20" y="53"/>
                    </a:lnTo>
                    <a:cubicBezTo>
                      <a:pt x="13" y="50"/>
                      <a:pt x="8" y="46"/>
                      <a:pt x="5" y="42"/>
                    </a:cubicBezTo>
                    <a:cubicBezTo>
                      <a:pt x="1" y="37"/>
                      <a:pt x="0" y="33"/>
                      <a:pt x="0" y="27"/>
                    </a:cubicBezTo>
                    <a:cubicBezTo>
                      <a:pt x="0" y="20"/>
                      <a:pt x="2" y="13"/>
                      <a:pt x="7" y="8"/>
                    </a:cubicBezTo>
                    <a:cubicBezTo>
                      <a:pt x="12" y="3"/>
                      <a:pt x="19" y="0"/>
                      <a:pt x="28" y="0"/>
                    </a:cubicBezTo>
                    <a:cubicBezTo>
                      <a:pt x="32" y="0"/>
                      <a:pt x="36" y="1"/>
                      <a:pt x="41" y="2"/>
                    </a:cubicBezTo>
                    <a:cubicBezTo>
                      <a:pt x="45" y="4"/>
                      <a:pt x="48" y="4"/>
                      <a:pt x="49" y="4"/>
                    </a:cubicBezTo>
                    <a:cubicBezTo>
                      <a:pt x="51" y="4"/>
                      <a:pt x="52" y="4"/>
                      <a:pt x="52" y="3"/>
                    </a:cubicBezTo>
                    <a:cubicBezTo>
                      <a:pt x="53" y="3"/>
                      <a:pt x="54" y="2"/>
                      <a:pt x="54" y="1"/>
                    </a:cubicBezTo>
                    <a:lnTo>
                      <a:pt x="58" y="1"/>
                    </a:lnTo>
                    <a:lnTo>
                      <a:pt x="58" y="27"/>
                    </a:lnTo>
                    <a:lnTo>
                      <a:pt x="53" y="27"/>
                    </a:lnTo>
                    <a:cubicBezTo>
                      <a:pt x="52" y="21"/>
                      <a:pt x="49" y="16"/>
                      <a:pt x="45" y="12"/>
                    </a:cubicBezTo>
                    <a:cubicBezTo>
                      <a:pt x="41" y="9"/>
                      <a:pt x="36" y="7"/>
                      <a:pt x="31" y="7"/>
                    </a:cubicBezTo>
                    <a:cubicBezTo>
                      <a:pt x="27" y="7"/>
                      <a:pt x="24" y="8"/>
                      <a:pt x="21" y="10"/>
                    </a:cubicBezTo>
                    <a:cubicBezTo>
                      <a:pt x="19" y="12"/>
                      <a:pt x="18" y="15"/>
                      <a:pt x="18" y="18"/>
                    </a:cubicBezTo>
                    <a:cubicBezTo>
                      <a:pt x="18" y="20"/>
                      <a:pt x="19" y="22"/>
                      <a:pt x="21" y="24"/>
                    </a:cubicBezTo>
                    <a:cubicBezTo>
                      <a:pt x="23" y="26"/>
                      <a:pt x="26" y="29"/>
                      <a:pt x="31" y="31"/>
                    </a:cubicBezTo>
                    <a:lnTo>
                      <a:pt x="41" y="36"/>
                    </a:lnTo>
                    <a:cubicBezTo>
                      <a:pt x="48" y="39"/>
                      <a:pt x="52" y="42"/>
                      <a:pt x="55" y="45"/>
                    </a:cubicBezTo>
                    <a:cubicBezTo>
                      <a:pt x="60" y="50"/>
                      <a:pt x="62" y="55"/>
                      <a:pt x="62" y="63"/>
                    </a:cubicBezTo>
                    <a:cubicBezTo>
                      <a:pt x="62" y="69"/>
                      <a:pt x="60" y="76"/>
                      <a:pt x="55" y="82"/>
                    </a:cubicBezTo>
                    <a:cubicBezTo>
                      <a:pt x="50" y="88"/>
                      <a:pt x="42" y="91"/>
                      <a:pt x="32" y="91"/>
                    </a:cubicBezTo>
                    <a:cubicBezTo>
                      <a:pt x="30" y="91"/>
                      <a:pt x="27" y="91"/>
                      <a:pt x="25" y="90"/>
                    </a:cubicBezTo>
                    <a:cubicBezTo>
                      <a:pt x="22" y="90"/>
                      <a:pt x="19" y="89"/>
                      <a:pt x="16" y="87"/>
                    </a:cubicBezTo>
                    <a:lnTo>
                      <a:pt x="12" y="86"/>
                    </a:lnTo>
                    <a:cubicBezTo>
                      <a:pt x="11" y="86"/>
                      <a:pt x="11" y="86"/>
                      <a:pt x="10" y="86"/>
                    </a:cubicBezTo>
                    <a:cubicBezTo>
                      <a:pt x="10" y="85"/>
                      <a:pt x="10" y="85"/>
                      <a:pt x="9" y="85"/>
                    </a:cubicBezTo>
                    <a:cubicBezTo>
                      <a:pt x="8" y="85"/>
                      <a:pt x="7" y="86"/>
                      <a:pt x="7" y="87"/>
                    </a:cubicBezTo>
                    <a:cubicBezTo>
                      <a:pt x="6" y="87"/>
                      <a:pt x="5" y="89"/>
                      <a:pt x="4" y="91"/>
                    </a:cubicBezTo>
                    <a:lnTo>
                      <a:pt x="0" y="91"/>
                    </a:lnTo>
                    <a:lnTo>
                      <a:pt x="0" y="60"/>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243"/>
              <p:cNvSpPr>
                <a:spLocks noEditPoints="1"/>
              </p:cNvSpPr>
              <p:nvPr/>
            </p:nvSpPr>
            <p:spPr bwMode="auto">
              <a:xfrm>
                <a:off x="1599" y="2545"/>
                <a:ext cx="55" cy="61"/>
              </a:xfrm>
              <a:custGeom>
                <a:avLst/>
                <a:gdLst/>
                <a:ahLst/>
                <a:cxnLst>
                  <a:cxn ang="0">
                    <a:pos x="0" y="110"/>
                  </a:cxn>
                  <a:cxn ang="0">
                    <a:pos x="0" y="110"/>
                  </a:cxn>
                  <a:cxn ang="0">
                    <a:pos x="0" y="105"/>
                  </a:cxn>
                  <a:cxn ang="0">
                    <a:pos x="10" y="104"/>
                  </a:cxn>
                  <a:cxn ang="0">
                    <a:pos x="14" y="94"/>
                  </a:cxn>
                  <a:cxn ang="0">
                    <a:pos x="14" y="17"/>
                  </a:cxn>
                  <a:cxn ang="0">
                    <a:pos x="10" y="8"/>
                  </a:cxn>
                  <a:cxn ang="0">
                    <a:pos x="0" y="6"/>
                  </a:cxn>
                  <a:cxn ang="0">
                    <a:pos x="0" y="2"/>
                  </a:cxn>
                  <a:cxn ang="0">
                    <a:pos x="92" y="2"/>
                  </a:cxn>
                  <a:cxn ang="0">
                    <a:pos x="92" y="34"/>
                  </a:cxn>
                  <a:cxn ang="0">
                    <a:pos x="88" y="34"/>
                  </a:cxn>
                  <a:cxn ang="0">
                    <a:pos x="78" y="13"/>
                  </a:cxn>
                  <a:cxn ang="0">
                    <a:pos x="51" y="7"/>
                  </a:cxn>
                  <a:cxn ang="0">
                    <a:pos x="42" y="9"/>
                  </a:cxn>
                  <a:cxn ang="0">
                    <a:pos x="40" y="15"/>
                  </a:cxn>
                  <a:cxn ang="0">
                    <a:pos x="40" y="52"/>
                  </a:cxn>
                  <a:cxn ang="0">
                    <a:pos x="58" y="47"/>
                  </a:cxn>
                  <a:cxn ang="0">
                    <a:pos x="66" y="28"/>
                  </a:cxn>
                  <a:cxn ang="0">
                    <a:pos x="70" y="28"/>
                  </a:cxn>
                  <a:cxn ang="0">
                    <a:pos x="70" y="82"/>
                  </a:cxn>
                  <a:cxn ang="0">
                    <a:pos x="66" y="82"/>
                  </a:cxn>
                  <a:cxn ang="0">
                    <a:pos x="59" y="63"/>
                  </a:cxn>
                  <a:cxn ang="0">
                    <a:pos x="40" y="57"/>
                  </a:cxn>
                  <a:cxn ang="0">
                    <a:pos x="40" y="96"/>
                  </a:cxn>
                  <a:cxn ang="0">
                    <a:pos x="43" y="103"/>
                  </a:cxn>
                  <a:cxn ang="0">
                    <a:pos x="53" y="104"/>
                  </a:cxn>
                  <a:cxn ang="0">
                    <a:pos x="78" y="99"/>
                  </a:cxn>
                  <a:cxn ang="0">
                    <a:pos x="95" y="76"/>
                  </a:cxn>
                  <a:cxn ang="0">
                    <a:pos x="100" y="76"/>
                  </a:cxn>
                  <a:cxn ang="0">
                    <a:pos x="93" y="110"/>
                  </a:cxn>
                  <a:cxn ang="0">
                    <a:pos x="0" y="110"/>
                  </a:cxn>
                  <a:cxn ang="0">
                    <a:pos x="52" y="0"/>
                  </a:cxn>
                  <a:cxn ang="0">
                    <a:pos x="52" y="0"/>
                  </a:cxn>
                  <a:cxn ang="0">
                    <a:pos x="52" y="0"/>
                  </a:cxn>
                </a:cxnLst>
                <a:rect l="0" t="0" r="r" b="b"/>
                <a:pathLst>
                  <a:path w="100" h="110">
                    <a:moveTo>
                      <a:pt x="0" y="110"/>
                    </a:moveTo>
                    <a:lnTo>
                      <a:pt x="0" y="110"/>
                    </a:lnTo>
                    <a:lnTo>
                      <a:pt x="0" y="105"/>
                    </a:lnTo>
                    <a:cubicBezTo>
                      <a:pt x="5" y="105"/>
                      <a:pt x="8" y="105"/>
                      <a:pt x="10" y="104"/>
                    </a:cubicBezTo>
                    <a:cubicBezTo>
                      <a:pt x="13" y="102"/>
                      <a:pt x="14" y="99"/>
                      <a:pt x="14" y="94"/>
                    </a:cubicBezTo>
                    <a:lnTo>
                      <a:pt x="14" y="17"/>
                    </a:lnTo>
                    <a:cubicBezTo>
                      <a:pt x="14" y="13"/>
                      <a:pt x="13" y="10"/>
                      <a:pt x="10" y="8"/>
                    </a:cubicBezTo>
                    <a:cubicBezTo>
                      <a:pt x="8" y="7"/>
                      <a:pt x="5" y="6"/>
                      <a:pt x="0" y="6"/>
                    </a:cubicBezTo>
                    <a:lnTo>
                      <a:pt x="0" y="2"/>
                    </a:lnTo>
                    <a:lnTo>
                      <a:pt x="92" y="2"/>
                    </a:lnTo>
                    <a:lnTo>
                      <a:pt x="92" y="34"/>
                    </a:lnTo>
                    <a:lnTo>
                      <a:pt x="88" y="34"/>
                    </a:lnTo>
                    <a:cubicBezTo>
                      <a:pt x="86" y="24"/>
                      <a:pt x="82" y="17"/>
                      <a:pt x="78" y="13"/>
                    </a:cubicBezTo>
                    <a:cubicBezTo>
                      <a:pt x="73" y="9"/>
                      <a:pt x="64" y="7"/>
                      <a:pt x="51" y="7"/>
                    </a:cubicBezTo>
                    <a:cubicBezTo>
                      <a:pt x="46" y="7"/>
                      <a:pt x="43" y="8"/>
                      <a:pt x="42" y="9"/>
                    </a:cubicBezTo>
                    <a:cubicBezTo>
                      <a:pt x="41" y="10"/>
                      <a:pt x="40" y="12"/>
                      <a:pt x="40" y="15"/>
                    </a:cubicBezTo>
                    <a:lnTo>
                      <a:pt x="40" y="52"/>
                    </a:lnTo>
                    <a:cubicBezTo>
                      <a:pt x="49" y="52"/>
                      <a:pt x="55" y="50"/>
                      <a:pt x="58" y="47"/>
                    </a:cubicBezTo>
                    <a:cubicBezTo>
                      <a:pt x="62" y="43"/>
                      <a:pt x="64" y="37"/>
                      <a:pt x="66" y="28"/>
                    </a:cubicBezTo>
                    <a:lnTo>
                      <a:pt x="70" y="28"/>
                    </a:lnTo>
                    <a:lnTo>
                      <a:pt x="70" y="82"/>
                    </a:lnTo>
                    <a:lnTo>
                      <a:pt x="66" y="82"/>
                    </a:lnTo>
                    <a:cubicBezTo>
                      <a:pt x="65" y="73"/>
                      <a:pt x="62" y="67"/>
                      <a:pt x="59" y="63"/>
                    </a:cubicBezTo>
                    <a:cubicBezTo>
                      <a:pt x="55" y="59"/>
                      <a:pt x="49" y="57"/>
                      <a:pt x="40" y="57"/>
                    </a:cubicBezTo>
                    <a:lnTo>
                      <a:pt x="40" y="96"/>
                    </a:lnTo>
                    <a:cubicBezTo>
                      <a:pt x="40" y="99"/>
                      <a:pt x="41" y="101"/>
                      <a:pt x="43" y="103"/>
                    </a:cubicBezTo>
                    <a:cubicBezTo>
                      <a:pt x="44" y="104"/>
                      <a:pt x="48" y="104"/>
                      <a:pt x="53" y="104"/>
                    </a:cubicBezTo>
                    <a:cubicBezTo>
                      <a:pt x="63" y="104"/>
                      <a:pt x="72" y="103"/>
                      <a:pt x="78" y="99"/>
                    </a:cubicBezTo>
                    <a:cubicBezTo>
                      <a:pt x="84" y="95"/>
                      <a:pt x="90" y="87"/>
                      <a:pt x="95" y="76"/>
                    </a:cubicBezTo>
                    <a:lnTo>
                      <a:pt x="100" y="76"/>
                    </a:lnTo>
                    <a:lnTo>
                      <a:pt x="93" y="110"/>
                    </a:lnTo>
                    <a:lnTo>
                      <a:pt x="0" y="110"/>
                    </a:lnTo>
                    <a:close/>
                    <a:moveTo>
                      <a:pt x="52" y="0"/>
                    </a:moveTo>
                    <a:lnTo>
                      <a:pt x="52" y="0"/>
                    </a:lnTo>
                    <a:lnTo>
                      <a:pt x="5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Freeform 244"/>
              <p:cNvSpPr>
                <a:spLocks noEditPoints="1"/>
              </p:cNvSpPr>
              <p:nvPr/>
            </p:nvSpPr>
            <p:spPr bwMode="auto">
              <a:xfrm>
                <a:off x="1659" y="2545"/>
                <a:ext cx="42" cy="62"/>
              </a:xfrm>
              <a:custGeom>
                <a:avLst/>
                <a:gdLst/>
                <a:ahLst/>
                <a:cxnLst>
                  <a:cxn ang="0">
                    <a:pos x="0" y="73"/>
                  </a:cxn>
                  <a:cxn ang="0">
                    <a:pos x="0" y="73"/>
                  </a:cxn>
                  <a:cxn ang="0">
                    <a:pos x="4" y="73"/>
                  </a:cxn>
                  <a:cxn ang="0">
                    <a:pos x="17" y="99"/>
                  </a:cxn>
                  <a:cxn ang="0">
                    <a:pos x="37" y="107"/>
                  </a:cxn>
                  <a:cxn ang="0">
                    <a:pos x="52" y="102"/>
                  </a:cxn>
                  <a:cxn ang="0">
                    <a:pos x="57" y="90"/>
                  </a:cxn>
                  <a:cxn ang="0">
                    <a:pos x="52" y="78"/>
                  </a:cxn>
                  <a:cxn ang="0">
                    <a:pos x="39" y="71"/>
                  </a:cxn>
                  <a:cxn ang="0">
                    <a:pos x="29" y="66"/>
                  </a:cxn>
                  <a:cxn ang="0">
                    <a:pos x="7" y="51"/>
                  </a:cxn>
                  <a:cxn ang="0">
                    <a:pos x="1" y="32"/>
                  </a:cxn>
                  <a:cxn ang="0">
                    <a:pos x="9" y="10"/>
                  </a:cxn>
                  <a:cxn ang="0">
                    <a:pos x="35" y="0"/>
                  </a:cxn>
                  <a:cxn ang="0">
                    <a:pos x="52" y="3"/>
                  </a:cxn>
                  <a:cxn ang="0">
                    <a:pos x="61" y="6"/>
                  </a:cxn>
                  <a:cxn ang="0">
                    <a:pos x="65" y="4"/>
                  </a:cxn>
                  <a:cxn ang="0">
                    <a:pos x="66" y="0"/>
                  </a:cxn>
                  <a:cxn ang="0">
                    <a:pos x="71" y="0"/>
                  </a:cxn>
                  <a:cxn ang="0">
                    <a:pos x="71" y="35"/>
                  </a:cxn>
                  <a:cxn ang="0">
                    <a:pos x="67" y="35"/>
                  </a:cxn>
                  <a:cxn ang="0">
                    <a:pos x="56" y="14"/>
                  </a:cxn>
                  <a:cxn ang="0">
                    <a:pos x="36" y="5"/>
                  </a:cxn>
                  <a:cxn ang="0">
                    <a:pos x="23" y="10"/>
                  </a:cxn>
                  <a:cxn ang="0">
                    <a:pos x="19" y="20"/>
                  </a:cxn>
                  <a:cxn ang="0">
                    <a:pos x="23" y="32"/>
                  </a:cxn>
                  <a:cxn ang="0">
                    <a:pos x="42" y="43"/>
                  </a:cxn>
                  <a:cxn ang="0">
                    <a:pos x="54" y="49"/>
                  </a:cxn>
                  <a:cxn ang="0">
                    <a:pos x="67" y="57"/>
                  </a:cxn>
                  <a:cxn ang="0">
                    <a:pos x="76" y="79"/>
                  </a:cxn>
                  <a:cxn ang="0">
                    <a:pos x="66" y="102"/>
                  </a:cxn>
                  <a:cxn ang="0">
                    <a:pos x="36" y="113"/>
                  </a:cxn>
                  <a:cxn ang="0">
                    <a:pos x="26" y="112"/>
                  </a:cxn>
                  <a:cxn ang="0">
                    <a:pos x="16" y="109"/>
                  </a:cxn>
                  <a:cxn ang="0">
                    <a:pos x="13" y="108"/>
                  </a:cxn>
                  <a:cxn ang="0">
                    <a:pos x="11" y="107"/>
                  </a:cxn>
                  <a:cxn ang="0">
                    <a:pos x="10" y="107"/>
                  </a:cxn>
                  <a:cxn ang="0">
                    <a:pos x="6" y="109"/>
                  </a:cxn>
                  <a:cxn ang="0">
                    <a:pos x="4" y="113"/>
                  </a:cxn>
                  <a:cxn ang="0">
                    <a:pos x="0" y="113"/>
                  </a:cxn>
                  <a:cxn ang="0">
                    <a:pos x="0" y="73"/>
                  </a:cxn>
                  <a:cxn ang="0">
                    <a:pos x="38" y="1"/>
                  </a:cxn>
                  <a:cxn ang="0">
                    <a:pos x="38" y="1"/>
                  </a:cxn>
                  <a:cxn ang="0">
                    <a:pos x="38" y="1"/>
                  </a:cxn>
                </a:cxnLst>
                <a:rect l="0" t="0" r="r" b="b"/>
                <a:pathLst>
                  <a:path w="76" h="113">
                    <a:moveTo>
                      <a:pt x="0" y="73"/>
                    </a:moveTo>
                    <a:lnTo>
                      <a:pt x="0" y="73"/>
                    </a:lnTo>
                    <a:lnTo>
                      <a:pt x="4" y="73"/>
                    </a:lnTo>
                    <a:cubicBezTo>
                      <a:pt x="7" y="85"/>
                      <a:pt x="11" y="94"/>
                      <a:pt x="17" y="99"/>
                    </a:cubicBezTo>
                    <a:cubicBezTo>
                      <a:pt x="23" y="105"/>
                      <a:pt x="29" y="107"/>
                      <a:pt x="37" y="107"/>
                    </a:cubicBezTo>
                    <a:cubicBezTo>
                      <a:pt x="44" y="107"/>
                      <a:pt x="49" y="105"/>
                      <a:pt x="52" y="102"/>
                    </a:cubicBezTo>
                    <a:cubicBezTo>
                      <a:pt x="55" y="98"/>
                      <a:pt x="57" y="94"/>
                      <a:pt x="57" y="90"/>
                    </a:cubicBezTo>
                    <a:cubicBezTo>
                      <a:pt x="57" y="85"/>
                      <a:pt x="55" y="81"/>
                      <a:pt x="52" y="78"/>
                    </a:cubicBezTo>
                    <a:cubicBezTo>
                      <a:pt x="50" y="76"/>
                      <a:pt x="46" y="74"/>
                      <a:pt x="39" y="71"/>
                    </a:cubicBezTo>
                    <a:lnTo>
                      <a:pt x="29" y="66"/>
                    </a:lnTo>
                    <a:cubicBezTo>
                      <a:pt x="19" y="61"/>
                      <a:pt x="11" y="56"/>
                      <a:pt x="7" y="51"/>
                    </a:cubicBezTo>
                    <a:cubicBezTo>
                      <a:pt x="3" y="46"/>
                      <a:pt x="1" y="39"/>
                      <a:pt x="1" y="32"/>
                    </a:cubicBezTo>
                    <a:cubicBezTo>
                      <a:pt x="1" y="24"/>
                      <a:pt x="4" y="17"/>
                      <a:pt x="9" y="10"/>
                    </a:cubicBezTo>
                    <a:cubicBezTo>
                      <a:pt x="15" y="4"/>
                      <a:pt x="23" y="0"/>
                      <a:pt x="35" y="0"/>
                    </a:cubicBezTo>
                    <a:cubicBezTo>
                      <a:pt x="41" y="0"/>
                      <a:pt x="46" y="1"/>
                      <a:pt x="52" y="3"/>
                    </a:cubicBezTo>
                    <a:cubicBezTo>
                      <a:pt x="57" y="5"/>
                      <a:pt x="60" y="6"/>
                      <a:pt x="61" y="6"/>
                    </a:cubicBezTo>
                    <a:cubicBezTo>
                      <a:pt x="63" y="6"/>
                      <a:pt x="64" y="5"/>
                      <a:pt x="65" y="4"/>
                    </a:cubicBezTo>
                    <a:cubicBezTo>
                      <a:pt x="66" y="3"/>
                      <a:pt x="66" y="2"/>
                      <a:pt x="66" y="0"/>
                    </a:cubicBezTo>
                    <a:lnTo>
                      <a:pt x="71" y="0"/>
                    </a:lnTo>
                    <a:lnTo>
                      <a:pt x="71" y="35"/>
                    </a:lnTo>
                    <a:lnTo>
                      <a:pt x="67" y="35"/>
                    </a:lnTo>
                    <a:cubicBezTo>
                      <a:pt x="65" y="27"/>
                      <a:pt x="61" y="20"/>
                      <a:pt x="56" y="14"/>
                    </a:cubicBezTo>
                    <a:cubicBezTo>
                      <a:pt x="50" y="8"/>
                      <a:pt x="44" y="5"/>
                      <a:pt x="36" y="5"/>
                    </a:cubicBezTo>
                    <a:cubicBezTo>
                      <a:pt x="31" y="5"/>
                      <a:pt x="26" y="7"/>
                      <a:pt x="23" y="10"/>
                    </a:cubicBezTo>
                    <a:cubicBezTo>
                      <a:pt x="20" y="13"/>
                      <a:pt x="19" y="16"/>
                      <a:pt x="19" y="20"/>
                    </a:cubicBezTo>
                    <a:cubicBezTo>
                      <a:pt x="19" y="25"/>
                      <a:pt x="20" y="29"/>
                      <a:pt x="23" y="32"/>
                    </a:cubicBezTo>
                    <a:cubicBezTo>
                      <a:pt x="26" y="34"/>
                      <a:pt x="32" y="38"/>
                      <a:pt x="42" y="43"/>
                    </a:cubicBezTo>
                    <a:lnTo>
                      <a:pt x="54" y="49"/>
                    </a:lnTo>
                    <a:cubicBezTo>
                      <a:pt x="60" y="51"/>
                      <a:pt x="64" y="54"/>
                      <a:pt x="67" y="57"/>
                    </a:cubicBezTo>
                    <a:cubicBezTo>
                      <a:pt x="73" y="63"/>
                      <a:pt x="76" y="71"/>
                      <a:pt x="76" y="79"/>
                    </a:cubicBezTo>
                    <a:cubicBezTo>
                      <a:pt x="76" y="87"/>
                      <a:pt x="73" y="95"/>
                      <a:pt x="66" y="102"/>
                    </a:cubicBezTo>
                    <a:cubicBezTo>
                      <a:pt x="60" y="109"/>
                      <a:pt x="50" y="113"/>
                      <a:pt x="36" y="113"/>
                    </a:cubicBezTo>
                    <a:cubicBezTo>
                      <a:pt x="33" y="113"/>
                      <a:pt x="29" y="112"/>
                      <a:pt x="26" y="112"/>
                    </a:cubicBezTo>
                    <a:cubicBezTo>
                      <a:pt x="23" y="111"/>
                      <a:pt x="20" y="110"/>
                      <a:pt x="16" y="109"/>
                    </a:cubicBezTo>
                    <a:lnTo>
                      <a:pt x="13" y="108"/>
                    </a:lnTo>
                    <a:cubicBezTo>
                      <a:pt x="13" y="108"/>
                      <a:pt x="12" y="108"/>
                      <a:pt x="11" y="107"/>
                    </a:cubicBezTo>
                    <a:cubicBezTo>
                      <a:pt x="11" y="107"/>
                      <a:pt x="10" y="107"/>
                      <a:pt x="10" y="107"/>
                    </a:cubicBezTo>
                    <a:cubicBezTo>
                      <a:pt x="8" y="107"/>
                      <a:pt x="7" y="108"/>
                      <a:pt x="6" y="109"/>
                    </a:cubicBezTo>
                    <a:cubicBezTo>
                      <a:pt x="5" y="110"/>
                      <a:pt x="5" y="111"/>
                      <a:pt x="4" y="113"/>
                    </a:cubicBezTo>
                    <a:lnTo>
                      <a:pt x="0" y="113"/>
                    </a:lnTo>
                    <a:lnTo>
                      <a:pt x="0" y="73"/>
                    </a:lnTo>
                    <a:close/>
                    <a:moveTo>
                      <a:pt x="38" y="1"/>
                    </a:moveTo>
                    <a:lnTo>
                      <a:pt x="38" y="1"/>
                    </a:lnTo>
                    <a:lnTo>
                      <a:pt x="38"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245"/>
              <p:cNvSpPr>
                <a:spLocks/>
              </p:cNvSpPr>
              <p:nvPr/>
            </p:nvSpPr>
            <p:spPr bwMode="auto">
              <a:xfrm>
                <a:off x="1184" y="2623"/>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246"/>
              <p:cNvSpPr>
                <a:spLocks/>
              </p:cNvSpPr>
              <p:nvPr/>
            </p:nvSpPr>
            <p:spPr bwMode="auto">
              <a:xfrm>
                <a:off x="1184" y="2623"/>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247"/>
              <p:cNvSpPr>
                <a:spLocks noEditPoints="1"/>
              </p:cNvSpPr>
              <p:nvPr/>
            </p:nvSpPr>
            <p:spPr bwMode="auto">
              <a:xfrm>
                <a:off x="1186" y="2690"/>
                <a:ext cx="59" cy="61"/>
              </a:xfrm>
              <a:custGeom>
                <a:avLst/>
                <a:gdLst/>
                <a:ahLst/>
                <a:cxnLst>
                  <a:cxn ang="0">
                    <a:pos x="60" y="72"/>
                  </a:cxn>
                  <a:cxn ang="0">
                    <a:pos x="60" y="72"/>
                  </a:cxn>
                  <a:cxn ang="0">
                    <a:pos x="44" y="36"/>
                  </a:cxn>
                  <a:cxn ang="0">
                    <a:pos x="43" y="36"/>
                  </a:cxn>
                  <a:cxn ang="0">
                    <a:pos x="29" y="72"/>
                  </a:cxn>
                  <a:cxn ang="0">
                    <a:pos x="60" y="72"/>
                  </a:cxn>
                  <a:cxn ang="0">
                    <a:pos x="0" y="106"/>
                  </a:cxn>
                  <a:cxn ang="0">
                    <a:pos x="0" y="106"/>
                  </a:cxn>
                  <a:cxn ang="0">
                    <a:pos x="9" y="101"/>
                  </a:cxn>
                  <a:cxn ang="0">
                    <a:pos x="16" y="87"/>
                  </a:cxn>
                  <a:cxn ang="0">
                    <a:pos x="51" y="0"/>
                  </a:cxn>
                  <a:cxn ang="0">
                    <a:pos x="55" y="0"/>
                  </a:cxn>
                  <a:cxn ang="0">
                    <a:pos x="91" y="84"/>
                  </a:cxn>
                  <a:cxn ang="0">
                    <a:pos x="100" y="102"/>
                  </a:cxn>
                  <a:cxn ang="0">
                    <a:pos x="108" y="106"/>
                  </a:cxn>
                  <a:cxn ang="0">
                    <a:pos x="108" y="110"/>
                  </a:cxn>
                  <a:cxn ang="0">
                    <a:pos x="57" y="110"/>
                  </a:cxn>
                  <a:cxn ang="0">
                    <a:pos x="57" y="106"/>
                  </a:cxn>
                  <a:cxn ang="0">
                    <a:pos x="67" y="104"/>
                  </a:cxn>
                  <a:cxn ang="0">
                    <a:pos x="69" y="99"/>
                  </a:cxn>
                  <a:cxn ang="0">
                    <a:pos x="68" y="94"/>
                  </a:cxn>
                  <a:cxn ang="0">
                    <a:pos x="66" y="88"/>
                  </a:cxn>
                  <a:cxn ang="0">
                    <a:pos x="62" y="79"/>
                  </a:cxn>
                  <a:cxn ang="0">
                    <a:pos x="26" y="79"/>
                  </a:cxn>
                  <a:cxn ang="0">
                    <a:pos x="22" y="91"/>
                  </a:cxn>
                  <a:cxn ang="0">
                    <a:pos x="20" y="100"/>
                  </a:cxn>
                  <a:cxn ang="0">
                    <a:pos x="24" y="105"/>
                  </a:cxn>
                  <a:cxn ang="0">
                    <a:pos x="32" y="106"/>
                  </a:cxn>
                  <a:cxn ang="0">
                    <a:pos x="32" y="110"/>
                  </a:cxn>
                  <a:cxn ang="0">
                    <a:pos x="0" y="110"/>
                  </a:cxn>
                  <a:cxn ang="0">
                    <a:pos x="0" y="106"/>
                  </a:cxn>
                  <a:cxn ang="0">
                    <a:pos x="55" y="0"/>
                  </a:cxn>
                  <a:cxn ang="0">
                    <a:pos x="55" y="0"/>
                  </a:cxn>
                  <a:cxn ang="0">
                    <a:pos x="55" y="0"/>
                  </a:cxn>
                </a:cxnLst>
                <a:rect l="0" t="0" r="r" b="b"/>
                <a:pathLst>
                  <a:path w="108" h="110">
                    <a:moveTo>
                      <a:pt x="60" y="72"/>
                    </a:moveTo>
                    <a:lnTo>
                      <a:pt x="60" y="72"/>
                    </a:lnTo>
                    <a:lnTo>
                      <a:pt x="44" y="36"/>
                    </a:lnTo>
                    <a:lnTo>
                      <a:pt x="43" y="36"/>
                    </a:lnTo>
                    <a:lnTo>
                      <a:pt x="29" y="72"/>
                    </a:lnTo>
                    <a:lnTo>
                      <a:pt x="60" y="72"/>
                    </a:lnTo>
                    <a:close/>
                    <a:moveTo>
                      <a:pt x="0" y="106"/>
                    </a:moveTo>
                    <a:lnTo>
                      <a:pt x="0" y="106"/>
                    </a:lnTo>
                    <a:cubicBezTo>
                      <a:pt x="4" y="106"/>
                      <a:pt x="7" y="104"/>
                      <a:pt x="9" y="101"/>
                    </a:cubicBezTo>
                    <a:cubicBezTo>
                      <a:pt x="11" y="99"/>
                      <a:pt x="13" y="94"/>
                      <a:pt x="16" y="87"/>
                    </a:cubicBezTo>
                    <a:lnTo>
                      <a:pt x="51" y="0"/>
                    </a:lnTo>
                    <a:lnTo>
                      <a:pt x="55" y="0"/>
                    </a:lnTo>
                    <a:lnTo>
                      <a:pt x="91" y="84"/>
                    </a:lnTo>
                    <a:cubicBezTo>
                      <a:pt x="95" y="93"/>
                      <a:pt x="98" y="99"/>
                      <a:pt x="100" y="102"/>
                    </a:cubicBezTo>
                    <a:cubicBezTo>
                      <a:pt x="102" y="105"/>
                      <a:pt x="105" y="106"/>
                      <a:pt x="108" y="106"/>
                    </a:cubicBezTo>
                    <a:lnTo>
                      <a:pt x="108" y="110"/>
                    </a:lnTo>
                    <a:lnTo>
                      <a:pt x="57" y="110"/>
                    </a:lnTo>
                    <a:lnTo>
                      <a:pt x="57" y="106"/>
                    </a:lnTo>
                    <a:cubicBezTo>
                      <a:pt x="62" y="106"/>
                      <a:pt x="65" y="105"/>
                      <a:pt x="67" y="104"/>
                    </a:cubicBezTo>
                    <a:cubicBezTo>
                      <a:pt x="69" y="104"/>
                      <a:pt x="69" y="102"/>
                      <a:pt x="69" y="99"/>
                    </a:cubicBezTo>
                    <a:cubicBezTo>
                      <a:pt x="69" y="98"/>
                      <a:pt x="69" y="96"/>
                      <a:pt x="68" y="94"/>
                    </a:cubicBezTo>
                    <a:cubicBezTo>
                      <a:pt x="68" y="92"/>
                      <a:pt x="67" y="90"/>
                      <a:pt x="66" y="88"/>
                    </a:cubicBezTo>
                    <a:lnTo>
                      <a:pt x="62" y="79"/>
                    </a:lnTo>
                    <a:lnTo>
                      <a:pt x="26" y="79"/>
                    </a:lnTo>
                    <a:cubicBezTo>
                      <a:pt x="24" y="85"/>
                      <a:pt x="23" y="89"/>
                      <a:pt x="22" y="91"/>
                    </a:cubicBezTo>
                    <a:cubicBezTo>
                      <a:pt x="20" y="95"/>
                      <a:pt x="20" y="98"/>
                      <a:pt x="20" y="100"/>
                    </a:cubicBezTo>
                    <a:cubicBezTo>
                      <a:pt x="20" y="102"/>
                      <a:pt x="21" y="104"/>
                      <a:pt x="24" y="105"/>
                    </a:cubicBezTo>
                    <a:cubicBezTo>
                      <a:pt x="26" y="105"/>
                      <a:pt x="29" y="106"/>
                      <a:pt x="32" y="106"/>
                    </a:cubicBezTo>
                    <a:lnTo>
                      <a:pt x="32" y="110"/>
                    </a:lnTo>
                    <a:lnTo>
                      <a:pt x="0" y="110"/>
                    </a:lnTo>
                    <a:lnTo>
                      <a:pt x="0" y="106"/>
                    </a:lnTo>
                    <a:close/>
                    <a:moveTo>
                      <a:pt x="55" y="0"/>
                    </a:moveTo>
                    <a:lnTo>
                      <a:pt x="55" y="0"/>
                    </a:lnTo>
                    <a:lnTo>
                      <a:pt x="5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248"/>
              <p:cNvSpPr>
                <a:spLocks noEditPoints="1"/>
              </p:cNvSpPr>
              <p:nvPr/>
            </p:nvSpPr>
            <p:spPr bwMode="auto">
              <a:xfrm>
                <a:off x="1250" y="2709"/>
                <a:ext cx="35" cy="43"/>
              </a:xfrm>
              <a:custGeom>
                <a:avLst/>
                <a:gdLst/>
                <a:ahLst/>
                <a:cxnLst>
                  <a:cxn ang="0">
                    <a:pos x="38" y="0"/>
                  </a:cxn>
                  <a:cxn ang="0">
                    <a:pos x="38" y="0"/>
                  </a:cxn>
                  <a:cxn ang="0">
                    <a:pos x="55" y="4"/>
                  </a:cxn>
                  <a:cxn ang="0">
                    <a:pos x="62" y="17"/>
                  </a:cxn>
                  <a:cxn ang="0">
                    <a:pos x="59" y="24"/>
                  </a:cxn>
                  <a:cxn ang="0">
                    <a:pos x="52" y="27"/>
                  </a:cxn>
                  <a:cxn ang="0">
                    <a:pos x="47" y="26"/>
                  </a:cxn>
                  <a:cxn ang="0">
                    <a:pos x="42" y="17"/>
                  </a:cxn>
                  <a:cxn ang="0">
                    <a:pos x="43" y="15"/>
                  </a:cxn>
                  <a:cxn ang="0">
                    <a:pos x="43" y="12"/>
                  </a:cxn>
                  <a:cxn ang="0">
                    <a:pos x="41" y="6"/>
                  </a:cxn>
                  <a:cxn ang="0">
                    <a:pos x="36" y="5"/>
                  </a:cxn>
                  <a:cxn ang="0">
                    <a:pos x="26" y="13"/>
                  </a:cxn>
                  <a:cxn ang="0">
                    <a:pos x="23" y="31"/>
                  </a:cxn>
                  <a:cxn ang="0">
                    <a:pos x="28" y="56"/>
                  </a:cxn>
                  <a:cxn ang="0">
                    <a:pos x="44" y="66"/>
                  </a:cxn>
                  <a:cxn ang="0">
                    <a:pos x="55" y="64"/>
                  </a:cxn>
                  <a:cxn ang="0">
                    <a:pos x="62" y="58"/>
                  </a:cxn>
                  <a:cxn ang="0">
                    <a:pos x="65" y="60"/>
                  </a:cxn>
                  <a:cxn ang="0">
                    <a:pos x="46" y="75"/>
                  </a:cxn>
                  <a:cxn ang="0">
                    <a:pos x="35" y="77"/>
                  </a:cxn>
                  <a:cxn ang="0">
                    <a:pos x="10" y="66"/>
                  </a:cxn>
                  <a:cxn ang="0">
                    <a:pos x="0" y="40"/>
                  </a:cxn>
                  <a:cxn ang="0">
                    <a:pos x="10" y="11"/>
                  </a:cxn>
                  <a:cxn ang="0">
                    <a:pos x="38" y="0"/>
                  </a:cxn>
                  <a:cxn ang="0">
                    <a:pos x="38" y="0"/>
                  </a:cxn>
                  <a:cxn ang="0">
                    <a:pos x="34" y="0"/>
                  </a:cxn>
                  <a:cxn ang="0">
                    <a:pos x="34" y="0"/>
                  </a:cxn>
                  <a:cxn ang="0">
                    <a:pos x="34" y="0"/>
                  </a:cxn>
                </a:cxnLst>
                <a:rect l="0" t="0" r="r" b="b"/>
                <a:pathLst>
                  <a:path w="65" h="77">
                    <a:moveTo>
                      <a:pt x="38" y="0"/>
                    </a:moveTo>
                    <a:lnTo>
                      <a:pt x="38" y="0"/>
                    </a:lnTo>
                    <a:cubicBezTo>
                      <a:pt x="44" y="0"/>
                      <a:pt x="50" y="1"/>
                      <a:pt x="55" y="4"/>
                    </a:cubicBezTo>
                    <a:cubicBezTo>
                      <a:pt x="60" y="8"/>
                      <a:pt x="62" y="12"/>
                      <a:pt x="62" y="17"/>
                    </a:cubicBezTo>
                    <a:cubicBezTo>
                      <a:pt x="62" y="20"/>
                      <a:pt x="61" y="22"/>
                      <a:pt x="59" y="24"/>
                    </a:cubicBezTo>
                    <a:cubicBezTo>
                      <a:pt x="58" y="26"/>
                      <a:pt x="55" y="27"/>
                      <a:pt x="52" y="27"/>
                    </a:cubicBezTo>
                    <a:cubicBezTo>
                      <a:pt x="50" y="27"/>
                      <a:pt x="48" y="27"/>
                      <a:pt x="47" y="26"/>
                    </a:cubicBezTo>
                    <a:cubicBezTo>
                      <a:pt x="44" y="24"/>
                      <a:pt x="42" y="21"/>
                      <a:pt x="42" y="17"/>
                    </a:cubicBezTo>
                    <a:cubicBezTo>
                      <a:pt x="42" y="16"/>
                      <a:pt x="43" y="16"/>
                      <a:pt x="43" y="15"/>
                    </a:cubicBezTo>
                    <a:cubicBezTo>
                      <a:pt x="43" y="14"/>
                      <a:pt x="43" y="13"/>
                      <a:pt x="43" y="12"/>
                    </a:cubicBezTo>
                    <a:cubicBezTo>
                      <a:pt x="43" y="9"/>
                      <a:pt x="42" y="7"/>
                      <a:pt x="41" y="6"/>
                    </a:cubicBezTo>
                    <a:cubicBezTo>
                      <a:pt x="39" y="5"/>
                      <a:pt x="38" y="5"/>
                      <a:pt x="36" y="5"/>
                    </a:cubicBezTo>
                    <a:cubicBezTo>
                      <a:pt x="31" y="5"/>
                      <a:pt x="28" y="7"/>
                      <a:pt x="26" y="13"/>
                    </a:cubicBezTo>
                    <a:cubicBezTo>
                      <a:pt x="24" y="18"/>
                      <a:pt x="23" y="24"/>
                      <a:pt x="23" y="31"/>
                    </a:cubicBezTo>
                    <a:cubicBezTo>
                      <a:pt x="23" y="41"/>
                      <a:pt x="24" y="50"/>
                      <a:pt x="28" y="56"/>
                    </a:cubicBezTo>
                    <a:cubicBezTo>
                      <a:pt x="32" y="63"/>
                      <a:pt x="38" y="66"/>
                      <a:pt x="44" y="66"/>
                    </a:cubicBezTo>
                    <a:cubicBezTo>
                      <a:pt x="49" y="66"/>
                      <a:pt x="52" y="65"/>
                      <a:pt x="55" y="64"/>
                    </a:cubicBezTo>
                    <a:cubicBezTo>
                      <a:pt x="57" y="62"/>
                      <a:pt x="59" y="61"/>
                      <a:pt x="62" y="58"/>
                    </a:cubicBezTo>
                    <a:lnTo>
                      <a:pt x="65" y="60"/>
                    </a:lnTo>
                    <a:cubicBezTo>
                      <a:pt x="59" y="68"/>
                      <a:pt x="53" y="72"/>
                      <a:pt x="46" y="75"/>
                    </a:cubicBezTo>
                    <a:cubicBezTo>
                      <a:pt x="43" y="77"/>
                      <a:pt x="39" y="77"/>
                      <a:pt x="35" y="77"/>
                    </a:cubicBezTo>
                    <a:cubicBezTo>
                      <a:pt x="24" y="77"/>
                      <a:pt x="16" y="74"/>
                      <a:pt x="10" y="66"/>
                    </a:cubicBezTo>
                    <a:cubicBezTo>
                      <a:pt x="3" y="59"/>
                      <a:pt x="0" y="50"/>
                      <a:pt x="0" y="40"/>
                    </a:cubicBezTo>
                    <a:cubicBezTo>
                      <a:pt x="0" y="29"/>
                      <a:pt x="3" y="19"/>
                      <a:pt x="10" y="11"/>
                    </a:cubicBezTo>
                    <a:cubicBezTo>
                      <a:pt x="17" y="4"/>
                      <a:pt x="26"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249"/>
              <p:cNvSpPr>
                <a:spLocks noEditPoints="1"/>
              </p:cNvSpPr>
              <p:nvPr/>
            </p:nvSpPr>
            <p:spPr bwMode="auto">
              <a:xfrm>
                <a:off x="1289" y="2709"/>
                <a:ext cx="35" cy="43"/>
              </a:xfrm>
              <a:custGeom>
                <a:avLst/>
                <a:gdLst/>
                <a:ahLst/>
                <a:cxnLst>
                  <a:cxn ang="0">
                    <a:pos x="38" y="0"/>
                  </a:cxn>
                  <a:cxn ang="0">
                    <a:pos x="38" y="0"/>
                  </a:cxn>
                  <a:cxn ang="0">
                    <a:pos x="55" y="4"/>
                  </a:cxn>
                  <a:cxn ang="0">
                    <a:pos x="62" y="17"/>
                  </a:cxn>
                  <a:cxn ang="0">
                    <a:pos x="59" y="24"/>
                  </a:cxn>
                  <a:cxn ang="0">
                    <a:pos x="52" y="27"/>
                  </a:cxn>
                  <a:cxn ang="0">
                    <a:pos x="47" y="26"/>
                  </a:cxn>
                  <a:cxn ang="0">
                    <a:pos x="43" y="17"/>
                  </a:cxn>
                  <a:cxn ang="0">
                    <a:pos x="43" y="15"/>
                  </a:cxn>
                  <a:cxn ang="0">
                    <a:pos x="43" y="12"/>
                  </a:cxn>
                  <a:cxn ang="0">
                    <a:pos x="41" y="6"/>
                  </a:cxn>
                  <a:cxn ang="0">
                    <a:pos x="36" y="5"/>
                  </a:cxn>
                  <a:cxn ang="0">
                    <a:pos x="26" y="13"/>
                  </a:cxn>
                  <a:cxn ang="0">
                    <a:pos x="23" y="31"/>
                  </a:cxn>
                  <a:cxn ang="0">
                    <a:pos x="28" y="56"/>
                  </a:cxn>
                  <a:cxn ang="0">
                    <a:pos x="44" y="66"/>
                  </a:cxn>
                  <a:cxn ang="0">
                    <a:pos x="55" y="64"/>
                  </a:cxn>
                  <a:cxn ang="0">
                    <a:pos x="62" y="58"/>
                  </a:cxn>
                  <a:cxn ang="0">
                    <a:pos x="65" y="60"/>
                  </a:cxn>
                  <a:cxn ang="0">
                    <a:pos x="46" y="75"/>
                  </a:cxn>
                  <a:cxn ang="0">
                    <a:pos x="35" y="77"/>
                  </a:cxn>
                  <a:cxn ang="0">
                    <a:pos x="10" y="66"/>
                  </a:cxn>
                  <a:cxn ang="0">
                    <a:pos x="0" y="40"/>
                  </a:cxn>
                  <a:cxn ang="0">
                    <a:pos x="10" y="11"/>
                  </a:cxn>
                  <a:cxn ang="0">
                    <a:pos x="38" y="0"/>
                  </a:cxn>
                  <a:cxn ang="0">
                    <a:pos x="38" y="0"/>
                  </a:cxn>
                  <a:cxn ang="0">
                    <a:pos x="34" y="0"/>
                  </a:cxn>
                  <a:cxn ang="0">
                    <a:pos x="34" y="0"/>
                  </a:cxn>
                  <a:cxn ang="0">
                    <a:pos x="34" y="0"/>
                  </a:cxn>
                </a:cxnLst>
                <a:rect l="0" t="0" r="r" b="b"/>
                <a:pathLst>
                  <a:path w="65" h="77">
                    <a:moveTo>
                      <a:pt x="38" y="0"/>
                    </a:moveTo>
                    <a:lnTo>
                      <a:pt x="38" y="0"/>
                    </a:lnTo>
                    <a:cubicBezTo>
                      <a:pt x="44" y="0"/>
                      <a:pt x="50" y="1"/>
                      <a:pt x="55" y="4"/>
                    </a:cubicBezTo>
                    <a:cubicBezTo>
                      <a:pt x="60" y="8"/>
                      <a:pt x="62" y="12"/>
                      <a:pt x="62" y="17"/>
                    </a:cubicBezTo>
                    <a:cubicBezTo>
                      <a:pt x="62" y="20"/>
                      <a:pt x="61" y="22"/>
                      <a:pt x="59" y="24"/>
                    </a:cubicBezTo>
                    <a:cubicBezTo>
                      <a:pt x="58" y="26"/>
                      <a:pt x="55" y="27"/>
                      <a:pt x="52" y="27"/>
                    </a:cubicBezTo>
                    <a:cubicBezTo>
                      <a:pt x="50" y="27"/>
                      <a:pt x="48" y="27"/>
                      <a:pt x="47" y="26"/>
                    </a:cubicBezTo>
                    <a:cubicBezTo>
                      <a:pt x="44" y="24"/>
                      <a:pt x="43" y="21"/>
                      <a:pt x="43" y="17"/>
                    </a:cubicBezTo>
                    <a:cubicBezTo>
                      <a:pt x="43" y="16"/>
                      <a:pt x="43" y="16"/>
                      <a:pt x="43" y="15"/>
                    </a:cubicBezTo>
                    <a:cubicBezTo>
                      <a:pt x="43" y="14"/>
                      <a:pt x="43" y="13"/>
                      <a:pt x="43" y="12"/>
                    </a:cubicBezTo>
                    <a:cubicBezTo>
                      <a:pt x="43" y="9"/>
                      <a:pt x="42" y="7"/>
                      <a:pt x="41" y="6"/>
                    </a:cubicBezTo>
                    <a:cubicBezTo>
                      <a:pt x="39" y="5"/>
                      <a:pt x="38" y="5"/>
                      <a:pt x="36" y="5"/>
                    </a:cubicBezTo>
                    <a:cubicBezTo>
                      <a:pt x="31" y="5"/>
                      <a:pt x="28" y="7"/>
                      <a:pt x="26" y="13"/>
                    </a:cubicBezTo>
                    <a:cubicBezTo>
                      <a:pt x="24" y="18"/>
                      <a:pt x="23" y="24"/>
                      <a:pt x="23" y="31"/>
                    </a:cubicBezTo>
                    <a:cubicBezTo>
                      <a:pt x="23" y="41"/>
                      <a:pt x="25" y="50"/>
                      <a:pt x="28" y="56"/>
                    </a:cubicBezTo>
                    <a:cubicBezTo>
                      <a:pt x="32" y="63"/>
                      <a:pt x="38" y="66"/>
                      <a:pt x="44" y="66"/>
                    </a:cubicBezTo>
                    <a:cubicBezTo>
                      <a:pt x="49" y="66"/>
                      <a:pt x="52" y="65"/>
                      <a:pt x="55" y="64"/>
                    </a:cubicBezTo>
                    <a:cubicBezTo>
                      <a:pt x="57" y="62"/>
                      <a:pt x="59" y="61"/>
                      <a:pt x="62" y="58"/>
                    </a:cubicBezTo>
                    <a:lnTo>
                      <a:pt x="65" y="60"/>
                    </a:lnTo>
                    <a:cubicBezTo>
                      <a:pt x="59" y="68"/>
                      <a:pt x="53" y="72"/>
                      <a:pt x="46" y="75"/>
                    </a:cubicBezTo>
                    <a:cubicBezTo>
                      <a:pt x="43" y="77"/>
                      <a:pt x="39" y="77"/>
                      <a:pt x="35" y="77"/>
                    </a:cubicBezTo>
                    <a:cubicBezTo>
                      <a:pt x="24" y="77"/>
                      <a:pt x="16" y="74"/>
                      <a:pt x="10" y="66"/>
                    </a:cubicBezTo>
                    <a:cubicBezTo>
                      <a:pt x="3" y="59"/>
                      <a:pt x="0" y="50"/>
                      <a:pt x="0" y="40"/>
                    </a:cubicBezTo>
                    <a:cubicBezTo>
                      <a:pt x="0" y="29"/>
                      <a:pt x="3" y="19"/>
                      <a:pt x="10" y="11"/>
                    </a:cubicBezTo>
                    <a:cubicBezTo>
                      <a:pt x="17" y="4"/>
                      <a:pt x="26"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250"/>
              <p:cNvSpPr>
                <a:spLocks noEditPoints="1"/>
              </p:cNvSpPr>
              <p:nvPr/>
            </p:nvSpPr>
            <p:spPr bwMode="auto">
              <a:xfrm>
                <a:off x="1328" y="2709"/>
                <a:ext cx="35" cy="43"/>
              </a:xfrm>
              <a:custGeom>
                <a:avLst/>
                <a:gdLst/>
                <a:ahLst/>
                <a:cxnLst>
                  <a:cxn ang="0">
                    <a:pos x="0" y="38"/>
                  </a:cxn>
                  <a:cxn ang="0">
                    <a:pos x="0" y="38"/>
                  </a:cxn>
                  <a:cxn ang="0">
                    <a:pos x="10" y="10"/>
                  </a:cxn>
                  <a:cxn ang="0">
                    <a:pos x="34" y="0"/>
                  </a:cxn>
                  <a:cxn ang="0">
                    <a:pos x="48" y="4"/>
                  </a:cxn>
                  <a:cxn ang="0">
                    <a:pos x="59" y="15"/>
                  </a:cxn>
                  <a:cxn ang="0">
                    <a:pos x="63" y="30"/>
                  </a:cxn>
                  <a:cxn ang="0">
                    <a:pos x="63" y="36"/>
                  </a:cxn>
                  <a:cxn ang="0">
                    <a:pos x="23" y="36"/>
                  </a:cxn>
                  <a:cxn ang="0">
                    <a:pos x="26" y="52"/>
                  </a:cxn>
                  <a:cxn ang="0">
                    <a:pos x="42" y="66"/>
                  </a:cxn>
                  <a:cxn ang="0">
                    <a:pos x="53" y="62"/>
                  </a:cxn>
                  <a:cxn ang="0">
                    <a:pos x="60" y="55"/>
                  </a:cxn>
                  <a:cxn ang="0">
                    <a:pos x="64" y="57"/>
                  </a:cxn>
                  <a:cxn ang="0">
                    <a:pos x="47" y="74"/>
                  </a:cxn>
                  <a:cxn ang="0">
                    <a:pos x="33" y="77"/>
                  </a:cxn>
                  <a:cxn ang="0">
                    <a:pos x="11" y="68"/>
                  </a:cxn>
                  <a:cxn ang="0">
                    <a:pos x="0" y="38"/>
                  </a:cxn>
                  <a:cxn ang="0">
                    <a:pos x="0" y="38"/>
                  </a:cxn>
                  <a:cxn ang="0">
                    <a:pos x="44" y="30"/>
                  </a:cxn>
                  <a:cxn ang="0">
                    <a:pos x="44" y="30"/>
                  </a:cxn>
                  <a:cxn ang="0">
                    <a:pos x="42" y="10"/>
                  </a:cxn>
                  <a:cxn ang="0">
                    <a:pos x="34" y="5"/>
                  </a:cxn>
                  <a:cxn ang="0">
                    <a:pos x="25" y="11"/>
                  </a:cxn>
                  <a:cxn ang="0">
                    <a:pos x="22" y="30"/>
                  </a:cxn>
                  <a:cxn ang="0">
                    <a:pos x="44" y="30"/>
                  </a:cxn>
                  <a:cxn ang="0">
                    <a:pos x="33" y="0"/>
                  </a:cxn>
                  <a:cxn ang="0">
                    <a:pos x="33" y="0"/>
                  </a:cxn>
                  <a:cxn ang="0">
                    <a:pos x="33" y="0"/>
                  </a:cxn>
                </a:cxnLst>
                <a:rect l="0" t="0" r="r" b="b"/>
                <a:pathLst>
                  <a:path w="64" h="77">
                    <a:moveTo>
                      <a:pt x="0" y="38"/>
                    </a:moveTo>
                    <a:lnTo>
                      <a:pt x="0" y="38"/>
                    </a:lnTo>
                    <a:cubicBezTo>
                      <a:pt x="0" y="26"/>
                      <a:pt x="4" y="17"/>
                      <a:pt x="10" y="10"/>
                    </a:cubicBezTo>
                    <a:cubicBezTo>
                      <a:pt x="17" y="3"/>
                      <a:pt x="24" y="0"/>
                      <a:pt x="34" y="0"/>
                    </a:cubicBezTo>
                    <a:cubicBezTo>
                      <a:pt x="39" y="0"/>
                      <a:pt x="44" y="1"/>
                      <a:pt x="48" y="4"/>
                    </a:cubicBezTo>
                    <a:cubicBezTo>
                      <a:pt x="53" y="7"/>
                      <a:pt x="56" y="10"/>
                      <a:pt x="59" y="15"/>
                    </a:cubicBezTo>
                    <a:cubicBezTo>
                      <a:pt x="61" y="19"/>
                      <a:pt x="62" y="24"/>
                      <a:pt x="63" y="30"/>
                    </a:cubicBezTo>
                    <a:cubicBezTo>
                      <a:pt x="63" y="32"/>
                      <a:pt x="63" y="34"/>
                      <a:pt x="63" y="36"/>
                    </a:cubicBezTo>
                    <a:lnTo>
                      <a:pt x="23" y="36"/>
                    </a:lnTo>
                    <a:cubicBezTo>
                      <a:pt x="23" y="42"/>
                      <a:pt x="24" y="48"/>
                      <a:pt x="26" y="52"/>
                    </a:cubicBezTo>
                    <a:cubicBezTo>
                      <a:pt x="29" y="61"/>
                      <a:pt x="35" y="66"/>
                      <a:pt x="42" y="66"/>
                    </a:cubicBezTo>
                    <a:cubicBezTo>
                      <a:pt x="46" y="66"/>
                      <a:pt x="50" y="64"/>
                      <a:pt x="53" y="62"/>
                    </a:cubicBezTo>
                    <a:cubicBezTo>
                      <a:pt x="55" y="61"/>
                      <a:pt x="57" y="58"/>
                      <a:pt x="60" y="55"/>
                    </a:cubicBezTo>
                    <a:lnTo>
                      <a:pt x="64" y="57"/>
                    </a:lnTo>
                    <a:cubicBezTo>
                      <a:pt x="59" y="65"/>
                      <a:pt x="53" y="71"/>
                      <a:pt x="47" y="74"/>
                    </a:cubicBezTo>
                    <a:cubicBezTo>
                      <a:pt x="43" y="76"/>
                      <a:pt x="38" y="77"/>
                      <a:pt x="33" y="77"/>
                    </a:cubicBezTo>
                    <a:cubicBezTo>
                      <a:pt x="25" y="77"/>
                      <a:pt x="17" y="74"/>
                      <a:pt x="11" y="68"/>
                    </a:cubicBezTo>
                    <a:cubicBezTo>
                      <a:pt x="4" y="62"/>
                      <a:pt x="0" y="52"/>
                      <a:pt x="0" y="38"/>
                    </a:cubicBezTo>
                    <a:lnTo>
                      <a:pt x="0" y="38"/>
                    </a:lnTo>
                    <a:close/>
                    <a:moveTo>
                      <a:pt x="44" y="30"/>
                    </a:moveTo>
                    <a:lnTo>
                      <a:pt x="44" y="30"/>
                    </a:lnTo>
                    <a:cubicBezTo>
                      <a:pt x="44" y="21"/>
                      <a:pt x="43" y="14"/>
                      <a:pt x="42" y="10"/>
                    </a:cubicBezTo>
                    <a:cubicBezTo>
                      <a:pt x="40" y="7"/>
                      <a:pt x="38" y="5"/>
                      <a:pt x="34" y="5"/>
                    </a:cubicBezTo>
                    <a:cubicBezTo>
                      <a:pt x="29" y="5"/>
                      <a:pt x="27" y="7"/>
                      <a:pt x="25" y="11"/>
                    </a:cubicBezTo>
                    <a:cubicBezTo>
                      <a:pt x="24" y="15"/>
                      <a:pt x="23" y="22"/>
                      <a:pt x="22" y="30"/>
                    </a:cubicBezTo>
                    <a:lnTo>
                      <a:pt x="44"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251"/>
              <p:cNvSpPr>
                <a:spLocks noEditPoints="1"/>
              </p:cNvSpPr>
              <p:nvPr/>
            </p:nvSpPr>
            <p:spPr bwMode="auto">
              <a:xfrm>
                <a:off x="1367" y="2709"/>
                <a:ext cx="30" cy="43"/>
              </a:xfrm>
              <a:custGeom>
                <a:avLst/>
                <a:gdLst/>
                <a:ahLst/>
                <a:cxnLst>
                  <a:cxn ang="0">
                    <a:pos x="0" y="51"/>
                  </a:cxn>
                  <a:cxn ang="0">
                    <a:pos x="0" y="51"/>
                  </a:cxn>
                  <a:cxn ang="0">
                    <a:pos x="4" y="51"/>
                  </a:cxn>
                  <a:cxn ang="0">
                    <a:pos x="13" y="67"/>
                  </a:cxn>
                  <a:cxn ang="0">
                    <a:pos x="26" y="72"/>
                  </a:cxn>
                  <a:cxn ang="0">
                    <a:pos x="35" y="69"/>
                  </a:cxn>
                  <a:cxn ang="0">
                    <a:pos x="38" y="62"/>
                  </a:cxn>
                  <a:cxn ang="0">
                    <a:pos x="35" y="54"/>
                  </a:cxn>
                  <a:cxn ang="0">
                    <a:pos x="29" y="51"/>
                  </a:cxn>
                  <a:cxn ang="0">
                    <a:pos x="17" y="45"/>
                  </a:cxn>
                  <a:cxn ang="0">
                    <a:pos x="4" y="35"/>
                  </a:cxn>
                  <a:cxn ang="0">
                    <a:pos x="0" y="22"/>
                  </a:cxn>
                  <a:cxn ang="0">
                    <a:pos x="6" y="6"/>
                  </a:cxn>
                  <a:cxn ang="0">
                    <a:pos x="24" y="0"/>
                  </a:cxn>
                  <a:cxn ang="0">
                    <a:pos x="35" y="1"/>
                  </a:cxn>
                  <a:cxn ang="0">
                    <a:pos x="42" y="3"/>
                  </a:cxn>
                  <a:cxn ang="0">
                    <a:pos x="45" y="2"/>
                  </a:cxn>
                  <a:cxn ang="0">
                    <a:pos x="46" y="0"/>
                  </a:cxn>
                  <a:cxn ang="0">
                    <a:pos x="50" y="0"/>
                  </a:cxn>
                  <a:cxn ang="0">
                    <a:pos x="50" y="23"/>
                  </a:cxn>
                  <a:cxn ang="0">
                    <a:pos x="46" y="23"/>
                  </a:cxn>
                  <a:cxn ang="0">
                    <a:pos x="38" y="10"/>
                  </a:cxn>
                  <a:cxn ang="0">
                    <a:pos x="26" y="5"/>
                  </a:cxn>
                  <a:cxn ang="0">
                    <a:pos x="19" y="8"/>
                  </a:cxn>
                  <a:cxn ang="0">
                    <a:pos x="16" y="14"/>
                  </a:cxn>
                  <a:cxn ang="0">
                    <a:pos x="18" y="20"/>
                  </a:cxn>
                  <a:cxn ang="0">
                    <a:pos x="27" y="26"/>
                  </a:cxn>
                  <a:cxn ang="0">
                    <a:pos x="36" y="30"/>
                  </a:cxn>
                  <a:cxn ang="0">
                    <a:pos x="47" y="38"/>
                  </a:cxn>
                  <a:cxn ang="0">
                    <a:pos x="54" y="53"/>
                  </a:cxn>
                  <a:cxn ang="0">
                    <a:pos x="47" y="69"/>
                  </a:cxn>
                  <a:cxn ang="0">
                    <a:pos x="28" y="77"/>
                  </a:cxn>
                  <a:cxn ang="0">
                    <a:pos x="22" y="76"/>
                  </a:cxn>
                  <a:cxn ang="0">
                    <a:pos x="14" y="74"/>
                  </a:cxn>
                  <a:cxn ang="0">
                    <a:pos x="11" y="73"/>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4" y="51"/>
                    </a:lnTo>
                    <a:cubicBezTo>
                      <a:pt x="6" y="58"/>
                      <a:pt x="9" y="64"/>
                      <a:pt x="13" y="67"/>
                    </a:cubicBezTo>
                    <a:cubicBezTo>
                      <a:pt x="17" y="70"/>
                      <a:pt x="22" y="72"/>
                      <a:pt x="26" y="72"/>
                    </a:cubicBezTo>
                    <a:cubicBezTo>
                      <a:pt x="30" y="72"/>
                      <a:pt x="33" y="71"/>
                      <a:pt x="35" y="69"/>
                    </a:cubicBezTo>
                    <a:cubicBezTo>
                      <a:pt x="37" y="67"/>
                      <a:pt x="38" y="65"/>
                      <a:pt x="38" y="62"/>
                    </a:cubicBezTo>
                    <a:cubicBezTo>
                      <a:pt x="38" y="59"/>
                      <a:pt x="37" y="56"/>
                      <a:pt x="35" y="54"/>
                    </a:cubicBezTo>
                    <a:cubicBezTo>
                      <a:pt x="34" y="53"/>
                      <a:pt x="32" y="52"/>
                      <a:pt x="29" y="51"/>
                    </a:cubicBezTo>
                    <a:lnTo>
                      <a:pt x="17" y="45"/>
                    </a:lnTo>
                    <a:cubicBezTo>
                      <a:pt x="11" y="42"/>
                      <a:pt x="7" y="39"/>
                      <a:pt x="4" y="35"/>
                    </a:cubicBezTo>
                    <a:cubicBezTo>
                      <a:pt x="1" y="32"/>
                      <a:pt x="0" y="27"/>
                      <a:pt x="0" y="22"/>
                    </a:cubicBezTo>
                    <a:cubicBezTo>
                      <a:pt x="0" y="16"/>
                      <a:pt x="2" y="11"/>
                      <a:pt x="6" y="6"/>
                    </a:cubicBezTo>
                    <a:cubicBezTo>
                      <a:pt x="11" y="2"/>
                      <a:pt x="17" y="0"/>
                      <a:pt x="24" y="0"/>
                    </a:cubicBezTo>
                    <a:cubicBezTo>
                      <a:pt x="28" y="0"/>
                      <a:pt x="31" y="0"/>
                      <a:pt x="35" y="1"/>
                    </a:cubicBezTo>
                    <a:cubicBezTo>
                      <a:pt x="39" y="3"/>
                      <a:pt x="41" y="3"/>
                      <a:pt x="42" y="3"/>
                    </a:cubicBezTo>
                    <a:cubicBezTo>
                      <a:pt x="44" y="3"/>
                      <a:pt x="44" y="3"/>
                      <a:pt x="45" y="2"/>
                    </a:cubicBezTo>
                    <a:cubicBezTo>
                      <a:pt x="46" y="2"/>
                      <a:pt x="46" y="1"/>
                      <a:pt x="46" y="0"/>
                    </a:cubicBezTo>
                    <a:lnTo>
                      <a:pt x="50" y="0"/>
                    </a:lnTo>
                    <a:lnTo>
                      <a:pt x="50" y="23"/>
                    </a:lnTo>
                    <a:lnTo>
                      <a:pt x="46" y="23"/>
                    </a:lnTo>
                    <a:cubicBezTo>
                      <a:pt x="44" y="18"/>
                      <a:pt x="42" y="13"/>
                      <a:pt x="38" y="10"/>
                    </a:cubicBezTo>
                    <a:cubicBezTo>
                      <a:pt x="35" y="7"/>
                      <a:pt x="31" y="5"/>
                      <a:pt x="26" y="5"/>
                    </a:cubicBezTo>
                    <a:cubicBezTo>
                      <a:pt x="23" y="5"/>
                      <a:pt x="20" y="6"/>
                      <a:pt x="19" y="8"/>
                    </a:cubicBezTo>
                    <a:cubicBezTo>
                      <a:pt x="17" y="10"/>
                      <a:pt x="16" y="12"/>
                      <a:pt x="16" y="14"/>
                    </a:cubicBezTo>
                    <a:cubicBezTo>
                      <a:pt x="16" y="16"/>
                      <a:pt x="17" y="18"/>
                      <a:pt x="18" y="20"/>
                    </a:cubicBezTo>
                    <a:cubicBezTo>
                      <a:pt x="20" y="22"/>
                      <a:pt x="23" y="24"/>
                      <a:pt x="27" y="26"/>
                    </a:cubicBezTo>
                    <a:lnTo>
                      <a:pt x="36" y="30"/>
                    </a:lnTo>
                    <a:cubicBezTo>
                      <a:pt x="41" y="33"/>
                      <a:pt x="45" y="35"/>
                      <a:pt x="47" y="38"/>
                    </a:cubicBezTo>
                    <a:cubicBezTo>
                      <a:pt x="51" y="42"/>
                      <a:pt x="54" y="47"/>
                      <a:pt x="54" y="53"/>
                    </a:cubicBezTo>
                    <a:cubicBezTo>
                      <a:pt x="54" y="59"/>
                      <a:pt x="51" y="64"/>
                      <a:pt x="47" y="69"/>
                    </a:cubicBezTo>
                    <a:cubicBezTo>
                      <a:pt x="43" y="75"/>
                      <a:pt x="36" y="77"/>
                      <a:pt x="28" y="77"/>
                    </a:cubicBezTo>
                    <a:cubicBezTo>
                      <a:pt x="26" y="77"/>
                      <a:pt x="24" y="77"/>
                      <a:pt x="22" y="76"/>
                    </a:cubicBezTo>
                    <a:cubicBezTo>
                      <a:pt x="19" y="76"/>
                      <a:pt x="17" y="75"/>
                      <a:pt x="14" y="74"/>
                    </a:cubicBezTo>
                    <a:lnTo>
                      <a:pt x="11" y="73"/>
                    </a:lnTo>
                    <a:cubicBezTo>
                      <a:pt x="10" y="73"/>
                      <a:pt x="9" y="73"/>
                      <a:pt x="9" y="73"/>
                    </a:cubicBezTo>
                    <a:cubicBezTo>
                      <a:pt x="9" y="73"/>
                      <a:pt x="9" y="73"/>
                      <a:pt x="8" y="73"/>
                    </a:cubicBezTo>
                    <a:cubicBezTo>
                      <a:pt x="7" y="73"/>
                      <a:pt x="7" y="73"/>
                      <a:pt x="6" y="74"/>
                    </a:cubicBezTo>
                    <a:cubicBezTo>
                      <a:pt x="5" y="74"/>
                      <a:pt x="4" y="75"/>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252"/>
              <p:cNvSpPr>
                <a:spLocks noEditPoints="1"/>
              </p:cNvSpPr>
              <p:nvPr/>
            </p:nvSpPr>
            <p:spPr bwMode="auto">
              <a:xfrm>
                <a:off x="1402" y="2709"/>
                <a:ext cx="29" cy="43"/>
              </a:xfrm>
              <a:custGeom>
                <a:avLst/>
                <a:gdLst/>
                <a:ahLst/>
                <a:cxnLst>
                  <a:cxn ang="0">
                    <a:pos x="0" y="51"/>
                  </a:cxn>
                  <a:cxn ang="0">
                    <a:pos x="0" y="51"/>
                  </a:cxn>
                  <a:cxn ang="0">
                    <a:pos x="5" y="51"/>
                  </a:cxn>
                  <a:cxn ang="0">
                    <a:pos x="13" y="67"/>
                  </a:cxn>
                  <a:cxn ang="0">
                    <a:pos x="26" y="72"/>
                  </a:cxn>
                  <a:cxn ang="0">
                    <a:pos x="35" y="69"/>
                  </a:cxn>
                  <a:cxn ang="0">
                    <a:pos x="38" y="62"/>
                  </a:cxn>
                  <a:cxn ang="0">
                    <a:pos x="35" y="54"/>
                  </a:cxn>
                  <a:cxn ang="0">
                    <a:pos x="30" y="51"/>
                  </a:cxn>
                  <a:cxn ang="0">
                    <a:pos x="18" y="45"/>
                  </a:cxn>
                  <a:cxn ang="0">
                    <a:pos x="4" y="35"/>
                  </a:cxn>
                  <a:cxn ang="0">
                    <a:pos x="0" y="22"/>
                  </a:cxn>
                  <a:cxn ang="0">
                    <a:pos x="7" y="6"/>
                  </a:cxn>
                  <a:cxn ang="0">
                    <a:pos x="25" y="0"/>
                  </a:cxn>
                  <a:cxn ang="0">
                    <a:pos x="35" y="1"/>
                  </a:cxn>
                  <a:cxn ang="0">
                    <a:pos x="42" y="3"/>
                  </a:cxn>
                  <a:cxn ang="0">
                    <a:pos x="45" y="2"/>
                  </a:cxn>
                  <a:cxn ang="0">
                    <a:pos x="47" y="0"/>
                  </a:cxn>
                  <a:cxn ang="0">
                    <a:pos x="50" y="0"/>
                  </a:cxn>
                  <a:cxn ang="0">
                    <a:pos x="50" y="23"/>
                  </a:cxn>
                  <a:cxn ang="0">
                    <a:pos x="46" y="23"/>
                  </a:cxn>
                  <a:cxn ang="0">
                    <a:pos x="39" y="10"/>
                  </a:cxn>
                  <a:cxn ang="0">
                    <a:pos x="27" y="5"/>
                  </a:cxn>
                  <a:cxn ang="0">
                    <a:pos x="19" y="8"/>
                  </a:cxn>
                  <a:cxn ang="0">
                    <a:pos x="16" y="14"/>
                  </a:cxn>
                  <a:cxn ang="0">
                    <a:pos x="19" y="20"/>
                  </a:cxn>
                  <a:cxn ang="0">
                    <a:pos x="27" y="26"/>
                  </a:cxn>
                  <a:cxn ang="0">
                    <a:pos x="36" y="30"/>
                  </a:cxn>
                  <a:cxn ang="0">
                    <a:pos x="48" y="38"/>
                  </a:cxn>
                  <a:cxn ang="0">
                    <a:pos x="54" y="53"/>
                  </a:cxn>
                  <a:cxn ang="0">
                    <a:pos x="47" y="69"/>
                  </a:cxn>
                  <a:cxn ang="0">
                    <a:pos x="28" y="77"/>
                  </a:cxn>
                  <a:cxn ang="0">
                    <a:pos x="22" y="76"/>
                  </a:cxn>
                  <a:cxn ang="0">
                    <a:pos x="14" y="74"/>
                  </a:cxn>
                  <a:cxn ang="0">
                    <a:pos x="11" y="73"/>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8"/>
                      <a:pt x="9" y="64"/>
                      <a:pt x="13" y="67"/>
                    </a:cubicBezTo>
                    <a:cubicBezTo>
                      <a:pt x="17" y="70"/>
                      <a:pt x="22" y="72"/>
                      <a:pt x="26" y="72"/>
                    </a:cubicBezTo>
                    <a:cubicBezTo>
                      <a:pt x="30" y="72"/>
                      <a:pt x="33" y="71"/>
                      <a:pt x="35" y="69"/>
                    </a:cubicBezTo>
                    <a:cubicBezTo>
                      <a:pt x="37" y="67"/>
                      <a:pt x="38" y="65"/>
                      <a:pt x="38" y="62"/>
                    </a:cubicBezTo>
                    <a:cubicBezTo>
                      <a:pt x="38" y="59"/>
                      <a:pt x="37" y="56"/>
                      <a:pt x="35" y="54"/>
                    </a:cubicBezTo>
                    <a:cubicBezTo>
                      <a:pt x="34" y="53"/>
                      <a:pt x="32" y="52"/>
                      <a:pt x="30" y="51"/>
                    </a:cubicBezTo>
                    <a:lnTo>
                      <a:pt x="18" y="45"/>
                    </a:lnTo>
                    <a:cubicBezTo>
                      <a:pt x="11" y="42"/>
                      <a:pt x="7" y="39"/>
                      <a:pt x="4" y="35"/>
                    </a:cubicBezTo>
                    <a:cubicBezTo>
                      <a:pt x="2" y="32"/>
                      <a:pt x="0" y="27"/>
                      <a:pt x="0" y="22"/>
                    </a:cubicBezTo>
                    <a:cubicBezTo>
                      <a:pt x="0" y="16"/>
                      <a:pt x="2" y="11"/>
                      <a:pt x="7" y="6"/>
                    </a:cubicBezTo>
                    <a:cubicBezTo>
                      <a:pt x="11" y="2"/>
                      <a:pt x="17" y="0"/>
                      <a:pt x="25" y="0"/>
                    </a:cubicBezTo>
                    <a:cubicBezTo>
                      <a:pt x="28" y="0"/>
                      <a:pt x="32" y="0"/>
                      <a:pt x="35" y="1"/>
                    </a:cubicBezTo>
                    <a:cubicBezTo>
                      <a:pt x="39" y="3"/>
                      <a:pt x="42" y="3"/>
                      <a:pt x="42" y="3"/>
                    </a:cubicBezTo>
                    <a:cubicBezTo>
                      <a:pt x="44" y="3"/>
                      <a:pt x="45" y="3"/>
                      <a:pt x="45" y="2"/>
                    </a:cubicBezTo>
                    <a:cubicBezTo>
                      <a:pt x="46" y="2"/>
                      <a:pt x="46" y="1"/>
                      <a:pt x="47" y="0"/>
                    </a:cubicBezTo>
                    <a:lnTo>
                      <a:pt x="50" y="0"/>
                    </a:lnTo>
                    <a:lnTo>
                      <a:pt x="50" y="23"/>
                    </a:lnTo>
                    <a:lnTo>
                      <a:pt x="46" y="23"/>
                    </a:lnTo>
                    <a:cubicBezTo>
                      <a:pt x="45" y="18"/>
                      <a:pt x="42" y="13"/>
                      <a:pt x="39" y="10"/>
                    </a:cubicBezTo>
                    <a:cubicBezTo>
                      <a:pt x="35" y="7"/>
                      <a:pt x="31" y="5"/>
                      <a:pt x="27" y="5"/>
                    </a:cubicBezTo>
                    <a:cubicBezTo>
                      <a:pt x="23" y="5"/>
                      <a:pt x="21" y="6"/>
                      <a:pt x="19" y="8"/>
                    </a:cubicBezTo>
                    <a:cubicBezTo>
                      <a:pt x="17" y="10"/>
                      <a:pt x="16" y="12"/>
                      <a:pt x="16" y="14"/>
                    </a:cubicBezTo>
                    <a:cubicBezTo>
                      <a:pt x="16" y="16"/>
                      <a:pt x="17" y="18"/>
                      <a:pt x="19" y="20"/>
                    </a:cubicBezTo>
                    <a:cubicBezTo>
                      <a:pt x="20" y="22"/>
                      <a:pt x="23" y="24"/>
                      <a:pt x="27" y="26"/>
                    </a:cubicBezTo>
                    <a:lnTo>
                      <a:pt x="36" y="30"/>
                    </a:lnTo>
                    <a:cubicBezTo>
                      <a:pt x="41" y="33"/>
                      <a:pt x="45" y="35"/>
                      <a:pt x="48" y="38"/>
                    </a:cubicBezTo>
                    <a:cubicBezTo>
                      <a:pt x="52" y="42"/>
                      <a:pt x="54" y="47"/>
                      <a:pt x="54" y="53"/>
                    </a:cubicBezTo>
                    <a:cubicBezTo>
                      <a:pt x="54" y="59"/>
                      <a:pt x="52" y="64"/>
                      <a:pt x="47" y="69"/>
                    </a:cubicBezTo>
                    <a:cubicBezTo>
                      <a:pt x="43" y="75"/>
                      <a:pt x="37" y="77"/>
                      <a:pt x="28" y="77"/>
                    </a:cubicBezTo>
                    <a:cubicBezTo>
                      <a:pt x="26" y="77"/>
                      <a:pt x="24" y="77"/>
                      <a:pt x="22" y="76"/>
                    </a:cubicBezTo>
                    <a:cubicBezTo>
                      <a:pt x="20" y="76"/>
                      <a:pt x="17" y="75"/>
                      <a:pt x="14" y="74"/>
                    </a:cubicBezTo>
                    <a:lnTo>
                      <a:pt x="11" y="73"/>
                    </a:lnTo>
                    <a:cubicBezTo>
                      <a:pt x="10" y="73"/>
                      <a:pt x="10" y="73"/>
                      <a:pt x="9" y="73"/>
                    </a:cubicBezTo>
                    <a:cubicBezTo>
                      <a:pt x="9" y="73"/>
                      <a:pt x="9" y="73"/>
                      <a:pt x="8" y="73"/>
                    </a:cubicBezTo>
                    <a:cubicBezTo>
                      <a:pt x="8" y="73"/>
                      <a:pt x="7" y="73"/>
                      <a:pt x="6" y="74"/>
                    </a:cubicBezTo>
                    <a:cubicBezTo>
                      <a:pt x="5" y="74"/>
                      <a:pt x="5" y="75"/>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253"/>
              <p:cNvSpPr>
                <a:spLocks noEditPoints="1"/>
              </p:cNvSpPr>
              <p:nvPr/>
            </p:nvSpPr>
            <p:spPr bwMode="auto">
              <a:xfrm>
                <a:off x="1457" y="2691"/>
                <a:ext cx="60" cy="60"/>
              </a:xfrm>
              <a:custGeom>
                <a:avLst/>
                <a:gdLst/>
                <a:ahLst/>
                <a:cxnLst>
                  <a:cxn ang="0">
                    <a:pos x="0" y="104"/>
                  </a:cxn>
                  <a:cxn ang="0">
                    <a:pos x="0" y="104"/>
                  </a:cxn>
                  <a:cxn ang="0">
                    <a:pos x="11" y="101"/>
                  </a:cxn>
                  <a:cxn ang="0">
                    <a:pos x="14" y="89"/>
                  </a:cxn>
                  <a:cxn ang="0">
                    <a:pos x="14" y="19"/>
                  </a:cxn>
                  <a:cxn ang="0">
                    <a:pos x="10" y="7"/>
                  </a:cxn>
                  <a:cxn ang="0">
                    <a:pos x="0" y="4"/>
                  </a:cxn>
                  <a:cxn ang="0">
                    <a:pos x="0" y="0"/>
                  </a:cxn>
                  <a:cxn ang="0">
                    <a:pos x="51" y="0"/>
                  </a:cxn>
                  <a:cxn ang="0">
                    <a:pos x="77" y="4"/>
                  </a:cxn>
                  <a:cxn ang="0">
                    <a:pos x="96" y="28"/>
                  </a:cxn>
                  <a:cxn ang="0">
                    <a:pos x="86" y="48"/>
                  </a:cxn>
                  <a:cxn ang="0">
                    <a:pos x="71" y="56"/>
                  </a:cxn>
                  <a:cxn ang="0">
                    <a:pos x="103" y="101"/>
                  </a:cxn>
                  <a:cxn ang="0">
                    <a:pos x="106" y="103"/>
                  </a:cxn>
                  <a:cxn ang="0">
                    <a:pos x="109" y="104"/>
                  </a:cxn>
                  <a:cxn ang="0">
                    <a:pos x="109" y="108"/>
                  </a:cxn>
                  <a:cxn ang="0">
                    <a:pos x="77" y="108"/>
                  </a:cxn>
                  <a:cxn ang="0">
                    <a:pos x="44" y="58"/>
                  </a:cxn>
                  <a:cxn ang="0">
                    <a:pos x="40" y="58"/>
                  </a:cxn>
                  <a:cxn ang="0">
                    <a:pos x="40" y="89"/>
                  </a:cxn>
                  <a:cxn ang="0">
                    <a:pos x="42" y="101"/>
                  </a:cxn>
                  <a:cxn ang="0">
                    <a:pos x="54" y="104"/>
                  </a:cxn>
                  <a:cxn ang="0">
                    <a:pos x="54" y="108"/>
                  </a:cxn>
                  <a:cxn ang="0">
                    <a:pos x="0" y="108"/>
                  </a:cxn>
                  <a:cxn ang="0">
                    <a:pos x="0" y="104"/>
                  </a:cxn>
                  <a:cxn ang="0">
                    <a:pos x="40" y="53"/>
                  </a:cxn>
                  <a:cxn ang="0">
                    <a:pos x="40" y="53"/>
                  </a:cxn>
                  <a:cxn ang="0">
                    <a:pos x="62" y="49"/>
                  </a:cxn>
                  <a:cxn ang="0">
                    <a:pos x="69" y="29"/>
                  </a:cxn>
                  <a:cxn ang="0">
                    <a:pos x="66" y="15"/>
                  </a:cxn>
                  <a:cxn ang="0">
                    <a:pos x="50" y="6"/>
                  </a:cxn>
                  <a:cxn ang="0">
                    <a:pos x="42" y="7"/>
                  </a:cxn>
                  <a:cxn ang="0">
                    <a:pos x="40" y="13"/>
                  </a:cxn>
                  <a:cxn ang="0">
                    <a:pos x="40" y="53"/>
                  </a:cxn>
                </a:cxnLst>
                <a:rect l="0" t="0" r="r" b="b"/>
                <a:pathLst>
                  <a:path w="109" h="108">
                    <a:moveTo>
                      <a:pt x="0" y="104"/>
                    </a:moveTo>
                    <a:lnTo>
                      <a:pt x="0" y="104"/>
                    </a:lnTo>
                    <a:cubicBezTo>
                      <a:pt x="5" y="104"/>
                      <a:pt x="9" y="103"/>
                      <a:pt x="11" y="101"/>
                    </a:cubicBezTo>
                    <a:cubicBezTo>
                      <a:pt x="13" y="99"/>
                      <a:pt x="14" y="95"/>
                      <a:pt x="14" y="89"/>
                    </a:cubicBezTo>
                    <a:lnTo>
                      <a:pt x="14" y="19"/>
                    </a:lnTo>
                    <a:cubicBezTo>
                      <a:pt x="14" y="13"/>
                      <a:pt x="13" y="9"/>
                      <a:pt x="10" y="7"/>
                    </a:cubicBezTo>
                    <a:cubicBezTo>
                      <a:pt x="9" y="6"/>
                      <a:pt x="5" y="5"/>
                      <a:pt x="0" y="4"/>
                    </a:cubicBezTo>
                    <a:lnTo>
                      <a:pt x="0" y="0"/>
                    </a:lnTo>
                    <a:lnTo>
                      <a:pt x="51" y="0"/>
                    </a:lnTo>
                    <a:cubicBezTo>
                      <a:pt x="62" y="0"/>
                      <a:pt x="70" y="2"/>
                      <a:pt x="77" y="4"/>
                    </a:cubicBezTo>
                    <a:cubicBezTo>
                      <a:pt x="90" y="8"/>
                      <a:pt x="96" y="16"/>
                      <a:pt x="96" y="28"/>
                    </a:cubicBezTo>
                    <a:cubicBezTo>
                      <a:pt x="96" y="37"/>
                      <a:pt x="93" y="43"/>
                      <a:pt x="86" y="48"/>
                    </a:cubicBezTo>
                    <a:cubicBezTo>
                      <a:pt x="81" y="52"/>
                      <a:pt x="76" y="55"/>
                      <a:pt x="71" y="56"/>
                    </a:cubicBezTo>
                    <a:lnTo>
                      <a:pt x="103" y="101"/>
                    </a:lnTo>
                    <a:cubicBezTo>
                      <a:pt x="104" y="102"/>
                      <a:pt x="105" y="103"/>
                      <a:pt x="106" y="103"/>
                    </a:cubicBezTo>
                    <a:cubicBezTo>
                      <a:pt x="107" y="104"/>
                      <a:pt x="108" y="104"/>
                      <a:pt x="109" y="104"/>
                    </a:cubicBezTo>
                    <a:lnTo>
                      <a:pt x="109" y="108"/>
                    </a:lnTo>
                    <a:lnTo>
                      <a:pt x="77" y="108"/>
                    </a:lnTo>
                    <a:lnTo>
                      <a:pt x="44" y="58"/>
                    </a:lnTo>
                    <a:lnTo>
                      <a:pt x="40" y="58"/>
                    </a:lnTo>
                    <a:lnTo>
                      <a:pt x="40" y="89"/>
                    </a:lnTo>
                    <a:cubicBezTo>
                      <a:pt x="40" y="95"/>
                      <a:pt x="41" y="99"/>
                      <a:pt x="42" y="101"/>
                    </a:cubicBezTo>
                    <a:cubicBezTo>
                      <a:pt x="44" y="103"/>
                      <a:pt x="48" y="104"/>
                      <a:pt x="54" y="104"/>
                    </a:cubicBezTo>
                    <a:lnTo>
                      <a:pt x="54" y="108"/>
                    </a:lnTo>
                    <a:lnTo>
                      <a:pt x="0" y="108"/>
                    </a:lnTo>
                    <a:lnTo>
                      <a:pt x="0" y="104"/>
                    </a:lnTo>
                    <a:close/>
                    <a:moveTo>
                      <a:pt x="40" y="53"/>
                    </a:moveTo>
                    <a:lnTo>
                      <a:pt x="40" y="53"/>
                    </a:lnTo>
                    <a:cubicBezTo>
                      <a:pt x="50" y="53"/>
                      <a:pt x="57" y="51"/>
                      <a:pt x="62" y="49"/>
                    </a:cubicBezTo>
                    <a:cubicBezTo>
                      <a:pt x="66" y="46"/>
                      <a:pt x="69" y="39"/>
                      <a:pt x="69" y="29"/>
                    </a:cubicBezTo>
                    <a:cubicBezTo>
                      <a:pt x="69" y="23"/>
                      <a:pt x="68" y="18"/>
                      <a:pt x="66" y="15"/>
                    </a:cubicBezTo>
                    <a:cubicBezTo>
                      <a:pt x="63" y="9"/>
                      <a:pt x="58" y="6"/>
                      <a:pt x="50" y="6"/>
                    </a:cubicBezTo>
                    <a:cubicBezTo>
                      <a:pt x="46" y="6"/>
                      <a:pt x="43" y="6"/>
                      <a:pt x="42" y="7"/>
                    </a:cubicBezTo>
                    <a:cubicBezTo>
                      <a:pt x="40" y="8"/>
                      <a:pt x="40" y="10"/>
                      <a:pt x="40" y="13"/>
                    </a:cubicBezTo>
                    <a:lnTo>
                      <a:pt x="40" y="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254"/>
              <p:cNvSpPr>
                <a:spLocks noEditPoints="1"/>
              </p:cNvSpPr>
              <p:nvPr/>
            </p:nvSpPr>
            <p:spPr bwMode="auto">
              <a:xfrm>
                <a:off x="1520" y="2690"/>
                <a:ext cx="21" cy="61"/>
              </a:xfrm>
              <a:custGeom>
                <a:avLst/>
                <a:gdLst/>
                <a:ahLst/>
                <a:cxnLst>
                  <a:cxn ang="0">
                    <a:pos x="7" y="12"/>
                  </a:cxn>
                  <a:cxn ang="0">
                    <a:pos x="7" y="12"/>
                  </a:cxn>
                  <a:cxn ang="0">
                    <a:pos x="11" y="4"/>
                  </a:cxn>
                  <a:cxn ang="0">
                    <a:pos x="20" y="0"/>
                  </a:cxn>
                  <a:cxn ang="0">
                    <a:pos x="28" y="4"/>
                  </a:cxn>
                  <a:cxn ang="0">
                    <a:pos x="32" y="12"/>
                  </a:cxn>
                  <a:cxn ang="0">
                    <a:pos x="28" y="21"/>
                  </a:cxn>
                  <a:cxn ang="0">
                    <a:pos x="20" y="25"/>
                  </a:cxn>
                  <a:cxn ang="0">
                    <a:pos x="11" y="21"/>
                  </a:cxn>
                  <a:cxn ang="0">
                    <a:pos x="7" y="12"/>
                  </a:cxn>
                  <a:cxn ang="0">
                    <a:pos x="7" y="12"/>
                  </a:cxn>
                  <a:cxn ang="0">
                    <a:pos x="0" y="106"/>
                  </a:cxn>
                  <a:cxn ang="0">
                    <a:pos x="0" y="106"/>
                  </a:cxn>
                  <a:cxn ang="0">
                    <a:pos x="6" y="104"/>
                  </a:cxn>
                  <a:cxn ang="0">
                    <a:pos x="8" y="96"/>
                  </a:cxn>
                  <a:cxn ang="0">
                    <a:pos x="8" y="50"/>
                  </a:cxn>
                  <a:cxn ang="0">
                    <a:pos x="7" y="43"/>
                  </a:cxn>
                  <a:cxn ang="0">
                    <a:pos x="0" y="41"/>
                  </a:cxn>
                  <a:cxn ang="0">
                    <a:pos x="0" y="37"/>
                  </a:cxn>
                  <a:cxn ang="0">
                    <a:pos x="31" y="37"/>
                  </a:cxn>
                  <a:cxn ang="0">
                    <a:pos x="31" y="97"/>
                  </a:cxn>
                  <a:cxn ang="0">
                    <a:pos x="32" y="104"/>
                  </a:cxn>
                  <a:cxn ang="0">
                    <a:pos x="38" y="106"/>
                  </a:cxn>
                  <a:cxn ang="0">
                    <a:pos x="38" y="110"/>
                  </a:cxn>
                  <a:cxn ang="0">
                    <a:pos x="0" y="110"/>
                  </a:cxn>
                  <a:cxn ang="0">
                    <a:pos x="0" y="106"/>
                  </a:cxn>
                </a:cxnLst>
                <a:rect l="0" t="0" r="r" b="b"/>
                <a:pathLst>
                  <a:path w="38" h="110">
                    <a:moveTo>
                      <a:pt x="7" y="12"/>
                    </a:moveTo>
                    <a:lnTo>
                      <a:pt x="7" y="12"/>
                    </a:lnTo>
                    <a:cubicBezTo>
                      <a:pt x="7" y="9"/>
                      <a:pt x="9" y="6"/>
                      <a:pt x="11" y="4"/>
                    </a:cubicBezTo>
                    <a:cubicBezTo>
                      <a:pt x="13" y="1"/>
                      <a:pt x="16" y="0"/>
                      <a:pt x="20" y="0"/>
                    </a:cubicBezTo>
                    <a:cubicBezTo>
                      <a:pt x="23" y="0"/>
                      <a:pt x="26" y="1"/>
                      <a:pt x="28" y="4"/>
                    </a:cubicBezTo>
                    <a:cubicBezTo>
                      <a:pt x="31" y="6"/>
                      <a:pt x="32" y="9"/>
                      <a:pt x="32" y="12"/>
                    </a:cubicBezTo>
                    <a:cubicBezTo>
                      <a:pt x="32" y="16"/>
                      <a:pt x="31" y="19"/>
                      <a:pt x="28" y="21"/>
                    </a:cubicBezTo>
                    <a:cubicBezTo>
                      <a:pt x="26" y="23"/>
                      <a:pt x="23" y="25"/>
                      <a:pt x="20" y="25"/>
                    </a:cubicBezTo>
                    <a:cubicBezTo>
                      <a:pt x="16" y="25"/>
                      <a:pt x="13" y="23"/>
                      <a:pt x="11" y="21"/>
                    </a:cubicBezTo>
                    <a:cubicBezTo>
                      <a:pt x="9" y="19"/>
                      <a:pt x="7" y="16"/>
                      <a:pt x="7" y="12"/>
                    </a:cubicBezTo>
                    <a:lnTo>
                      <a:pt x="7" y="12"/>
                    </a:lnTo>
                    <a:close/>
                    <a:moveTo>
                      <a:pt x="0" y="106"/>
                    </a:moveTo>
                    <a:lnTo>
                      <a:pt x="0" y="106"/>
                    </a:lnTo>
                    <a:cubicBezTo>
                      <a:pt x="3" y="106"/>
                      <a:pt x="5" y="105"/>
                      <a:pt x="6" y="104"/>
                    </a:cubicBezTo>
                    <a:cubicBezTo>
                      <a:pt x="8" y="103"/>
                      <a:pt x="8" y="100"/>
                      <a:pt x="8" y="96"/>
                    </a:cubicBezTo>
                    <a:lnTo>
                      <a:pt x="8" y="50"/>
                    </a:lnTo>
                    <a:cubicBezTo>
                      <a:pt x="8" y="46"/>
                      <a:pt x="8" y="44"/>
                      <a:pt x="7" y="43"/>
                    </a:cubicBezTo>
                    <a:cubicBezTo>
                      <a:pt x="6" y="42"/>
                      <a:pt x="4" y="41"/>
                      <a:pt x="0" y="41"/>
                    </a:cubicBezTo>
                    <a:lnTo>
                      <a:pt x="0" y="37"/>
                    </a:lnTo>
                    <a:lnTo>
                      <a:pt x="31" y="37"/>
                    </a:lnTo>
                    <a:lnTo>
                      <a:pt x="31" y="97"/>
                    </a:lnTo>
                    <a:cubicBezTo>
                      <a:pt x="31" y="100"/>
                      <a:pt x="31" y="103"/>
                      <a:pt x="32" y="104"/>
                    </a:cubicBezTo>
                    <a:cubicBezTo>
                      <a:pt x="33" y="105"/>
                      <a:pt x="35" y="105"/>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255"/>
              <p:cNvSpPr>
                <a:spLocks noEditPoints="1"/>
              </p:cNvSpPr>
              <p:nvPr/>
            </p:nvSpPr>
            <p:spPr bwMode="auto">
              <a:xfrm>
                <a:off x="1546" y="2709"/>
                <a:ext cx="39" cy="60"/>
              </a:xfrm>
              <a:custGeom>
                <a:avLst/>
                <a:gdLst/>
                <a:ahLst/>
                <a:cxnLst>
                  <a:cxn ang="0">
                    <a:pos x="23" y="25"/>
                  </a:cxn>
                  <a:cxn ang="0">
                    <a:pos x="34" y="46"/>
                  </a:cxn>
                  <a:cxn ang="0">
                    <a:pos x="44" y="25"/>
                  </a:cxn>
                  <a:cxn ang="0">
                    <a:pos x="34" y="5"/>
                  </a:cxn>
                  <a:cxn ang="0">
                    <a:pos x="23" y="25"/>
                  </a:cxn>
                  <a:cxn ang="0">
                    <a:pos x="14" y="92"/>
                  </a:cxn>
                  <a:cxn ang="0">
                    <a:pos x="19" y="100"/>
                  </a:cxn>
                  <a:cxn ang="0">
                    <a:pos x="49" y="101"/>
                  </a:cxn>
                  <a:cxn ang="0">
                    <a:pos x="57" y="85"/>
                  </a:cxn>
                  <a:cxn ang="0">
                    <a:pos x="19" y="83"/>
                  </a:cxn>
                  <a:cxn ang="0">
                    <a:pos x="14" y="92"/>
                  </a:cxn>
                  <a:cxn ang="0">
                    <a:pos x="0" y="93"/>
                  </a:cxn>
                  <a:cxn ang="0">
                    <a:pos x="3" y="86"/>
                  </a:cxn>
                  <a:cxn ang="0">
                    <a:pos x="13" y="80"/>
                  </a:cxn>
                  <a:cxn ang="0">
                    <a:pos x="2" y="68"/>
                  </a:cxn>
                  <a:cxn ang="0">
                    <a:pos x="19" y="50"/>
                  </a:cxn>
                  <a:cxn ang="0">
                    <a:pos x="6" y="39"/>
                  </a:cxn>
                  <a:cxn ang="0">
                    <a:pos x="10" y="7"/>
                  </a:cxn>
                  <a:cxn ang="0">
                    <a:pos x="44" y="1"/>
                  </a:cxn>
                  <a:cxn ang="0">
                    <a:pos x="72" y="3"/>
                  </a:cxn>
                  <a:cxn ang="0">
                    <a:pos x="59" y="12"/>
                  </a:cxn>
                  <a:cxn ang="0">
                    <a:pos x="66" y="27"/>
                  </a:cxn>
                  <a:cxn ang="0">
                    <a:pos x="33" y="51"/>
                  </a:cxn>
                  <a:cxn ang="0">
                    <a:pos x="27" y="51"/>
                  </a:cxn>
                  <a:cxn ang="0">
                    <a:pos x="20" y="58"/>
                  </a:cxn>
                  <a:cxn ang="0">
                    <a:pos x="25" y="64"/>
                  </a:cxn>
                  <a:cxn ang="0">
                    <a:pos x="36" y="64"/>
                  </a:cxn>
                  <a:cxn ang="0">
                    <a:pos x="61" y="67"/>
                  </a:cxn>
                  <a:cxn ang="0">
                    <a:pos x="55" y="105"/>
                  </a:cxn>
                  <a:cxn ang="0">
                    <a:pos x="13" y="106"/>
                  </a:cxn>
                  <a:cxn ang="0">
                    <a:pos x="0" y="93"/>
                  </a:cxn>
                  <a:cxn ang="0">
                    <a:pos x="36" y="0"/>
                  </a:cxn>
                </a:cxnLst>
                <a:rect l="0" t="0" r="r" b="b"/>
                <a:pathLst>
                  <a:path w="72" h="108">
                    <a:moveTo>
                      <a:pt x="23" y="25"/>
                    </a:moveTo>
                    <a:lnTo>
                      <a:pt x="23" y="25"/>
                    </a:lnTo>
                    <a:cubicBezTo>
                      <a:pt x="23" y="31"/>
                      <a:pt x="24" y="36"/>
                      <a:pt x="25" y="39"/>
                    </a:cubicBezTo>
                    <a:cubicBezTo>
                      <a:pt x="26" y="44"/>
                      <a:pt x="29" y="46"/>
                      <a:pt x="34" y="46"/>
                    </a:cubicBezTo>
                    <a:cubicBezTo>
                      <a:pt x="38" y="46"/>
                      <a:pt x="40" y="44"/>
                      <a:pt x="42" y="41"/>
                    </a:cubicBezTo>
                    <a:cubicBezTo>
                      <a:pt x="43" y="37"/>
                      <a:pt x="44" y="32"/>
                      <a:pt x="44" y="25"/>
                    </a:cubicBezTo>
                    <a:cubicBezTo>
                      <a:pt x="44" y="18"/>
                      <a:pt x="43" y="13"/>
                      <a:pt x="42" y="10"/>
                    </a:cubicBezTo>
                    <a:cubicBezTo>
                      <a:pt x="40" y="7"/>
                      <a:pt x="37" y="5"/>
                      <a:pt x="34" y="5"/>
                    </a:cubicBezTo>
                    <a:cubicBezTo>
                      <a:pt x="29" y="5"/>
                      <a:pt x="27" y="7"/>
                      <a:pt x="25" y="10"/>
                    </a:cubicBezTo>
                    <a:cubicBezTo>
                      <a:pt x="24" y="14"/>
                      <a:pt x="23" y="19"/>
                      <a:pt x="23" y="25"/>
                    </a:cubicBezTo>
                    <a:lnTo>
                      <a:pt x="23" y="25"/>
                    </a:lnTo>
                    <a:close/>
                    <a:moveTo>
                      <a:pt x="14" y="92"/>
                    </a:moveTo>
                    <a:lnTo>
                      <a:pt x="14" y="92"/>
                    </a:lnTo>
                    <a:cubicBezTo>
                      <a:pt x="14" y="95"/>
                      <a:pt x="16" y="98"/>
                      <a:pt x="19" y="100"/>
                    </a:cubicBezTo>
                    <a:cubicBezTo>
                      <a:pt x="23" y="102"/>
                      <a:pt x="28" y="103"/>
                      <a:pt x="34" y="103"/>
                    </a:cubicBezTo>
                    <a:cubicBezTo>
                      <a:pt x="40" y="103"/>
                      <a:pt x="45" y="102"/>
                      <a:pt x="49" y="101"/>
                    </a:cubicBezTo>
                    <a:cubicBezTo>
                      <a:pt x="56" y="99"/>
                      <a:pt x="60" y="96"/>
                      <a:pt x="60" y="92"/>
                    </a:cubicBezTo>
                    <a:cubicBezTo>
                      <a:pt x="60" y="89"/>
                      <a:pt x="59" y="87"/>
                      <a:pt x="57" y="85"/>
                    </a:cubicBezTo>
                    <a:cubicBezTo>
                      <a:pt x="55" y="84"/>
                      <a:pt x="51" y="83"/>
                      <a:pt x="46" y="83"/>
                    </a:cubicBezTo>
                    <a:lnTo>
                      <a:pt x="19" y="83"/>
                    </a:lnTo>
                    <a:cubicBezTo>
                      <a:pt x="18" y="85"/>
                      <a:pt x="17" y="86"/>
                      <a:pt x="16" y="87"/>
                    </a:cubicBezTo>
                    <a:cubicBezTo>
                      <a:pt x="15" y="88"/>
                      <a:pt x="14" y="90"/>
                      <a:pt x="14" y="92"/>
                    </a:cubicBezTo>
                    <a:lnTo>
                      <a:pt x="14" y="92"/>
                    </a:lnTo>
                    <a:close/>
                    <a:moveTo>
                      <a:pt x="0" y="93"/>
                    </a:moveTo>
                    <a:lnTo>
                      <a:pt x="0" y="93"/>
                    </a:lnTo>
                    <a:cubicBezTo>
                      <a:pt x="0" y="91"/>
                      <a:pt x="1" y="89"/>
                      <a:pt x="3" y="86"/>
                    </a:cubicBezTo>
                    <a:cubicBezTo>
                      <a:pt x="5" y="84"/>
                      <a:pt x="8" y="82"/>
                      <a:pt x="13" y="82"/>
                    </a:cubicBezTo>
                    <a:lnTo>
                      <a:pt x="13" y="80"/>
                    </a:lnTo>
                    <a:cubicBezTo>
                      <a:pt x="9" y="79"/>
                      <a:pt x="7" y="78"/>
                      <a:pt x="6" y="77"/>
                    </a:cubicBezTo>
                    <a:cubicBezTo>
                      <a:pt x="3" y="75"/>
                      <a:pt x="2" y="72"/>
                      <a:pt x="2" y="68"/>
                    </a:cubicBezTo>
                    <a:cubicBezTo>
                      <a:pt x="2" y="63"/>
                      <a:pt x="4" y="60"/>
                      <a:pt x="8" y="56"/>
                    </a:cubicBezTo>
                    <a:cubicBezTo>
                      <a:pt x="12" y="53"/>
                      <a:pt x="16" y="51"/>
                      <a:pt x="19" y="50"/>
                    </a:cubicBezTo>
                    <a:lnTo>
                      <a:pt x="19" y="49"/>
                    </a:lnTo>
                    <a:cubicBezTo>
                      <a:pt x="14" y="47"/>
                      <a:pt x="10" y="43"/>
                      <a:pt x="6" y="39"/>
                    </a:cubicBezTo>
                    <a:cubicBezTo>
                      <a:pt x="3" y="35"/>
                      <a:pt x="1" y="31"/>
                      <a:pt x="1" y="25"/>
                    </a:cubicBezTo>
                    <a:cubicBezTo>
                      <a:pt x="1" y="18"/>
                      <a:pt x="4" y="12"/>
                      <a:pt x="10" y="7"/>
                    </a:cubicBezTo>
                    <a:cubicBezTo>
                      <a:pt x="16" y="2"/>
                      <a:pt x="24" y="0"/>
                      <a:pt x="34" y="0"/>
                    </a:cubicBezTo>
                    <a:cubicBezTo>
                      <a:pt x="37" y="0"/>
                      <a:pt x="41" y="0"/>
                      <a:pt x="44" y="1"/>
                    </a:cubicBezTo>
                    <a:cubicBezTo>
                      <a:pt x="47" y="2"/>
                      <a:pt x="49" y="2"/>
                      <a:pt x="51" y="3"/>
                    </a:cubicBezTo>
                    <a:lnTo>
                      <a:pt x="72" y="3"/>
                    </a:lnTo>
                    <a:lnTo>
                      <a:pt x="72" y="12"/>
                    </a:lnTo>
                    <a:lnTo>
                      <a:pt x="59" y="12"/>
                    </a:lnTo>
                    <a:cubicBezTo>
                      <a:pt x="61" y="14"/>
                      <a:pt x="63" y="16"/>
                      <a:pt x="64" y="19"/>
                    </a:cubicBezTo>
                    <a:cubicBezTo>
                      <a:pt x="65" y="21"/>
                      <a:pt x="66" y="24"/>
                      <a:pt x="66" y="27"/>
                    </a:cubicBezTo>
                    <a:cubicBezTo>
                      <a:pt x="66" y="37"/>
                      <a:pt x="61" y="44"/>
                      <a:pt x="51" y="48"/>
                    </a:cubicBezTo>
                    <a:cubicBezTo>
                      <a:pt x="46" y="50"/>
                      <a:pt x="40" y="51"/>
                      <a:pt x="33" y="51"/>
                    </a:cubicBezTo>
                    <a:cubicBezTo>
                      <a:pt x="31" y="51"/>
                      <a:pt x="30" y="51"/>
                      <a:pt x="30" y="51"/>
                    </a:cubicBezTo>
                    <a:cubicBezTo>
                      <a:pt x="29" y="51"/>
                      <a:pt x="28" y="51"/>
                      <a:pt x="27" y="51"/>
                    </a:cubicBezTo>
                    <a:cubicBezTo>
                      <a:pt x="26" y="51"/>
                      <a:pt x="24" y="52"/>
                      <a:pt x="23" y="53"/>
                    </a:cubicBezTo>
                    <a:cubicBezTo>
                      <a:pt x="21" y="55"/>
                      <a:pt x="20" y="56"/>
                      <a:pt x="20" y="58"/>
                    </a:cubicBezTo>
                    <a:cubicBezTo>
                      <a:pt x="20" y="60"/>
                      <a:pt x="20" y="61"/>
                      <a:pt x="21" y="62"/>
                    </a:cubicBezTo>
                    <a:cubicBezTo>
                      <a:pt x="22" y="63"/>
                      <a:pt x="23" y="63"/>
                      <a:pt x="25" y="64"/>
                    </a:cubicBezTo>
                    <a:cubicBezTo>
                      <a:pt x="26" y="64"/>
                      <a:pt x="27" y="64"/>
                      <a:pt x="30" y="64"/>
                    </a:cubicBezTo>
                    <a:cubicBezTo>
                      <a:pt x="32" y="64"/>
                      <a:pt x="34" y="64"/>
                      <a:pt x="36" y="64"/>
                    </a:cubicBezTo>
                    <a:lnTo>
                      <a:pt x="46" y="64"/>
                    </a:lnTo>
                    <a:cubicBezTo>
                      <a:pt x="52" y="64"/>
                      <a:pt x="57" y="65"/>
                      <a:pt x="61" y="67"/>
                    </a:cubicBezTo>
                    <a:cubicBezTo>
                      <a:pt x="68" y="70"/>
                      <a:pt x="72" y="75"/>
                      <a:pt x="72" y="83"/>
                    </a:cubicBezTo>
                    <a:cubicBezTo>
                      <a:pt x="72" y="94"/>
                      <a:pt x="67" y="101"/>
                      <a:pt x="55" y="105"/>
                    </a:cubicBezTo>
                    <a:cubicBezTo>
                      <a:pt x="49" y="107"/>
                      <a:pt x="42" y="108"/>
                      <a:pt x="33" y="108"/>
                    </a:cubicBezTo>
                    <a:cubicBezTo>
                      <a:pt x="25" y="108"/>
                      <a:pt x="19" y="107"/>
                      <a:pt x="13" y="106"/>
                    </a:cubicBezTo>
                    <a:cubicBezTo>
                      <a:pt x="4" y="103"/>
                      <a:pt x="0" y="99"/>
                      <a:pt x="0" y="93"/>
                    </a:cubicBezTo>
                    <a:lnTo>
                      <a:pt x="0" y="93"/>
                    </a:lnTo>
                    <a:close/>
                    <a:moveTo>
                      <a:pt x="36" y="0"/>
                    </a:moveTo>
                    <a:lnTo>
                      <a:pt x="36" y="0"/>
                    </a:lnTo>
                    <a:lnTo>
                      <a:pt x="3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256"/>
              <p:cNvSpPr>
                <a:spLocks/>
              </p:cNvSpPr>
              <p:nvPr/>
            </p:nvSpPr>
            <p:spPr bwMode="auto">
              <a:xfrm>
                <a:off x="1589" y="2691"/>
                <a:ext cx="45" cy="60"/>
              </a:xfrm>
              <a:custGeom>
                <a:avLst/>
                <a:gdLst/>
                <a:ahLst/>
                <a:cxnLst>
                  <a:cxn ang="0">
                    <a:pos x="0" y="104"/>
                  </a:cxn>
                  <a:cxn ang="0">
                    <a:pos x="0" y="104"/>
                  </a:cxn>
                  <a:cxn ang="0">
                    <a:pos x="6" y="102"/>
                  </a:cxn>
                  <a:cxn ang="0">
                    <a:pos x="8" y="94"/>
                  </a:cxn>
                  <a:cxn ang="0">
                    <a:pos x="8" y="13"/>
                  </a:cxn>
                  <a:cxn ang="0">
                    <a:pos x="7" y="7"/>
                  </a:cxn>
                  <a:cxn ang="0">
                    <a:pos x="0" y="4"/>
                  </a:cxn>
                  <a:cxn ang="0">
                    <a:pos x="0" y="0"/>
                  </a:cxn>
                  <a:cxn ang="0">
                    <a:pos x="31" y="0"/>
                  </a:cxn>
                  <a:cxn ang="0">
                    <a:pos x="31" y="45"/>
                  </a:cxn>
                  <a:cxn ang="0">
                    <a:pos x="41" y="36"/>
                  </a:cxn>
                  <a:cxn ang="0">
                    <a:pos x="53" y="33"/>
                  </a:cxn>
                  <a:cxn ang="0">
                    <a:pos x="68" y="38"/>
                  </a:cxn>
                  <a:cxn ang="0">
                    <a:pos x="74" y="56"/>
                  </a:cxn>
                  <a:cxn ang="0">
                    <a:pos x="74" y="94"/>
                  </a:cxn>
                  <a:cxn ang="0">
                    <a:pos x="76" y="101"/>
                  </a:cxn>
                  <a:cxn ang="0">
                    <a:pos x="82" y="104"/>
                  </a:cxn>
                  <a:cxn ang="0">
                    <a:pos x="82" y="108"/>
                  </a:cxn>
                  <a:cxn ang="0">
                    <a:pos x="45" y="108"/>
                  </a:cxn>
                  <a:cxn ang="0">
                    <a:pos x="45" y="104"/>
                  </a:cxn>
                  <a:cxn ang="0">
                    <a:pos x="51" y="102"/>
                  </a:cxn>
                  <a:cxn ang="0">
                    <a:pos x="52" y="95"/>
                  </a:cxn>
                  <a:cxn ang="0">
                    <a:pos x="52" y="57"/>
                  </a:cxn>
                  <a:cxn ang="0">
                    <a:pos x="51" y="48"/>
                  </a:cxn>
                  <a:cxn ang="0">
                    <a:pos x="44" y="43"/>
                  </a:cxn>
                  <a:cxn ang="0">
                    <a:pos x="35" y="47"/>
                  </a:cxn>
                  <a:cxn ang="0">
                    <a:pos x="31" y="52"/>
                  </a:cxn>
                  <a:cxn ang="0">
                    <a:pos x="31" y="95"/>
                  </a:cxn>
                  <a:cxn ang="0">
                    <a:pos x="32" y="102"/>
                  </a:cxn>
                  <a:cxn ang="0">
                    <a:pos x="38" y="104"/>
                  </a:cxn>
                  <a:cxn ang="0">
                    <a:pos x="38" y="108"/>
                  </a:cxn>
                  <a:cxn ang="0">
                    <a:pos x="0" y="108"/>
                  </a:cxn>
                  <a:cxn ang="0">
                    <a:pos x="0" y="104"/>
                  </a:cxn>
                </a:cxnLst>
                <a:rect l="0" t="0" r="r" b="b"/>
                <a:pathLst>
                  <a:path w="82" h="108">
                    <a:moveTo>
                      <a:pt x="0" y="104"/>
                    </a:moveTo>
                    <a:lnTo>
                      <a:pt x="0" y="104"/>
                    </a:lnTo>
                    <a:cubicBezTo>
                      <a:pt x="3" y="104"/>
                      <a:pt x="5" y="103"/>
                      <a:pt x="6" y="102"/>
                    </a:cubicBezTo>
                    <a:cubicBezTo>
                      <a:pt x="8" y="100"/>
                      <a:pt x="8" y="98"/>
                      <a:pt x="8" y="94"/>
                    </a:cubicBezTo>
                    <a:lnTo>
                      <a:pt x="8" y="13"/>
                    </a:lnTo>
                    <a:cubicBezTo>
                      <a:pt x="8" y="10"/>
                      <a:pt x="8" y="8"/>
                      <a:pt x="7" y="7"/>
                    </a:cubicBezTo>
                    <a:cubicBezTo>
                      <a:pt x="5" y="6"/>
                      <a:pt x="3" y="5"/>
                      <a:pt x="0" y="4"/>
                    </a:cubicBezTo>
                    <a:lnTo>
                      <a:pt x="0" y="0"/>
                    </a:lnTo>
                    <a:lnTo>
                      <a:pt x="31" y="0"/>
                    </a:lnTo>
                    <a:lnTo>
                      <a:pt x="31" y="45"/>
                    </a:lnTo>
                    <a:cubicBezTo>
                      <a:pt x="34" y="41"/>
                      <a:pt x="37" y="38"/>
                      <a:pt x="41" y="36"/>
                    </a:cubicBezTo>
                    <a:cubicBezTo>
                      <a:pt x="44" y="34"/>
                      <a:pt x="49" y="33"/>
                      <a:pt x="53" y="33"/>
                    </a:cubicBezTo>
                    <a:cubicBezTo>
                      <a:pt x="59" y="33"/>
                      <a:pt x="64" y="35"/>
                      <a:pt x="68" y="38"/>
                    </a:cubicBezTo>
                    <a:cubicBezTo>
                      <a:pt x="72" y="42"/>
                      <a:pt x="74" y="48"/>
                      <a:pt x="74" y="56"/>
                    </a:cubicBezTo>
                    <a:lnTo>
                      <a:pt x="74" y="94"/>
                    </a:lnTo>
                    <a:cubicBezTo>
                      <a:pt x="74" y="98"/>
                      <a:pt x="75" y="100"/>
                      <a:pt x="76" y="101"/>
                    </a:cubicBezTo>
                    <a:cubicBezTo>
                      <a:pt x="77" y="103"/>
                      <a:pt x="79" y="103"/>
                      <a:pt x="82" y="104"/>
                    </a:cubicBezTo>
                    <a:lnTo>
                      <a:pt x="82" y="108"/>
                    </a:lnTo>
                    <a:lnTo>
                      <a:pt x="45" y="108"/>
                    </a:lnTo>
                    <a:lnTo>
                      <a:pt x="45" y="104"/>
                    </a:lnTo>
                    <a:cubicBezTo>
                      <a:pt x="48" y="103"/>
                      <a:pt x="50" y="103"/>
                      <a:pt x="51" y="102"/>
                    </a:cubicBezTo>
                    <a:cubicBezTo>
                      <a:pt x="52" y="101"/>
                      <a:pt x="52" y="98"/>
                      <a:pt x="52" y="95"/>
                    </a:cubicBezTo>
                    <a:lnTo>
                      <a:pt x="52" y="57"/>
                    </a:lnTo>
                    <a:cubicBezTo>
                      <a:pt x="52" y="53"/>
                      <a:pt x="52" y="50"/>
                      <a:pt x="51" y="48"/>
                    </a:cubicBezTo>
                    <a:cubicBezTo>
                      <a:pt x="50" y="45"/>
                      <a:pt x="47" y="43"/>
                      <a:pt x="44" y="43"/>
                    </a:cubicBezTo>
                    <a:cubicBezTo>
                      <a:pt x="41" y="43"/>
                      <a:pt x="38" y="45"/>
                      <a:pt x="35" y="47"/>
                    </a:cubicBezTo>
                    <a:cubicBezTo>
                      <a:pt x="32" y="50"/>
                      <a:pt x="31" y="52"/>
                      <a:pt x="31" y="52"/>
                    </a:cubicBezTo>
                    <a:lnTo>
                      <a:pt x="31" y="95"/>
                    </a:lnTo>
                    <a:cubicBezTo>
                      <a:pt x="31" y="98"/>
                      <a:pt x="31" y="101"/>
                      <a:pt x="32" y="102"/>
                    </a:cubicBezTo>
                    <a:cubicBezTo>
                      <a:pt x="33" y="103"/>
                      <a:pt x="35" y="103"/>
                      <a:pt x="38" y="104"/>
                    </a:cubicBezTo>
                    <a:lnTo>
                      <a:pt x="38" y="108"/>
                    </a:lnTo>
                    <a:lnTo>
                      <a:pt x="0" y="108"/>
                    </a:lnTo>
                    <a:lnTo>
                      <a:pt x="0" y="10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257"/>
              <p:cNvSpPr>
                <a:spLocks/>
              </p:cNvSpPr>
              <p:nvPr/>
            </p:nvSpPr>
            <p:spPr bwMode="auto">
              <a:xfrm>
                <a:off x="1638" y="2696"/>
                <a:ext cx="27" cy="56"/>
              </a:xfrm>
              <a:custGeom>
                <a:avLst/>
                <a:gdLst/>
                <a:ahLst/>
                <a:cxnLst>
                  <a:cxn ang="0">
                    <a:pos x="0" y="34"/>
                  </a:cxn>
                  <a:cxn ang="0">
                    <a:pos x="0" y="34"/>
                  </a:cxn>
                  <a:cxn ang="0">
                    <a:pos x="0" y="29"/>
                  </a:cxn>
                  <a:cxn ang="0">
                    <a:pos x="5" y="25"/>
                  </a:cxn>
                  <a:cxn ang="0">
                    <a:pos x="13" y="17"/>
                  </a:cxn>
                  <a:cxn ang="0">
                    <a:pos x="26" y="0"/>
                  </a:cxn>
                  <a:cxn ang="0">
                    <a:pos x="30" y="0"/>
                  </a:cxn>
                  <a:cxn ang="0">
                    <a:pos x="30" y="27"/>
                  </a:cxn>
                  <a:cxn ang="0">
                    <a:pos x="45" y="27"/>
                  </a:cxn>
                  <a:cxn ang="0">
                    <a:pos x="45" y="34"/>
                  </a:cxn>
                  <a:cxn ang="0">
                    <a:pos x="30" y="34"/>
                  </a:cxn>
                  <a:cxn ang="0">
                    <a:pos x="30" y="81"/>
                  </a:cxn>
                  <a:cxn ang="0">
                    <a:pos x="31" y="87"/>
                  </a:cxn>
                  <a:cxn ang="0">
                    <a:pos x="36" y="91"/>
                  </a:cxn>
                  <a:cxn ang="0">
                    <a:pos x="41" y="88"/>
                  </a:cxn>
                  <a:cxn ang="0">
                    <a:pos x="45" y="82"/>
                  </a:cxn>
                  <a:cxn ang="0">
                    <a:pos x="49" y="84"/>
                  </a:cxn>
                  <a:cxn ang="0">
                    <a:pos x="43" y="95"/>
                  </a:cxn>
                  <a:cxn ang="0">
                    <a:pos x="26" y="102"/>
                  </a:cxn>
                  <a:cxn ang="0">
                    <a:pos x="16" y="100"/>
                  </a:cxn>
                  <a:cxn ang="0">
                    <a:pos x="8" y="85"/>
                  </a:cxn>
                  <a:cxn ang="0">
                    <a:pos x="8" y="34"/>
                  </a:cxn>
                  <a:cxn ang="0">
                    <a:pos x="0" y="34"/>
                  </a:cxn>
                </a:cxnLst>
                <a:rect l="0" t="0" r="r" b="b"/>
                <a:pathLst>
                  <a:path w="49" h="102">
                    <a:moveTo>
                      <a:pt x="0" y="34"/>
                    </a:moveTo>
                    <a:lnTo>
                      <a:pt x="0" y="34"/>
                    </a:lnTo>
                    <a:lnTo>
                      <a:pt x="0" y="29"/>
                    </a:lnTo>
                    <a:cubicBezTo>
                      <a:pt x="1" y="28"/>
                      <a:pt x="3" y="26"/>
                      <a:pt x="5" y="25"/>
                    </a:cubicBezTo>
                    <a:cubicBezTo>
                      <a:pt x="8" y="22"/>
                      <a:pt x="10" y="19"/>
                      <a:pt x="13" y="17"/>
                    </a:cubicBezTo>
                    <a:cubicBezTo>
                      <a:pt x="18" y="11"/>
                      <a:pt x="22" y="6"/>
                      <a:pt x="26" y="0"/>
                    </a:cubicBezTo>
                    <a:lnTo>
                      <a:pt x="30" y="0"/>
                    </a:lnTo>
                    <a:lnTo>
                      <a:pt x="30" y="27"/>
                    </a:lnTo>
                    <a:lnTo>
                      <a:pt x="45" y="27"/>
                    </a:lnTo>
                    <a:lnTo>
                      <a:pt x="45" y="34"/>
                    </a:lnTo>
                    <a:lnTo>
                      <a:pt x="30" y="34"/>
                    </a:lnTo>
                    <a:lnTo>
                      <a:pt x="30" y="81"/>
                    </a:lnTo>
                    <a:cubicBezTo>
                      <a:pt x="30" y="84"/>
                      <a:pt x="30" y="86"/>
                      <a:pt x="31" y="87"/>
                    </a:cubicBezTo>
                    <a:cubicBezTo>
                      <a:pt x="32" y="89"/>
                      <a:pt x="34" y="91"/>
                      <a:pt x="36" y="91"/>
                    </a:cubicBezTo>
                    <a:cubicBezTo>
                      <a:pt x="38" y="91"/>
                      <a:pt x="40" y="90"/>
                      <a:pt x="41" y="88"/>
                    </a:cubicBezTo>
                    <a:cubicBezTo>
                      <a:pt x="43" y="87"/>
                      <a:pt x="44" y="85"/>
                      <a:pt x="45" y="82"/>
                    </a:cubicBezTo>
                    <a:lnTo>
                      <a:pt x="49" y="84"/>
                    </a:lnTo>
                    <a:cubicBezTo>
                      <a:pt x="47" y="88"/>
                      <a:pt x="45" y="92"/>
                      <a:pt x="43" y="95"/>
                    </a:cubicBezTo>
                    <a:cubicBezTo>
                      <a:pt x="38" y="100"/>
                      <a:pt x="32" y="102"/>
                      <a:pt x="26" y="102"/>
                    </a:cubicBezTo>
                    <a:cubicBezTo>
                      <a:pt x="22" y="102"/>
                      <a:pt x="19" y="101"/>
                      <a:pt x="16" y="100"/>
                    </a:cubicBezTo>
                    <a:cubicBezTo>
                      <a:pt x="11" y="97"/>
                      <a:pt x="8" y="92"/>
                      <a:pt x="8" y="85"/>
                    </a:cubicBezTo>
                    <a:lnTo>
                      <a:pt x="8"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258"/>
              <p:cNvSpPr>
                <a:spLocks noEditPoints="1"/>
              </p:cNvSpPr>
              <p:nvPr/>
            </p:nvSpPr>
            <p:spPr bwMode="auto">
              <a:xfrm>
                <a:off x="1668" y="2709"/>
                <a:ext cx="30" cy="43"/>
              </a:xfrm>
              <a:custGeom>
                <a:avLst/>
                <a:gdLst/>
                <a:ahLst/>
                <a:cxnLst>
                  <a:cxn ang="0">
                    <a:pos x="0" y="51"/>
                  </a:cxn>
                  <a:cxn ang="0">
                    <a:pos x="0" y="51"/>
                  </a:cxn>
                  <a:cxn ang="0">
                    <a:pos x="4" y="51"/>
                  </a:cxn>
                  <a:cxn ang="0">
                    <a:pos x="13" y="67"/>
                  </a:cxn>
                  <a:cxn ang="0">
                    <a:pos x="26" y="72"/>
                  </a:cxn>
                  <a:cxn ang="0">
                    <a:pos x="35" y="69"/>
                  </a:cxn>
                  <a:cxn ang="0">
                    <a:pos x="38" y="62"/>
                  </a:cxn>
                  <a:cxn ang="0">
                    <a:pos x="34" y="54"/>
                  </a:cxn>
                  <a:cxn ang="0">
                    <a:pos x="29" y="51"/>
                  </a:cxn>
                  <a:cxn ang="0">
                    <a:pos x="17" y="45"/>
                  </a:cxn>
                  <a:cxn ang="0">
                    <a:pos x="4" y="35"/>
                  </a:cxn>
                  <a:cxn ang="0">
                    <a:pos x="0" y="22"/>
                  </a:cxn>
                  <a:cxn ang="0">
                    <a:pos x="6" y="6"/>
                  </a:cxn>
                  <a:cxn ang="0">
                    <a:pos x="24" y="0"/>
                  </a:cxn>
                  <a:cxn ang="0">
                    <a:pos x="35" y="1"/>
                  </a:cxn>
                  <a:cxn ang="0">
                    <a:pos x="42" y="3"/>
                  </a:cxn>
                  <a:cxn ang="0">
                    <a:pos x="45" y="2"/>
                  </a:cxn>
                  <a:cxn ang="0">
                    <a:pos x="46" y="0"/>
                  </a:cxn>
                  <a:cxn ang="0">
                    <a:pos x="50" y="0"/>
                  </a:cxn>
                  <a:cxn ang="0">
                    <a:pos x="50" y="23"/>
                  </a:cxn>
                  <a:cxn ang="0">
                    <a:pos x="46" y="23"/>
                  </a:cxn>
                  <a:cxn ang="0">
                    <a:pos x="38" y="10"/>
                  </a:cxn>
                  <a:cxn ang="0">
                    <a:pos x="26" y="5"/>
                  </a:cxn>
                  <a:cxn ang="0">
                    <a:pos x="18" y="8"/>
                  </a:cxn>
                  <a:cxn ang="0">
                    <a:pos x="16" y="14"/>
                  </a:cxn>
                  <a:cxn ang="0">
                    <a:pos x="18" y="20"/>
                  </a:cxn>
                  <a:cxn ang="0">
                    <a:pos x="27" y="26"/>
                  </a:cxn>
                  <a:cxn ang="0">
                    <a:pos x="35" y="30"/>
                  </a:cxn>
                  <a:cxn ang="0">
                    <a:pos x="47" y="38"/>
                  </a:cxn>
                  <a:cxn ang="0">
                    <a:pos x="53" y="53"/>
                  </a:cxn>
                  <a:cxn ang="0">
                    <a:pos x="47" y="69"/>
                  </a:cxn>
                  <a:cxn ang="0">
                    <a:pos x="28" y="77"/>
                  </a:cxn>
                  <a:cxn ang="0">
                    <a:pos x="21" y="76"/>
                  </a:cxn>
                  <a:cxn ang="0">
                    <a:pos x="13" y="74"/>
                  </a:cxn>
                  <a:cxn ang="0">
                    <a:pos x="11" y="73"/>
                  </a:cxn>
                  <a:cxn ang="0">
                    <a:pos x="9" y="73"/>
                  </a:cxn>
                  <a:cxn ang="0">
                    <a:pos x="8" y="73"/>
                  </a:cxn>
                  <a:cxn ang="0">
                    <a:pos x="6" y="74"/>
                  </a:cxn>
                  <a:cxn ang="0">
                    <a:pos x="3" y="77"/>
                  </a:cxn>
                  <a:cxn ang="0">
                    <a:pos x="0" y="77"/>
                  </a:cxn>
                  <a:cxn ang="0">
                    <a:pos x="0" y="51"/>
                  </a:cxn>
                  <a:cxn ang="0">
                    <a:pos x="26" y="0"/>
                  </a:cxn>
                  <a:cxn ang="0">
                    <a:pos x="26" y="0"/>
                  </a:cxn>
                  <a:cxn ang="0">
                    <a:pos x="26" y="0"/>
                  </a:cxn>
                </a:cxnLst>
                <a:rect l="0" t="0" r="r" b="b"/>
                <a:pathLst>
                  <a:path w="53" h="77">
                    <a:moveTo>
                      <a:pt x="0" y="51"/>
                    </a:moveTo>
                    <a:lnTo>
                      <a:pt x="0" y="51"/>
                    </a:lnTo>
                    <a:lnTo>
                      <a:pt x="4" y="51"/>
                    </a:lnTo>
                    <a:cubicBezTo>
                      <a:pt x="6" y="58"/>
                      <a:pt x="8" y="64"/>
                      <a:pt x="13" y="67"/>
                    </a:cubicBezTo>
                    <a:cubicBezTo>
                      <a:pt x="17" y="70"/>
                      <a:pt x="21" y="72"/>
                      <a:pt x="26" y="72"/>
                    </a:cubicBezTo>
                    <a:cubicBezTo>
                      <a:pt x="30" y="72"/>
                      <a:pt x="33" y="71"/>
                      <a:pt x="35" y="69"/>
                    </a:cubicBezTo>
                    <a:cubicBezTo>
                      <a:pt x="37" y="67"/>
                      <a:pt x="38" y="65"/>
                      <a:pt x="38" y="62"/>
                    </a:cubicBezTo>
                    <a:cubicBezTo>
                      <a:pt x="38" y="59"/>
                      <a:pt x="37" y="56"/>
                      <a:pt x="34" y="54"/>
                    </a:cubicBezTo>
                    <a:cubicBezTo>
                      <a:pt x="33" y="53"/>
                      <a:pt x="32" y="52"/>
                      <a:pt x="29" y="51"/>
                    </a:cubicBezTo>
                    <a:lnTo>
                      <a:pt x="17" y="45"/>
                    </a:lnTo>
                    <a:cubicBezTo>
                      <a:pt x="11" y="42"/>
                      <a:pt x="7" y="39"/>
                      <a:pt x="4" y="35"/>
                    </a:cubicBezTo>
                    <a:cubicBezTo>
                      <a:pt x="1" y="32"/>
                      <a:pt x="0" y="27"/>
                      <a:pt x="0" y="22"/>
                    </a:cubicBezTo>
                    <a:cubicBezTo>
                      <a:pt x="0" y="16"/>
                      <a:pt x="2" y="11"/>
                      <a:pt x="6" y="6"/>
                    </a:cubicBezTo>
                    <a:cubicBezTo>
                      <a:pt x="10" y="2"/>
                      <a:pt x="16" y="0"/>
                      <a:pt x="24" y="0"/>
                    </a:cubicBezTo>
                    <a:cubicBezTo>
                      <a:pt x="28" y="0"/>
                      <a:pt x="31" y="0"/>
                      <a:pt x="35" y="1"/>
                    </a:cubicBezTo>
                    <a:cubicBezTo>
                      <a:pt x="39" y="3"/>
                      <a:pt x="41" y="3"/>
                      <a:pt x="42" y="3"/>
                    </a:cubicBezTo>
                    <a:cubicBezTo>
                      <a:pt x="43" y="3"/>
                      <a:pt x="44" y="3"/>
                      <a:pt x="45" y="2"/>
                    </a:cubicBezTo>
                    <a:cubicBezTo>
                      <a:pt x="45" y="2"/>
                      <a:pt x="46" y="1"/>
                      <a:pt x="46" y="0"/>
                    </a:cubicBezTo>
                    <a:lnTo>
                      <a:pt x="50" y="0"/>
                    </a:lnTo>
                    <a:lnTo>
                      <a:pt x="50" y="23"/>
                    </a:lnTo>
                    <a:lnTo>
                      <a:pt x="46" y="23"/>
                    </a:lnTo>
                    <a:cubicBezTo>
                      <a:pt x="44" y="18"/>
                      <a:pt x="42" y="13"/>
                      <a:pt x="38" y="10"/>
                    </a:cubicBezTo>
                    <a:cubicBezTo>
                      <a:pt x="35" y="7"/>
                      <a:pt x="31" y="5"/>
                      <a:pt x="26" y="5"/>
                    </a:cubicBezTo>
                    <a:cubicBezTo>
                      <a:pt x="23" y="5"/>
                      <a:pt x="20" y="6"/>
                      <a:pt x="18" y="8"/>
                    </a:cubicBezTo>
                    <a:cubicBezTo>
                      <a:pt x="17" y="10"/>
                      <a:pt x="16" y="12"/>
                      <a:pt x="16" y="14"/>
                    </a:cubicBezTo>
                    <a:cubicBezTo>
                      <a:pt x="16" y="16"/>
                      <a:pt x="16" y="18"/>
                      <a:pt x="18" y="20"/>
                    </a:cubicBezTo>
                    <a:cubicBezTo>
                      <a:pt x="20" y="22"/>
                      <a:pt x="22" y="24"/>
                      <a:pt x="27" y="26"/>
                    </a:cubicBezTo>
                    <a:lnTo>
                      <a:pt x="35" y="30"/>
                    </a:lnTo>
                    <a:cubicBezTo>
                      <a:pt x="41" y="33"/>
                      <a:pt x="45" y="35"/>
                      <a:pt x="47" y="38"/>
                    </a:cubicBezTo>
                    <a:cubicBezTo>
                      <a:pt x="51" y="42"/>
                      <a:pt x="53" y="47"/>
                      <a:pt x="53" y="53"/>
                    </a:cubicBezTo>
                    <a:cubicBezTo>
                      <a:pt x="53" y="59"/>
                      <a:pt x="51" y="64"/>
                      <a:pt x="47" y="69"/>
                    </a:cubicBezTo>
                    <a:cubicBezTo>
                      <a:pt x="43" y="75"/>
                      <a:pt x="36" y="77"/>
                      <a:pt x="28" y="77"/>
                    </a:cubicBezTo>
                    <a:cubicBezTo>
                      <a:pt x="26" y="77"/>
                      <a:pt x="23" y="77"/>
                      <a:pt x="21" y="76"/>
                    </a:cubicBezTo>
                    <a:cubicBezTo>
                      <a:pt x="19" y="76"/>
                      <a:pt x="16" y="75"/>
                      <a:pt x="13" y="74"/>
                    </a:cubicBezTo>
                    <a:lnTo>
                      <a:pt x="11" y="73"/>
                    </a:lnTo>
                    <a:cubicBezTo>
                      <a:pt x="10" y="73"/>
                      <a:pt x="9" y="73"/>
                      <a:pt x="9" y="73"/>
                    </a:cubicBezTo>
                    <a:cubicBezTo>
                      <a:pt x="9" y="73"/>
                      <a:pt x="8" y="73"/>
                      <a:pt x="8" y="73"/>
                    </a:cubicBezTo>
                    <a:cubicBezTo>
                      <a:pt x="7" y="73"/>
                      <a:pt x="6" y="73"/>
                      <a:pt x="6" y="74"/>
                    </a:cubicBezTo>
                    <a:cubicBezTo>
                      <a:pt x="5" y="74"/>
                      <a:pt x="4" y="75"/>
                      <a:pt x="3" y="77"/>
                    </a:cubicBezTo>
                    <a:lnTo>
                      <a:pt x="0" y="77"/>
                    </a:lnTo>
                    <a:lnTo>
                      <a:pt x="0" y="51"/>
                    </a:lnTo>
                    <a:close/>
                    <a:moveTo>
                      <a:pt x="26" y="0"/>
                    </a:moveTo>
                    <a:lnTo>
                      <a:pt x="26" y="0"/>
                    </a:lnTo>
                    <a:lnTo>
                      <a:pt x="2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259"/>
              <p:cNvSpPr>
                <a:spLocks/>
              </p:cNvSpPr>
              <p:nvPr/>
            </p:nvSpPr>
            <p:spPr bwMode="auto">
              <a:xfrm>
                <a:off x="1184" y="2831"/>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260"/>
              <p:cNvSpPr>
                <a:spLocks/>
              </p:cNvSpPr>
              <p:nvPr/>
            </p:nvSpPr>
            <p:spPr bwMode="auto">
              <a:xfrm>
                <a:off x="1184" y="2831"/>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261"/>
              <p:cNvSpPr>
                <a:spLocks/>
              </p:cNvSpPr>
              <p:nvPr/>
            </p:nvSpPr>
            <p:spPr bwMode="auto">
              <a:xfrm>
                <a:off x="1398" y="2867"/>
                <a:ext cx="64" cy="69"/>
              </a:xfrm>
              <a:custGeom>
                <a:avLst/>
                <a:gdLst/>
                <a:ahLst/>
                <a:cxnLst>
                  <a:cxn ang="0">
                    <a:pos x="0" y="121"/>
                  </a:cxn>
                  <a:cxn ang="0">
                    <a:pos x="0" y="121"/>
                  </a:cxn>
                  <a:cxn ang="0">
                    <a:pos x="11" y="119"/>
                  </a:cxn>
                  <a:cxn ang="0">
                    <a:pos x="16" y="108"/>
                  </a:cxn>
                  <a:cxn ang="0">
                    <a:pos x="16" y="18"/>
                  </a:cxn>
                  <a:cxn ang="0">
                    <a:pos x="11" y="7"/>
                  </a:cxn>
                  <a:cxn ang="0">
                    <a:pos x="0" y="5"/>
                  </a:cxn>
                  <a:cxn ang="0">
                    <a:pos x="0" y="0"/>
                  </a:cxn>
                  <a:cxn ang="0">
                    <a:pos x="65" y="0"/>
                  </a:cxn>
                  <a:cxn ang="0">
                    <a:pos x="65" y="5"/>
                  </a:cxn>
                  <a:cxn ang="0">
                    <a:pos x="50" y="8"/>
                  </a:cxn>
                  <a:cxn ang="0">
                    <a:pos x="46" y="22"/>
                  </a:cxn>
                  <a:cxn ang="0">
                    <a:pos x="46" y="109"/>
                  </a:cxn>
                  <a:cxn ang="0">
                    <a:pos x="49" y="118"/>
                  </a:cxn>
                  <a:cxn ang="0">
                    <a:pos x="62" y="120"/>
                  </a:cxn>
                  <a:cxn ang="0">
                    <a:pos x="90" y="112"/>
                  </a:cxn>
                  <a:cxn ang="0">
                    <a:pos x="110" y="83"/>
                  </a:cxn>
                  <a:cxn ang="0">
                    <a:pos x="115" y="83"/>
                  </a:cxn>
                  <a:cxn ang="0">
                    <a:pos x="108" y="126"/>
                  </a:cxn>
                  <a:cxn ang="0">
                    <a:pos x="0" y="126"/>
                  </a:cxn>
                  <a:cxn ang="0">
                    <a:pos x="0" y="121"/>
                  </a:cxn>
                </a:cxnLst>
                <a:rect l="0" t="0" r="r" b="b"/>
                <a:pathLst>
                  <a:path w="115" h="126">
                    <a:moveTo>
                      <a:pt x="0" y="121"/>
                    </a:moveTo>
                    <a:lnTo>
                      <a:pt x="0" y="121"/>
                    </a:lnTo>
                    <a:cubicBezTo>
                      <a:pt x="5" y="121"/>
                      <a:pt x="9" y="120"/>
                      <a:pt x="11" y="119"/>
                    </a:cubicBezTo>
                    <a:cubicBezTo>
                      <a:pt x="15" y="117"/>
                      <a:pt x="16" y="113"/>
                      <a:pt x="16" y="108"/>
                    </a:cubicBezTo>
                    <a:lnTo>
                      <a:pt x="16" y="18"/>
                    </a:lnTo>
                    <a:cubicBezTo>
                      <a:pt x="16" y="12"/>
                      <a:pt x="15" y="9"/>
                      <a:pt x="11" y="7"/>
                    </a:cubicBezTo>
                    <a:cubicBezTo>
                      <a:pt x="9" y="6"/>
                      <a:pt x="5" y="5"/>
                      <a:pt x="0" y="5"/>
                    </a:cubicBezTo>
                    <a:lnTo>
                      <a:pt x="0" y="0"/>
                    </a:lnTo>
                    <a:lnTo>
                      <a:pt x="65" y="0"/>
                    </a:lnTo>
                    <a:lnTo>
                      <a:pt x="65" y="5"/>
                    </a:lnTo>
                    <a:cubicBezTo>
                      <a:pt x="57" y="5"/>
                      <a:pt x="52" y="6"/>
                      <a:pt x="50" y="8"/>
                    </a:cubicBezTo>
                    <a:cubicBezTo>
                      <a:pt x="47" y="10"/>
                      <a:pt x="46" y="14"/>
                      <a:pt x="46" y="22"/>
                    </a:cubicBezTo>
                    <a:lnTo>
                      <a:pt x="46" y="109"/>
                    </a:lnTo>
                    <a:cubicBezTo>
                      <a:pt x="46" y="114"/>
                      <a:pt x="47" y="116"/>
                      <a:pt x="49" y="118"/>
                    </a:cubicBezTo>
                    <a:cubicBezTo>
                      <a:pt x="51" y="119"/>
                      <a:pt x="56" y="120"/>
                      <a:pt x="62" y="120"/>
                    </a:cubicBezTo>
                    <a:cubicBezTo>
                      <a:pt x="73" y="120"/>
                      <a:pt x="82" y="117"/>
                      <a:pt x="90" y="112"/>
                    </a:cubicBezTo>
                    <a:cubicBezTo>
                      <a:pt x="98" y="107"/>
                      <a:pt x="104" y="98"/>
                      <a:pt x="110" y="83"/>
                    </a:cubicBezTo>
                    <a:lnTo>
                      <a:pt x="115" y="83"/>
                    </a:lnTo>
                    <a:lnTo>
                      <a:pt x="108"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262"/>
              <p:cNvSpPr>
                <a:spLocks noEditPoints="1"/>
              </p:cNvSpPr>
              <p:nvPr/>
            </p:nvSpPr>
            <p:spPr bwMode="auto">
              <a:xfrm>
                <a:off x="1466" y="2865"/>
                <a:ext cx="25" cy="71"/>
              </a:xfrm>
              <a:custGeom>
                <a:avLst/>
                <a:gdLst/>
                <a:ahLst/>
                <a:cxnLst>
                  <a:cxn ang="0">
                    <a:pos x="8" y="14"/>
                  </a:cxn>
                  <a:cxn ang="0">
                    <a:pos x="8" y="14"/>
                  </a:cxn>
                  <a:cxn ang="0">
                    <a:pos x="12" y="4"/>
                  </a:cxn>
                  <a:cxn ang="0">
                    <a:pos x="23" y="0"/>
                  </a:cxn>
                  <a:cxn ang="0">
                    <a:pos x="33" y="4"/>
                  </a:cxn>
                  <a:cxn ang="0">
                    <a:pos x="37" y="14"/>
                  </a:cxn>
                  <a:cxn ang="0">
                    <a:pos x="33" y="25"/>
                  </a:cxn>
                  <a:cxn ang="0">
                    <a:pos x="23" y="29"/>
                  </a:cxn>
                  <a:cxn ang="0">
                    <a:pos x="12" y="25"/>
                  </a:cxn>
                  <a:cxn ang="0">
                    <a:pos x="8" y="14"/>
                  </a:cxn>
                  <a:cxn ang="0">
                    <a:pos x="8" y="14"/>
                  </a:cxn>
                  <a:cxn ang="0">
                    <a:pos x="0" y="124"/>
                  </a:cxn>
                  <a:cxn ang="0">
                    <a:pos x="0" y="124"/>
                  </a:cxn>
                  <a:cxn ang="0">
                    <a:pos x="7" y="122"/>
                  </a:cxn>
                  <a:cxn ang="0">
                    <a:pos x="10" y="113"/>
                  </a:cxn>
                  <a:cxn ang="0">
                    <a:pos x="10" y="58"/>
                  </a:cxn>
                  <a:cxn ang="0">
                    <a:pos x="8" y="50"/>
                  </a:cxn>
                  <a:cxn ang="0">
                    <a:pos x="0" y="47"/>
                  </a:cxn>
                  <a:cxn ang="0">
                    <a:pos x="0" y="43"/>
                  </a:cxn>
                  <a:cxn ang="0">
                    <a:pos x="36" y="43"/>
                  </a:cxn>
                  <a:cxn ang="0">
                    <a:pos x="36" y="114"/>
                  </a:cxn>
                  <a:cxn ang="0">
                    <a:pos x="38" y="121"/>
                  </a:cxn>
                  <a:cxn ang="0">
                    <a:pos x="44" y="124"/>
                  </a:cxn>
                  <a:cxn ang="0">
                    <a:pos x="44" y="129"/>
                  </a:cxn>
                  <a:cxn ang="0">
                    <a:pos x="0" y="129"/>
                  </a:cxn>
                  <a:cxn ang="0">
                    <a:pos x="0" y="124"/>
                  </a:cxn>
                </a:cxnLst>
                <a:rect l="0" t="0" r="r" b="b"/>
                <a:pathLst>
                  <a:path w="44" h="129">
                    <a:moveTo>
                      <a:pt x="8" y="14"/>
                    </a:moveTo>
                    <a:lnTo>
                      <a:pt x="8" y="14"/>
                    </a:lnTo>
                    <a:cubicBezTo>
                      <a:pt x="8" y="10"/>
                      <a:pt x="10" y="7"/>
                      <a:pt x="12" y="4"/>
                    </a:cubicBezTo>
                    <a:cubicBezTo>
                      <a:pt x="15" y="1"/>
                      <a:pt x="19" y="0"/>
                      <a:pt x="23" y="0"/>
                    </a:cubicBezTo>
                    <a:cubicBezTo>
                      <a:pt x="27" y="0"/>
                      <a:pt x="30" y="1"/>
                      <a:pt x="33" y="4"/>
                    </a:cubicBezTo>
                    <a:cubicBezTo>
                      <a:pt x="36" y="7"/>
                      <a:pt x="37" y="10"/>
                      <a:pt x="37" y="14"/>
                    </a:cubicBezTo>
                    <a:cubicBezTo>
                      <a:pt x="37" y="18"/>
                      <a:pt x="36" y="22"/>
                      <a:pt x="33" y="25"/>
                    </a:cubicBezTo>
                    <a:cubicBezTo>
                      <a:pt x="30" y="27"/>
                      <a:pt x="27" y="29"/>
                      <a:pt x="23" y="29"/>
                    </a:cubicBezTo>
                    <a:cubicBezTo>
                      <a:pt x="19" y="29"/>
                      <a:pt x="15" y="27"/>
                      <a:pt x="12" y="25"/>
                    </a:cubicBezTo>
                    <a:cubicBezTo>
                      <a:pt x="10" y="22"/>
                      <a:pt x="8" y="18"/>
                      <a:pt x="8" y="14"/>
                    </a:cubicBezTo>
                    <a:lnTo>
                      <a:pt x="8" y="14"/>
                    </a:lnTo>
                    <a:close/>
                    <a:moveTo>
                      <a:pt x="0" y="124"/>
                    </a:moveTo>
                    <a:lnTo>
                      <a:pt x="0" y="124"/>
                    </a:lnTo>
                    <a:cubicBezTo>
                      <a:pt x="3" y="124"/>
                      <a:pt x="6" y="123"/>
                      <a:pt x="7" y="122"/>
                    </a:cubicBezTo>
                    <a:cubicBezTo>
                      <a:pt x="9" y="120"/>
                      <a:pt x="10" y="117"/>
                      <a:pt x="10" y="113"/>
                    </a:cubicBezTo>
                    <a:lnTo>
                      <a:pt x="10" y="58"/>
                    </a:lnTo>
                    <a:cubicBezTo>
                      <a:pt x="10" y="54"/>
                      <a:pt x="9" y="52"/>
                      <a:pt x="8" y="50"/>
                    </a:cubicBezTo>
                    <a:cubicBezTo>
                      <a:pt x="6" y="49"/>
                      <a:pt x="4" y="48"/>
                      <a:pt x="0" y="47"/>
                    </a:cubicBezTo>
                    <a:lnTo>
                      <a:pt x="0" y="43"/>
                    </a:lnTo>
                    <a:lnTo>
                      <a:pt x="36" y="43"/>
                    </a:lnTo>
                    <a:lnTo>
                      <a:pt x="36" y="114"/>
                    </a:lnTo>
                    <a:cubicBezTo>
                      <a:pt x="36" y="118"/>
                      <a:pt x="36" y="120"/>
                      <a:pt x="38" y="121"/>
                    </a:cubicBezTo>
                    <a:cubicBezTo>
                      <a:pt x="39" y="122"/>
                      <a:pt x="41" y="123"/>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263"/>
              <p:cNvSpPr>
                <a:spLocks/>
              </p:cNvSpPr>
              <p:nvPr/>
            </p:nvSpPr>
            <p:spPr bwMode="auto">
              <a:xfrm>
                <a:off x="1495" y="2888"/>
                <a:ext cx="82" cy="48"/>
              </a:xfrm>
              <a:custGeom>
                <a:avLst/>
                <a:gdLst/>
                <a:ahLst/>
                <a:cxnLst>
                  <a:cxn ang="0">
                    <a:pos x="0" y="83"/>
                  </a:cxn>
                  <a:cxn ang="0">
                    <a:pos x="0" y="83"/>
                  </a:cxn>
                  <a:cxn ang="0">
                    <a:pos x="7" y="81"/>
                  </a:cxn>
                  <a:cxn ang="0">
                    <a:pos x="10" y="72"/>
                  </a:cxn>
                  <a:cxn ang="0">
                    <a:pos x="10" y="17"/>
                  </a:cxn>
                  <a:cxn ang="0">
                    <a:pos x="8" y="9"/>
                  </a:cxn>
                  <a:cxn ang="0">
                    <a:pos x="0" y="6"/>
                  </a:cxn>
                  <a:cxn ang="0">
                    <a:pos x="0" y="2"/>
                  </a:cxn>
                  <a:cxn ang="0">
                    <a:pos x="35" y="2"/>
                  </a:cxn>
                  <a:cxn ang="0">
                    <a:pos x="35" y="15"/>
                  </a:cxn>
                  <a:cxn ang="0">
                    <a:pos x="44" y="6"/>
                  </a:cxn>
                  <a:cxn ang="0">
                    <a:pos x="62" y="0"/>
                  </a:cxn>
                  <a:cxn ang="0">
                    <a:pos x="80" y="5"/>
                  </a:cxn>
                  <a:cxn ang="0">
                    <a:pos x="86" y="15"/>
                  </a:cxn>
                  <a:cxn ang="0">
                    <a:pos x="87" y="15"/>
                  </a:cxn>
                  <a:cxn ang="0">
                    <a:pos x="97" y="5"/>
                  </a:cxn>
                  <a:cxn ang="0">
                    <a:pos x="114" y="0"/>
                  </a:cxn>
                  <a:cxn ang="0">
                    <a:pos x="131" y="6"/>
                  </a:cxn>
                  <a:cxn ang="0">
                    <a:pos x="139" y="26"/>
                  </a:cxn>
                  <a:cxn ang="0">
                    <a:pos x="139" y="73"/>
                  </a:cxn>
                  <a:cxn ang="0">
                    <a:pos x="141" y="81"/>
                  </a:cxn>
                  <a:cxn ang="0">
                    <a:pos x="148" y="83"/>
                  </a:cxn>
                  <a:cxn ang="0">
                    <a:pos x="148" y="88"/>
                  </a:cxn>
                  <a:cxn ang="0">
                    <a:pos x="104" y="88"/>
                  </a:cxn>
                  <a:cxn ang="0">
                    <a:pos x="104" y="83"/>
                  </a:cxn>
                  <a:cxn ang="0">
                    <a:pos x="111" y="81"/>
                  </a:cxn>
                  <a:cxn ang="0">
                    <a:pos x="113" y="73"/>
                  </a:cxn>
                  <a:cxn ang="0">
                    <a:pos x="113" y="27"/>
                  </a:cxn>
                  <a:cxn ang="0">
                    <a:pos x="111" y="16"/>
                  </a:cxn>
                  <a:cxn ang="0">
                    <a:pos x="103" y="12"/>
                  </a:cxn>
                  <a:cxn ang="0">
                    <a:pos x="93" y="17"/>
                  </a:cxn>
                  <a:cxn ang="0">
                    <a:pos x="88" y="23"/>
                  </a:cxn>
                  <a:cxn ang="0">
                    <a:pos x="88" y="73"/>
                  </a:cxn>
                  <a:cxn ang="0">
                    <a:pos x="89" y="80"/>
                  </a:cxn>
                  <a:cxn ang="0">
                    <a:pos x="96" y="83"/>
                  </a:cxn>
                  <a:cxn ang="0">
                    <a:pos x="96" y="88"/>
                  </a:cxn>
                  <a:cxn ang="0">
                    <a:pos x="53" y="88"/>
                  </a:cxn>
                  <a:cxn ang="0">
                    <a:pos x="53" y="83"/>
                  </a:cxn>
                  <a:cxn ang="0">
                    <a:pos x="60" y="81"/>
                  </a:cxn>
                  <a:cxn ang="0">
                    <a:pos x="62" y="73"/>
                  </a:cxn>
                  <a:cxn ang="0">
                    <a:pos x="62" y="27"/>
                  </a:cxn>
                  <a:cxn ang="0">
                    <a:pos x="60" y="16"/>
                  </a:cxn>
                  <a:cxn ang="0">
                    <a:pos x="51" y="12"/>
                  </a:cxn>
                  <a:cxn ang="0">
                    <a:pos x="41" y="17"/>
                  </a:cxn>
                  <a:cxn ang="0">
                    <a:pos x="36" y="23"/>
                  </a:cxn>
                  <a:cxn ang="0">
                    <a:pos x="36" y="73"/>
                  </a:cxn>
                  <a:cxn ang="0">
                    <a:pos x="38" y="80"/>
                  </a:cxn>
                  <a:cxn ang="0">
                    <a:pos x="44" y="83"/>
                  </a:cxn>
                  <a:cxn ang="0">
                    <a:pos x="44" y="88"/>
                  </a:cxn>
                  <a:cxn ang="0">
                    <a:pos x="0" y="88"/>
                  </a:cxn>
                  <a:cxn ang="0">
                    <a:pos x="0" y="83"/>
                  </a:cxn>
                </a:cxnLst>
                <a:rect l="0" t="0" r="r" b="b"/>
                <a:pathLst>
                  <a:path w="148" h="88">
                    <a:moveTo>
                      <a:pt x="0" y="83"/>
                    </a:moveTo>
                    <a:lnTo>
                      <a:pt x="0" y="83"/>
                    </a:lnTo>
                    <a:cubicBezTo>
                      <a:pt x="3" y="83"/>
                      <a:pt x="6" y="82"/>
                      <a:pt x="7" y="81"/>
                    </a:cubicBezTo>
                    <a:cubicBezTo>
                      <a:pt x="9" y="79"/>
                      <a:pt x="10" y="76"/>
                      <a:pt x="10" y="72"/>
                    </a:cubicBezTo>
                    <a:lnTo>
                      <a:pt x="10" y="17"/>
                    </a:lnTo>
                    <a:cubicBezTo>
                      <a:pt x="10" y="13"/>
                      <a:pt x="9" y="11"/>
                      <a:pt x="8" y="9"/>
                    </a:cubicBezTo>
                    <a:cubicBezTo>
                      <a:pt x="7" y="8"/>
                      <a:pt x="4" y="7"/>
                      <a:pt x="0" y="6"/>
                    </a:cubicBezTo>
                    <a:lnTo>
                      <a:pt x="0" y="2"/>
                    </a:lnTo>
                    <a:lnTo>
                      <a:pt x="35" y="2"/>
                    </a:lnTo>
                    <a:lnTo>
                      <a:pt x="35" y="15"/>
                    </a:lnTo>
                    <a:cubicBezTo>
                      <a:pt x="38" y="11"/>
                      <a:pt x="41" y="8"/>
                      <a:pt x="44" y="6"/>
                    </a:cubicBezTo>
                    <a:cubicBezTo>
                      <a:pt x="50" y="2"/>
                      <a:pt x="56" y="0"/>
                      <a:pt x="62" y="0"/>
                    </a:cubicBezTo>
                    <a:cubicBezTo>
                      <a:pt x="70" y="0"/>
                      <a:pt x="75" y="1"/>
                      <a:pt x="80" y="5"/>
                    </a:cubicBezTo>
                    <a:cubicBezTo>
                      <a:pt x="82" y="7"/>
                      <a:pt x="84" y="10"/>
                      <a:pt x="86" y="15"/>
                    </a:cubicBezTo>
                    <a:lnTo>
                      <a:pt x="87" y="15"/>
                    </a:lnTo>
                    <a:cubicBezTo>
                      <a:pt x="91" y="10"/>
                      <a:pt x="94" y="7"/>
                      <a:pt x="97" y="5"/>
                    </a:cubicBezTo>
                    <a:cubicBezTo>
                      <a:pt x="102" y="1"/>
                      <a:pt x="108" y="0"/>
                      <a:pt x="114" y="0"/>
                    </a:cubicBezTo>
                    <a:cubicBezTo>
                      <a:pt x="121" y="0"/>
                      <a:pt x="126" y="2"/>
                      <a:pt x="131" y="6"/>
                    </a:cubicBezTo>
                    <a:cubicBezTo>
                      <a:pt x="136" y="10"/>
                      <a:pt x="139" y="17"/>
                      <a:pt x="139" y="26"/>
                    </a:cubicBezTo>
                    <a:lnTo>
                      <a:pt x="139" y="73"/>
                    </a:lnTo>
                    <a:cubicBezTo>
                      <a:pt x="139" y="77"/>
                      <a:pt x="140" y="80"/>
                      <a:pt x="141" y="81"/>
                    </a:cubicBezTo>
                    <a:cubicBezTo>
                      <a:pt x="142" y="82"/>
                      <a:pt x="145" y="83"/>
                      <a:pt x="148" y="83"/>
                    </a:cubicBezTo>
                    <a:lnTo>
                      <a:pt x="148" y="88"/>
                    </a:lnTo>
                    <a:lnTo>
                      <a:pt x="104" y="88"/>
                    </a:lnTo>
                    <a:lnTo>
                      <a:pt x="104" y="83"/>
                    </a:lnTo>
                    <a:cubicBezTo>
                      <a:pt x="108" y="83"/>
                      <a:pt x="110" y="82"/>
                      <a:pt x="111" y="81"/>
                    </a:cubicBezTo>
                    <a:cubicBezTo>
                      <a:pt x="113" y="79"/>
                      <a:pt x="113" y="77"/>
                      <a:pt x="113" y="73"/>
                    </a:cubicBezTo>
                    <a:lnTo>
                      <a:pt x="113" y="27"/>
                    </a:lnTo>
                    <a:cubicBezTo>
                      <a:pt x="113" y="23"/>
                      <a:pt x="112" y="19"/>
                      <a:pt x="111" y="16"/>
                    </a:cubicBezTo>
                    <a:cubicBezTo>
                      <a:pt x="110" y="14"/>
                      <a:pt x="107" y="12"/>
                      <a:pt x="103" y="12"/>
                    </a:cubicBezTo>
                    <a:cubicBezTo>
                      <a:pt x="100" y="12"/>
                      <a:pt x="96" y="14"/>
                      <a:pt x="93" y="17"/>
                    </a:cubicBezTo>
                    <a:cubicBezTo>
                      <a:pt x="89" y="20"/>
                      <a:pt x="88" y="22"/>
                      <a:pt x="88" y="23"/>
                    </a:cubicBezTo>
                    <a:lnTo>
                      <a:pt x="88" y="73"/>
                    </a:lnTo>
                    <a:cubicBezTo>
                      <a:pt x="88" y="77"/>
                      <a:pt x="88" y="79"/>
                      <a:pt x="89" y="80"/>
                    </a:cubicBezTo>
                    <a:cubicBezTo>
                      <a:pt x="91" y="81"/>
                      <a:pt x="93" y="82"/>
                      <a:pt x="96" y="83"/>
                    </a:cubicBezTo>
                    <a:lnTo>
                      <a:pt x="96" y="88"/>
                    </a:lnTo>
                    <a:lnTo>
                      <a:pt x="53" y="88"/>
                    </a:lnTo>
                    <a:lnTo>
                      <a:pt x="53" y="83"/>
                    </a:lnTo>
                    <a:cubicBezTo>
                      <a:pt x="56" y="83"/>
                      <a:pt x="58" y="82"/>
                      <a:pt x="60" y="81"/>
                    </a:cubicBezTo>
                    <a:cubicBezTo>
                      <a:pt x="61" y="79"/>
                      <a:pt x="62" y="77"/>
                      <a:pt x="62" y="73"/>
                    </a:cubicBezTo>
                    <a:lnTo>
                      <a:pt x="62" y="27"/>
                    </a:lnTo>
                    <a:cubicBezTo>
                      <a:pt x="62" y="23"/>
                      <a:pt x="61" y="19"/>
                      <a:pt x="60" y="16"/>
                    </a:cubicBezTo>
                    <a:cubicBezTo>
                      <a:pt x="58" y="14"/>
                      <a:pt x="56" y="12"/>
                      <a:pt x="51" y="12"/>
                    </a:cubicBezTo>
                    <a:cubicBezTo>
                      <a:pt x="48" y="12"/>
                      <a:pt x="44" y="14"/>
                      <a:pt x="41" y="17"/>
                    </a:cubicBezTo>
                    <a:cubicBezTo>
                      <a:pt x="38" y="20"/>
                      <a:pt x="36" y="22"/>
                      <a:pt x="36" y="23"/>
                    </a:cubicBezTo>
                    <a:lnTo>
                      <a:pt x="36" y="73"/>
                    </a:lnTo>
                    <a:cubicBezTo>
                      <a:pt x="36" y="77"/>
                      <a:pt x="36" y="79"/>
                      <a:pt x="38" y="80"/>
                    </a:cubicBezTo>
                    <a:cubicBezTo>
                      <a:pt x="39" y="81"/>
                      <a:pt x="41" y="82"/>
                      <a:pt x="44" y="83"/>
                    </a:cubicBezTo>
                    <a:lnTo>
                      <a:pt x="44"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264"/>
              <p:cNvSpPr>
                <a:spLocks noEditPoints="1"/>
              </p:cNvSpPr>
              <p:nvPr/>
            </p:nvSpPr>
            <p:spPr bwMode="auto">
              <a:xfrm>
                <a:off x="1580" y="2865"/>
                <a:ext cx="25" cy="71"/>
              </a:xfrm>
              <a:custGeom>
                <a:avLst/>
                <a:gdLst/>
                <a:ahLst/>
                <a:cxnLst>
                  <a:cxn ang="0">
                    <a:pos x="9" y="14"/>
                  </a:cxn>
                  <a:cxn ang="0">
                    <a:pos x="9" y="14"/>
                  </a:cxn>
                  <a:cxn ang="0">
                    <a:pos x="13" y="4"/>
                  </a:cxn>
                  <a:cxn ang="0">
                    <a:pos x="23" y="0"/>
                  </a:cxn>
                  <a:cxn ang="0">
                    <a:pos x="33" y="4"/>
                  </a:cxn>
                  <a:cxn ang="0">
                    <a:pos x="37" y="14"/>
                  </a:cxn>
                  <a:cxn ang="0">
                    <a:pos x="33" y="25"/>
                  </a:cxn>
                  <a:cxn ang="0">
                    <a:pos x="23" y="29"/>
                  </a:cxn>
                  <a:cxn ang="0">
                    <a:pos x="13" y="25"/>
                  </a:cxn>
                  <a:cxn ang="0">
                    <a:pos x="9" y="14"/>
                  </a:cxn>
                  <a:cxn ang="0">
                    <a:pos x="9" y="14"/>
                  </a:cxn>
                  <a:cxn ang="0">
                    <a:pos x="0" y="124"/>
                  </a:cxn>
                  <a:cxn ang="0">
                    <a:pos x="0" y="124"/>
                  </a:cxn>
                  <a:cxn ang="0">
                    <a:pos x="7" y="122"/>
                  </a:cxn>
                  <a:cxn ang="0">
                    <a:pos x="10" y="113"/>
                  </a:cxn>
                  <a:cxn ang="0">
                    <a:pos x="10" y="58"/>
                  </a:cxn>
                  <a:cxn ang="0">
                    <a:pos x="8" y="50"/>
                  </a:cxn>
                  <a:cxn ang="0">
                    <a:pos x="0" y="47"/>
                  </a:cxn>
                  <a:cxn ang="0">
                    <a:pos x="0" y="43"/>
                  </a:cxn>
                  <a:cxn ang="0">
                    <a:pos x="36" y="43"/>
                  </a:cxn>
                  <a:cxn ang="0">
                    <a:pos x="36" y="114"/>
                  </a:cxn>
                  <a:cxn ang="0">
                    <a:pos x="38" y="121"/>
                  </a:cxn>
                  <a:cxn ang="0">
                    <a:pos x="45" y="124"/>
                  </a:cxn>
                  <a:cxn ang="0">
                    <a:pos x="45" y="129"/>
                  </a:cxn>
                  <a:cxn ang="0">
                    <a:pos x="0" y="129"/>
                  </a:cxn>
                  <a:cxn ang="0">
                    <a:pos x="0" y="124"/>
                  </a:cxn>
                </a:cxnLst>
                <a:rect l="0" t="0" r="r" b="b"/>
                <a:pathLst>
                  <a:path w="45" h="129">
                    <a:moveTo>
                      <a:pt x="9" y="14"/>
                    </a:moveTo>
                    <a:lnTo>
                      <a:pt x="9" y="14"/>
                    </a:lnTo>
                    <a:cubicBezTo>
                      <a:pt x="9" y="10"/>
                      <a:pt x="10" y="7"/>
                      <a:pt x="13" y="4"/>
                    </a:cubicBezTo>
                    <a:cubicBezTo>
                      <a:pt x="16" y="1"/>
                      <a:pt x="19" y="0"/>
                      <a:pt x="23" y="0"/>
                    </a:cubicBezTo>
                    <a:cubicBezTo>
                      <a:pt x="27" y="0"/>
                      <a:pt x="30" y="1"/>
                      <a:pt x="33" y="4"/>
                    </a:cubicBezTo>
                    <a:cubicBezTo>
                      <a:pt x="36" y="7"/>
                      <a:pt x="37" y="10"/>
                      <a:pt x="37" y="14"/>
                    </a:cubicBezTo>
                    <a:cubicBezTo>
                      <a:pt x="37" y="18"/>
                      <a:pt x="36" y="22"/>
                      <a:pt x="33" y="25"/>
                    </a:cubicBezTo>
                    <a:cubicBezTo>
                      <a:pt x="30" y="27"/>
                      <a:pt x="27" y="29"/>
                      <a:pt x="23" y="29"/>
                    </a:cubicBezTo>
                    <a:cubicBezTo>
                      <a:pt x="19" y="29"/>
                      <a:pt x="16" y="27"/>
                      <a:pt x="13" y="25"/>
                    </a:cubicBezTo>
                    <a:cubicBezTo>
                      <a:pt x="10" y="22"/>
                      <a:pt x="9" y="18"/>
                      <a:pt x="9" y="14"/>
                    </a:cubicBezTo>
                    <a:lnTo>
                      <a:pt x="9" y="14"/>
                    </a:lnTo>
                    <a:close/>
                    <a:moveTo>
                      <a:pt x="0" y="124"/>
                    </a:moveTo>
                    <a:lnTo>
                      <a:pt x="0" y="124"/>
                    </a:lnTo>
                    <a:cubicBezTo>
                      <a:pt x="4" y="124"/>
                      <a:pt x="6" y="123"/>
                      <a:pt x="7" y="122"/>
                    </a:cubicBezTo>
                    <a:cubicBezTo>
                      <a:pt x="9" y="120"/>
                      <a:pt x="10" y="117"/>
                      <a:pt x="10" y="113"/>
                    </a:cubicBezTo>
                    <a:lnTo>
                      <a:pt x="10" y="58"/>
                    </a:lnTo>
                    <a:cubicBezTo>
                      <a:pt x="10" y="54"/>
                      <a:pt x="9" y="52"/>
                      <a:pt x="8" y="50"/>
                    </a:cubicBezTo>
                    <a:cubicBezTo>
                      <a:pt x="7" y="49"/>
                      <a:pt x="4" y="48"/>
                      <a:pt x="0" y="47"/>
                    </a:cubicBezTo>
                    <a:lnTo>
                      <a:pt x="0" y="43"/>
                    </a:lnTo>
                    <a:lnTo>
                      <a:pt x="36" y="43"/>
                    </a:lnTo>
                    <a:lnTo>
                      <a:pt x="36" y="114"/>
                    </a:lnTo>
                    <a:cubicBezTo>
                      <a:pt x="36" y="118"/>
                      <a:pt x="37" y="120"/>
                      <a:pt x="38" y="121"/>
                    </a:cubicBezTo>
                    <a:cubicBezTo>
                      <a:pt x="39" y="122"/>
                      <a:pt x="41" y="123"/>
                      <a:pt x="45" y="124"/>
                    </a:cubicBezTo>
                    <a:lnTo>
                      <a:pt x="45"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265"/>
              <p:cNvSpPr>
                <a:spLocks/>
              </p:cNvSpPr>
              <p:nvPr/>
            </p:nvSpPr>
            <p:spPr bwMode="auto">
              <a:xfrm>
                <a:off x="1609" y="2871"/>
                <a:ext cx="32" cy="66"/>
              </a:xfrm>
              <a:custGeom>
                <a:avLst/>
                <a:gdLst/>
                <a:ahLst/>
                <a:cxnLst>
                  <a:cxn ang="0">
                    <a:pos x="0" y="40"/>
                  </a:cxn>
                  <a:cxn ang="0">
                    <a:pos x="0" y="40"/>
                  </a:cxn>
                  <a:cxn ang="0">
                    <a:pos x="0" y="35"/>
                  </a:cxn>
                  <a:cxn ang="0">
                    <a:pos x="6" y="30"/>
                  </a:cxn>
                  <a:cxn ang="0">
                    <a:pos x="16" y="20"/>
                  </a:cxn>
                  <a:cxn ang="0">
                    <a:pos x="31" y="0"/>
                  </a:cxn>
                  <a:cxn ang="0">
                    <a:pos x="36" y="0"/>
                  </a:cxn>
                  <a:cxn ang="0">
                    <a:pos x="36" y="32"/>
                  </a:cxn>
                  <a:cxn ang="0">
                    <a:pos x="53" y="32"/>
                  </a:cxn>
                  <a:cxn ang="0">
                    <a:pos x="53" y="40"/>
                  </a:cxn>
                  <a:cxn ang="0">
                    <a:pos x="36" y="40"/>
                  </a:cxn>
                  <a:cxn ang="0">
                    <a:pos x="36" y="96"/>
                  </a:cxn>
                  <a:cxn ang="0">
                    <a:pos x="37" y="103"/>
                  </a:cxn>
                  <a:cxn ang="0">
                    <a:pos x="43" y="107"/>
                  </a:cxn>
                  <a:cxn ang="0">
                    <a:pos x="49" y="104"/>
                  </a:cxn>
                  <a:cxn ang="0">
                    <a:pos x="54" y="97"/>
                  </a:cxn>
                  <a:cxn ang="0">
                    <a:pos x="58" y="99"/>
                  </a:cxn>
                  <a:cxn ang="0">
                    <a:pos x="50" y="112"/>
                  </a:cxn>
                  <a:cxn ang="0">
                    <a:pos x="31" y="120"/>
                  </a:cxn>
                  <a:cxn ang="0">
                    <a:pos x="19" y="118"/>
                  </a:cxn>
                  <a:cxn ang="0">
                    <a:pos x="10" y="100"/>
                  </a:cxn>
                  <a:cxn ang="0">
                    <a:pos x="10" y="40"/>
                  </a:cxn>
                  <a:cxn ang="0">
                    <a:pos x="0" y="40"/>
                  </a:cxn>
                </a:cxnLst>
                <a:rect l="0" t="0" r="r" b="b"/>
                <a:pathLst>
                  <a:path w="58" h="120">
                    <a:moveTo>
                      <a:pt x="0" y="40"/>
                    </a:moveTo>
                    <a:lnTo>
                      <a:pt x="0" y="40"/>
                    </a:lnTo>
                    <a:lnTo>
                      <a:pt x="0" y="35"/>
                    </a:lnTo>
                    <a:cubicBezTo>
                      <a:pt x="2" y="33"/>
                      <a:pt x="4" y="32"/>
                      <a:pt x="6" y="30"/>
                    </a:cubicBezTo>
                    <a:cubicBezTo>
                      <a:pt x="10" y="27"/>
                      <a:pt x="13" y="23"/>
                      <a:pt x="16" y="20"/>
                    </a:cubicBezTo>
                    <a:cubicBezTo>
                      <a:pt x="21" y="14"/>
                      <a:pt x="26" y="8"/>
                      <a:pt x="31" y="0"/>
                    </a:cubicBezTo>
                    <a:lnTo>
                      <a:pt x="36" y="0"/>
                    </a:lnTo>
                    <a:lnTo>
                      <a:pt x="36" y="32"/>
                    </a:lnTo>
                    <a:lnTo>
                      <a:pt x="53" y="32"/>
                    </a:lnTo>
                    <a:lnTo>
                      <a:pt x="53" y="40"/>
                    </a:lnTo>
                    <a:lnTo>
                      <a:pt x="36" y="40"/>
                    </a:lnTo>
                    <a:lnTo>
                      <a:pt x="36" y="96"/>
                    </a:lnTo>
                    <a:cubicBezTo>
                      <a:pt x="36" y="99"/>
                      <a:pt x="36" y="101"/>
                      <a:pt x="37" y="103"/>
                    </a:cubicBezTo>
                    <a:cubicBezTo>
                      <a:pt x="38" y="105"/>
                      <a:pt x="40" y="107"/>
                      <a:pt x="43" y="107"/>
                    </a:cubicBezTo>
                    <a:cubicBezTo>
                      <a:pt x="45" y="107"/>
                      <a:pt x="47" y="106"/>
                      <a:pt x="49" y="104"/>
                    </a:cubicBezTo>
                    <a:cubicBezTo>
                      <a:pt x="50" y="102"/>
                      <a:pt x="52" y="100"/>
                      <a:pt x="54" y="97"/>
                    </a:cubicBezTo>
                    <a:lnTo>
                      <a:pt x="58" y="99"/>
                    </a:lnTo>
                    <a:cubicBezTo>
                      <a:pt x="56" y="104"/>
                      <a:pt x="53" y="108"/>
                      <a:pt x="50" y="112"/>
                    </a:cubicBezTo>
                    <a:cubicBezTo>
                      <a:pt x="45" y="117"/>
                      <a:pt x="39" y="120"/>
                      <a:pt x="31" y="120"/>
                    </a:cubicBezTo>
                    <a:cubicBezTo>
                      <a:pt x="26" y="120"/>
                      <a:pt x="23" y="119"/>
                      <a:pt x="19" y="118"/>
                    </a:cubicBezTo>
                    <a:cubicBezTo>
                      <a:pt x="13" y="114"/>
                      <a:pt x="10" y="109"/>
                      <a:pt x="10" y="100"/>
                    </a:cubicBezTo>
                    <a:lnTo>
                      <a:pt x="10"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266"/>
              <p:cNvSpPr>
                <a:spLocks/>
              </p:cNvSpPr>
              <p:nvPr/>
            </p:nvSpPr>
            <p:spPr bwMode="auto">
              <a:xfrm>
                <a:off x="1184" y="3039"/>
                <a:ext cx="624" cy="208"/>
              </a:xfrm>
              <a:custGeom>
                <a:avLst/>
                <a:gdLst/>
                <a:ahLst/>
                <a:cxnLst>
                  <a:cxn ang="0">
                    <a:pos x="0" y="0"/>
                  </a:cxn>
                  <a:cxn ang="0">
                    <a:pos x="0" y="0"/>
                  </a:cxn>
                  <a:cxn ang="0">
                    <a:pos x="1134" y="0"/>
                  </a:cxn>
                  <a:cxn ang="0">
                    <a:pos x="1134" y="377"/>
                  </a:cxn>
                  <a:cxn ang="0">
                    <a:pos x="0" y="377"/>
                  </a:cxn>
                  <a:cxn ang="0">
                    <a:pos x="0" y="0"/>
                  </a:cxn>
                </a:cxnLst>
                <a:rect l="0" t="0" r="r" b="b"/>
                <a:pathLst>
                  <a:path w="1134" h="377">
                    <a:moveTo>
                      <a:pt x="0" y="0"/>
                    </a:moveTo>
                    <a:lnTo>
                      <a:pt x="0" y="0"/>
                    </a:lnTo>
                    <a:lnTo>
                      <a:pt x="1134" y="0"/>
                    </a:lnTo>
                    <a:lnTo>
                      <a:pt x="1134" y="377"/>
                    </a:lnTo>
                    <a:lnTo>
                      <a:pt x="0" y="377"/>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267"/>
              <p:cNvSpPr>
                <a:spLocks/>
              </p:cNvSpPr>
              <p:nvPr/>
            </p:nvSpPr>
            <p:spPr bwMode="auto">
              <a:xfrm>
                <a:off x="1184" y="3039"/>
                <a:ext cx="624" cy="208"/>
              </a:xfrm>
              <a:custGeom>
                <a:avLst/>
                <a:gdLst/>
                <a:ahLst/>
                <a:cxnLst>
                  <a:cxn ang="0">
                    <a:pos x="0" y="0"/>
                  </a:cxn>
                  <a:cxn ang="0">
                    <a:pos x="0" y="0"/>
                  </a:cxn>
                  <a:cxn ang="0">
                    <a:pos x="1134" y="0"/>
                  </a:cxn>
                  <a:cxn ang="0">
                    <a:pos x="1134" y="377"/>
                  </a:cxn>
                  <a:cxn ang="0">
                    <a:pos x="0" y="377"/>
                  </a:cxn>
                  <a:cxn ang="0">
                    <a:pos x="0" y="0"/>
                  </a:cxn>
                </a:cxnLst>
                <a:rect l="0" t="0" r="r" b="b"/>
                <a:pathLst>
                  <a:path w="1134" h="377">
                    <a:moveTo>
                      <a:pt x="0" y="0"/>
                    </a:moveTo>
                    <a:lnTo>
                      <a:pt x="0" y="0"/>
                    </a:lnTo>
                    <a:lnTo>
                      <a:pt x="1134" y="0"/>
                    </a:lnTo>
                    <a:lnTo>
                      <a:pt x="1134" y="377"/>
                    </a:lnTo>
                    <a:lnTo>
                      <a:pt x="0" y="377"/>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268"/>
              <p:cNvSpPr>
                <a:spLocks noEditPoints="1"/>
              </p:cNvSpPr>
              <p:nvPr/>
            </p:nvSpPr>
            <p:spPr bwMode="auto">
              <a:xfrm>
                <a:off x="1225" y="3074"/>
                <a:ext cx="62" cy="69"/>
              </a:xfrm>
              <a:custGeom>
                <a:avLst/>
                <a:gdLst/>
                <a:ahLst/>
                <a:cxnLst>
                  <a:cxn ang="0">
                    <a:pos x="0" y="121"/>
                  </a:cxn>
                  <a:cxn ang="0">
                    <a:pos x="0" y="121"/>
                  </a:cxn>
                  <a:cxn ang="0">
                    <a:pos x="11" y="119"/>
                  </a:cxn>
                  <a:cxn ang="0">
                    <a:pos x="16" y="108"/>
                  </a:cxn>
                  <a:cxn ang="0">
                    <a:pos x="16" y="18"/>
                  </a:cxn>
                  <a:cxn ang="0">
                    <a:pos x="11" y="7"/>
                  </a:cxn>
                  <a:cxn ang="0">
                    <a:pos x="0" y="5"/>
                  </a:cxn>
                  <a:cxn ang="0">
                    <a:pos x="0" y="0"/>
                  </a:cxn>
                  <a:cxn ang="0">
                    <a:pos x="57" y="0"/>
                  </a:cxn>
                  <a:cxn ang="0">
                    <a:pos x="85" y="4"/>
                  </a:cxn>
                  <a:cxn ang="0">
                    <a:pos x="106" y="30"/>
                  </a:cxn>
                  <a:cxn ang="0">
                    <a:pos x="97" y="49"/>
                  </a:cxn>
                  <a:cxn ang="0">
                    <a:pos x="79" y="57"/>
                  </a:cxn>
                  <a:cxn ang="0">
                    <a:pos x="79" y="59"/>
                  </a:cxn>
                  <a:cxn ang="0">
                    <a:pos x="97" y="66"/>
                  </a:cxn>
                  <a:cxn ang="0">
                    <a:pos x="112" y="92"/>
                  </a:cxn>
                  <a:cxn ang="0">
                    <a:pos x="98" y="117"/>
                  </a:cxn>
                  <a:cxn ang="0">
                    <a:pos x="60" y="126"/>
                  </a:cxn>
                  <a:cxn ang="0">
                    <a:pos x="0" y="126"/>
                  </a:cxn>
                  <a:cxn ang="0">
                    <a:pos x="0" y="121"/>
                  </a:cxn>
                  <a:cxn ang="0">
                    <a:pos x="46" y="57"/>
                  </a:cxn>
                  <a:cxn ang="0">
                    <a:pos x="46" y="57"/>
                  </a:cxn>
                  <a:cxn ang="0">
                    <a:pos x="69" y="51"/>
                  </a:cxn>
                  <a:cxn ang="0">
                    <a:pos x="75" y="31"/>
                  </a:cxn>
                  <a:cxn ang="0">
                    <a:pos x="71" y="13"/>
                  </a:cxn>
                  <a:cxn ang="0">
                    <a:pos x="56" y="6"/>
                  </a:cxn>
                  <a:cxn ang="0">
                    <a:pos x="48" y="8"/>
                  </a:cxn>
                  <a:cxn ang="0">
                    <a:pos x="46" y="15"/>
                  </a:cxn>
                  <a:cxn ang="0">
                    <a:pos x="46" y="57"/>
                  </a:cxn>
                  <a:cxn ang="0">
                    <a:pos x="46" y="109"/>
                  </a:cxn>
                  <a:cxn ang="0">
                    <a:pos x="46" y="109"/>
                  </a:cxn>
                  <a:cxn ang="0">
                    <a:pos x="47" y="116"/>
                  </a:cxn>
                  <a:cxn ang="0">
                    <a:pos x="56" y="120"/>
                  </a:cxn>
                  <a:cxn ang="0">
                    <a:pos x="74" y="113"/>
                  </a:cxn>
                  <a:cxn ang="0">
                    <a:pos x="80" y="93"/>
                  </a:cxn>
                  <a:cxn ang="0">
                    <a:pos x="68" y="66"/>
                  </a:cxn>
                  <a:cxn ang="0">
                    <a:pos x="46" y="62"/>
                  </a:cxn>
                  <a:cxn ang="0">
                    <a:pos x="46" y="109"/>
                  </a:cxn>
                </a:cxnLst>
                <a:rect l="0" t="0" r="r" b="b"/>
                <a:pathLst>
                  <a:path w="112" h="126">
                    <a:moveTo>
                      <a:pt x="0" y="121"/>
                    </a:moveTo>
                    <a:lnTo>
                      <a:pt x="0" y="121"/>
                    </a:lnTo>
                    <a:cubicBezTo>
                      <a:pt x="5" y="121"/>
                      <a:pt x="8" y="121"/>
                      <a:pt x="11" y="119"/>
                    </a:cubicBezTo>
                    <a:cubicBezTo>
                      <a:pt x="14" y="118"/>
                      <a:pt x="16" y="114"/>
                      <a:pt x="16" y="108"/>
                    </a:cubicBezTo>
                    <a:lnTo>
                      <a:pt x="16" y="18"/>
                    </a:lnTo>
                    <a:cubicBezTo>
                      <a:pt x="16" y="13"/>
                      <a:pt x="14" y="9"/>
                      <a:pt x="11" y="7"/>
                    </a:cubicBezTo>
                    <a:cubicBezTo>
                      <a:pt x="9" y="6"/>
                      <a:pt x="5" y="6"/>
                      <a:pt x="0" y="5"/>
                    </a:cubicBezTo>
                    <a:lnTo>
                      <a:pt x="0" y="0"/>
                    </a:lnTo>
                    <a:lnTo>
                      <a:pt x="57" y="0"/>
                    </a:lnTo>
                    <a:cubicBezTo>
                      <a:pt x="68" y="0"/>
                      <a:pt x="78" y="2"/>
                      <a:pt x="85" y="4"/>
                    </a:cubicBezTo>
                    <a:cubicBezTo>
                      <a:pt x="99" y="9"/>
                      <a:pt x="106" y="18"/>
                      <a:pt x="106" y="30"/>
                    </a:cubicBezTo>
                    <a:cubicBezTo>
                      <a:pt x="106" y="38"/>
                      <a:pt x="103" y="44"/>
                      <a:pt x="97" y="49"/>
                    </a:cubicBezTo>
                    <a:cubicBezTo>
                      <a:pt x="92" y="53"/>
                      <a:pt x="86" y="56"/>
                      <a:pt x="79" y="57"/>
                    </a:cubicBezTo>
                    <a:lnTo>
                      <a:pt x="79" y="59"/>
                    </a:lnTo>
                    <a:cubicBezTo>
                      <a:pt x="86" y="60"/>
                      <a:pt x="92" y="63"/>
                      <a:pt x="97" y="66"/>
                    </a:cubicBezTo>
                    <a:cubicBezTo>
                      <a:pt x="107" y="72"/>
                      <a:pt x="112" y="81"/>
                      <a:pt x="112" y="92"/>
                    </a:cubicBezTo>
                    <a:cubicBezTo>
                      <a:pt x="112" y="102"/>
                      <a:pt x="107" y="110"/>
                      <a:pt x="98" y="117"/>
                    </a:cubicBezTo>
                    <a:cubicBezTo>
                      <a:pt x="88" y="123"/>
                      <a:pt x="75" y="126"/>
                      <a:pt x="60" y="126"/>
                    </a:cubicBezTo>
                    <a:lnTo>
                      <a:pt x="0" y="126"/>
                    </a:lnTo>
                    <a:lnTo>
                      <a:pt x="0" y="121"/>
                    </a:lnTo>
                    <a:close/>
                    <a:moveTo>
                      <a:pt x="46" y="57"/>
                    </a:moveTo>
                    <a:lnTo>
                      <a:pt x="46" y="57"/>
                    </a:lnTo>
                    <a:cubicBezTo>
                      <a:pt x="57" y="57"/>
                      <a:pt x="65" y="55"/>
                      <a:pt x="69" y="51"/>
                    </a:cubicBezTo>
                    <a:cubicBezTo>
                      <a:pt x="73" y="47"/>
                      <a:pt x="75" y="41"/>
                      <a:pt x="75" y="31"/>
                    </a:cubicBezTo>
                    <a:cubicBezTo>
                      <a:pt x="75" y="24"/>
                      <a:pt x="74" y="18"/>
                      <a:pt x="71" y="13"/>
                    </a:cubicBezTo>
                    <a:cubicBezTo>
                      <a:pt x="68" y="9"/>
                      <a:pt x="64" y="6"/>
                      <a:pt x="56" y="6"/>
                    </a:cubicBezTo>
                    <a:cubicBezTo>
                      <a:pt x="52" y="6"/>
                      <a:pt x="50" y="7"/>
                      <a:pt x="48" y="8"/>
                    </a:cubicBezTo>
                    <a:cubicBezTo>
                      <a:pt x="47" y="9"/>
                      <a:pt x="46" y="12"/>
                      <a:pt x="46" y="15"/>
                    </a:cubicBezTo>
                    <a:lnTo>
                      <a:pt x="46" y="57"/>
                    </a:lnTo>
                    <a:close/>
                    <a:moveTo>
                      <a:pt x="46" y="109"/>
                    </a:moveTo>
                    <a:lnTo>
                      <a:pt x="46" y="109"/>
                    </a:lnTo>
                    <a:cubicBezTo>
                      <a:pt x="46" y="112"/>
                      <a:pt x="46" y="115"/>
                      <a:pt x="47" y="116"/>
                    </a:cubicBezTo>
                    <a:cubicBezTo>
                      <a:pt x="49" y="119"/>
                      <a:pt x="52" y="120"/>
                      <a:pt x="56" y="120"/>
                    </a:cubicBezTo>
                    <a:cubicBezTo>
                      <a:pt x="65" y="120"/>
                      <a:pt x="71" y="118"/>
                      <a:pt x="74" y="113"/>
                    </a:cubicBezTo>
                    <a:cubicBezTo>
                      <a:pt x="78" y="108"/>
                      <a:pt x="80" y="101"/>
                      <a:pt x="80" y="93"/>
                    </a:cubicBezTo>
                    <a:cubicBezTo>
                      <a:pt x="80" y="79"/>
                      <a:pt x="76" y="71"/>
                      <a:pt x="68" y="66"/>
                    </a:cubicBezTo>
                    <a:cubicBezTo>
                      <a:pt x="63" y="64"/>
                      <a:pt x="56" y="62"/>
                      <a:pt x="46" y="62"/>
                    </a:cubicBezTo>
                    <a:lnTo>
                      <a:pt x="46" y="10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269"/>
              <p:cNvSpPr>
                <a:spLocks noEditPoints="1"/>
              </p:cNvSpPr>
              <p:nvPr/>
            </p:nvSpPr>
            <p:spPr bwMode="auto">
              <a:xfrm>
                <a:off x="1295" y="3095"/>
                <a:ext cx="47" cy="50"/>
              </a:xfrm>
              <a:custGeom>
                <a:avLst/>
                <a:gdLst/>
                <a:ahLst/>
                <a:cxnLst>
                  <a:cxn ang="0">
                    <a:pos x="36" y="78"/>
                  </a:cxn>
                  <a:cxn ang="0">
                    <a:pos x="36" y="78"/>
                  </a:cxn>
                  <a:cxn ang="0">
                    <a:pos x="45" y="75"/>
                  </a:cxn>
                  <a:cxn ang="0">
                    <a:pos x="50" y="70"/>
                  </a:cxn>
                  <a:cxn ang="0">
                    <a:pos x="50" y="43"/>
                  </a:cxn>
                  <a:cxn ang="0">
                    <a:pos x="37" y="48"/>
                  </a:cxn>
                  <a:cxn ang="0">
                    <a:pos x="27" y="65"/>
                  </a:cxn>
                  <a:cxn ang="0">
                    <a:pos x="30" y="74"/>
                  </a:cxn>
                  <a:cxn ang="0">
                    <a:pos x="36" y="78"/>
                  </a:cxn>
                  <a:cxn ang="0">
                    <a:pos x="36" y="78"/>
                  </a:cxn>
                  <a:cxn ang="0">
                    <a:pos x="0" y="71"/>
                  </a:cxn>
                  <a:cxn ang="0">
                    <a:pos x="0" y="71"/>
                  </a:cxn>
                  <a:cxn ang="0">
                    <a:pos x="12" y="51"/>
                  </a:cxn>
                  <a:cxn ang="0">
                    <a:pos x="50" y="36"/>
                  </a:cxn>
                  <a:cxn ang="0">
                    <a:pos x="50" y="23"/>
                  </a:cxn>
                  <a:cxn ang="0">
                    <a:pos x="46" y="10"/>
                  </a:cxn>
                  <a:cxn ang="0">
                    <a:pos x="34" y="6"/>
                  </a:cxn>
                  <a:cxn ang="0">
                    <a:pos x="26" y="8"/>
                  </a:cxn>
                  <a:cxn ang="0">
                    <a:pos x="23" y="13"/>
                  </a:cxn>
                  <a:cxn ang="0">
                    <a:pos x="23" y="15"/>
                  </a:cxn>
                  <a:cxn ang="0">
                    <a:pos x="24" y="16"/>
                  </a:cxn>
                  <a:cxn ang="0">
                    <a:pos x="25" y="18"/>
                  </a:cxn>
                  <a:cxn ang="0">
                    <a:pos x="27" y="21"/>
                  </a:cxn>
                  <a:cxn ang="0">
                    <a:pos x="28" y="25"/>
                  </a:cxn>
                  <a:cxn ang="0">
                    <a:pos x="24" y="33"/>
                  </a:cxn>
                  <a:cxn ang="0">
                    <a:pos x="16" y="36"/>
                  </a:cxn>
                  <a:cxn ang="0">
                    <a:pos x="7" y="33"/>
                  </a:cxn>
                  <a:cxn ang="0">
                    <a:pos x="3" y="24"/>
                  </a:cxn>
                  <a:cxn ang="0">
                    <a:pos x="14" y="7"/>
                  </a:cxn>
                  <a:cxn ang="0">
                    <a:pos x="38" y="0"/>
                  </a:cxn>
                  <a:cxn ang="0">
                    <a:pos x="65" y="6"/>
                  </a:cxn>
                  <a:cxn ang="0">
                    <a:pos x="75" y="29"/>
                  </a:cxn>
                  <a:cxn ang="0">
                    <a:pos x="75" y="74"/>
                  </a:cxn>
                  <a:cxn ang="0">
                    <a:pos x="76" y="78"/>
                  </a:cxn>
                  <a:cxn ang="0">
                    <a:pos x="79" y="79"/>
                  </a:cxn>
                  <a:cxn ang="0">
                    <a:pos x="81" y="79"/>
                  </a:cxn>
                  <a:cxn ang="0">
                    <a:pos x="83" y="76"/>
                  </a:cxn>
                  <a:cxn ang="0">
                    <a:pos x="86" y="80"/>
                  </a:cxn>
                  <a:cxn ang="0">
                    <a:pos x="74" y="89"/>
                  </a:cxn>
                  <a:cxn ang="0">
                    <a:pos x="65" y="91"/>
                  </a:cxn>
                  <a:cxn ang="0">
                    <a:pos x="53" y="86"/>
                  </a:cxn>
                  <a:cxn ang="0">
                    <a:pos x="50" y="78"/>
                  </a:cxn>
                  <a:cxn ang="0">
                    <a:pos x="33" y="89"/>
                  </a:cxn>
                  <a:cxn ang="0">
                    <a:pos x="21" y="91"/>
                  </a:cxn>
                  <a:cxn ang="0">
                    <a:pos x="7" y="86"/>
                  </a:cxn>
                  <a:cxn ang="0">
                    <a:pos x="0" y="71"/>
                  </a:cxn>
                  <a:cxn ang="0">
                    <a:pos x="0" y="71"/>
                  </a:cxn>
                  <a:cxn ang="0">
                    <a:pos x="40" y="0"/>
                  </a:cxn>
                  <a:cxn ang="0">
                    <a:pos x="40" y="0"/>
                  </a:cxn>
                  <a:cxn ang="0">
                    <a:pos x="40" y="0"/>
                  </a:cxn>
                </a:cxnLst>
                <a:rect l="0" t="0" r="r" b="b"/>
                <a:pathLst>
                  <a:path w="86" h="91">
                    <a:moveTo>
                      <a:pt x="36" y="78"/>
                    </a:moveTo>
                    <a:lnTo>
                      <a:pt x="36" y="78"/>
                    </a:lnTo>
                    <a:cubicBezTo>
                      <a:pt x="39" y="78"/>
                      <a:pt x="42" y="77"/>
                      <a:pt x="45" y="75"/>
                    </a:cubicBezTo>
                    <a:cubicBezTo>
                      <a:pt x="46" y="74"/>
                      <a:pt x="48" y="72"/>
                      <a:pt x="50" y="70"/>
                    </a:cubicBezTo>
                    <a:lnTo>
                      <a:pt x="50" y="43"/>
                    </a:lnTo>
                    <a:cubicBezTo>
                      <a:pt x="45" y="44"/>
                      <a:pt x="40" y="46"/>
                      <a:pt x="37" y="48"/>
                    </a:cubicBezTo>
                    <a:cubicBezTo>
                      <a:pt x="30" y="53"/>
                      <a:pt x="27" y="58"/>
                      <a:pt x="27" y="65"/>
                    </a:cubicBezTo>
                    <a:cubicBezTo>
                      <a:pt x="27" y="69"/>
                      <a:pt x="28" y="72"/>
                      <a:pt x="30" y="74"/>
                    </a:cubicBezTo>
                    <a:cubicBezTo>
                      <a:pt x="32" y="77"/>
                      <a:pt x="34" y="78"/>
                      <a:pt x="36" y="78"/>
                    </a:cubicBezTo>
                    <a:lnTo>
                      <a:pt x="36" y="78"/>
                    </a:lnTo>
                    <a:close/>
                    <a:moveTo>
                      <a:pt x="0" y="71"/>
                    </a:moveTo>
                    <a:lnTo>
                      <a:pt x="0" y="71"/>
                    </a:lnTo>
                    <a:cubicBezTo>
                      <a:pt x="0" y="62"/>
                      <a:pt x="4" y="56"/>
                      <a:pt x="12" y="51"/>
                    </a:cubicBezTo>
                    <a:cubicBezTo>
                      <a:pt x="20" y="46"/>
                      <a:pt x="33" y="41"/>
                      <a:pt x="50" y="36"/>
                    </a:cubicBezTo>
                    <a:lnTo>
                      <a:pt x="50" y="23"/>
                    </a:lnTo>
                    <a:cubicBezTo>
                      <a:pt x="50" y="17"/>
                      <a:pt x="49" y="13"/>
                      <a:pt x="46" y="10"/>
                    </a:cubicBezTo>
                    <a:cubicBezTo>
                      <a:pt x="44" y="8"/>
                      <a:pt x="40" y="6"/>
                      <a:pt x="34" y="6"/>
                    </a:cubicBezTo>
                    <a:cubicBezTo>
                      <a:pt x="31" y="6"/>
                      <a:pt x="28" y="7"/>
                      <a:pt x="26" y="8"/>
                    </a:cubicBezTo>
                    <a:cubicBezTo>
                      <a:pt x="24" y="10"/>
                      <a:pt x="23" y="11"/>
                      <a:pt x="23" y="13"/>
                    </a:cubicBezTo>
                    <a:cubicBezTo>
                      <a:pt x="23" y="14"/>
                      <a:pt x="23" y="14"/>
                      <a:pt x="23" y="15"/>
                    </a:cubicBezTo>
                    <a:cubicBezTo>
                      <a:pt x="23" y="15"/>
                      <a:pt x="24" y="16"/>
                      <a:pt x="24" y="16"/>
                    </a:cubicBezTo>
                    <a:lnTo>
                      <a:pt x="25" y="18"/>
                    </a:lnTo>
                    <a:cubicBezTo>
                      <a:pt x="26" y="19"/>
                      <a:pt x="27" y="20"/>
                      <a:pt x="27" y="21"/>
                    </a:cubicBezTo>
                    <a:cubicBezTo>
                      <a:pt x="28" y="22"/>
                      <a:pt x="28" y="24"/>
                      <a:pt x="28" y="25"/>
                    </a:cubicBezTo>
                    <a:cubicBezTo>
                      <a:pt x="28" y="28"/>
                      <a:pt x="27" y="31"/>
                      <a:pt x="24" y="33"/>
                    </a:cubicBezTo>
                    <a:cubicBezTo>
                      <a:pt x="22" y="35"/>
                      <a:pt x="19" y="36"/>
                      <a:pt x="16" y="36"/>
                    </a:cubicBezTo>
                    <a:cubicBezTo>
                      <a:pt x="13" y="36"/>
                      <a:pt x="10" y="35"/>
                      <a:pt x="7" y="33"/>
                    </a:cubicBezTo>
                    <a:cubicBezTo>
                      <a:pt x="5" y="31"/>
                      <a:pt x="3" y="28"/>
                      <a:pt x="3" y="24"/>
                    </a:cubicBezTo>
                    <a:cubicBezTo>
                      <a:pt x="3" y="16"/>
                      <a:pt x="7" y="11"/>
                      <a:pt x="14" y="7"/>
                    </a:cubicBezTo>
                    <a:cubicBezTo>
                      <a:pt x="20" y="2"/>
                      <a:pt x="29" y="0"/>
                      <a:pt x="38" y="0"/>
                    </a:cubicBezTo>
                    <a:cubicBezTo>
                      <a:pt x="49" y="0"/>
                      <a:pt x="58" y="2"/>
                      <a:pt x="65" y="6"/>
                    </a:cubicBezTo>
                    <a:cubicBezTo>
                      <a:pt x="72" y="11"/>
                      <a:pt x="75" y="18"/>
                      <a:pt x="75" y="29"/>
                    </a:cubicBezTo>
                    <a:lnTo>
                      <a:pt x="75" y="74"/>
                    </a:lnTo>
                    <a:cubicBezTo>
                      <a:pt x="75" y="76"/>
                      <a:pt x="76" y="77"/>
                      <a:pt x="76" y="78"/>
                    </a:cubicBezTo>
                    <a:cubicBezTo>
                      <a:pt x="77" y="79"/>
                      <a:pt x="78" y="79"/>
                      <a:pt x="79" y="79"/>
                    </a:cubicBezTo>
                    <a:cubicBezTo>
                      <a:pt x="79" y="79"/>
                      <a:pt x="80" y="79"/>
                      <a:pt x="81" y="79"/>
                    </a:cubicBezTo>
                    <a:cubicBezTo>
                      <a:pt x="81" y="78"/>
                      <a:pt x="82" y="78"/>
                      <a:pt x="83" y="76"/>
                    </a:cubicBezTo>
                    <a:lnTo>
                      <a:pt x="86" y="80"/>
                    </a:lnTo>
                    <a:cubicBezTo>
                      <a:pt x="82" y="85"/>
                      <a:pt x="78" y="87"/>
                      <a:pt x="74" y="89"/>
                    </a:cubicBezTo>
                    <a:cubicBezTo>
                      <a:pt x="71" y="90"/>
                      <a:pt x="68" y="91"/>
                      <a:pt x="65" y="91"/>
                    </a:cubicBezTo>
                    <a:cubicBezTo>
                      <a:pt x="60" y="91"/>
                      <a:pt x="56" y="89"/>
                      <a:pt x="53" y="86"/>
                    </a:cubicBezTo>
                    <a:cubicBezTo>
                      <a:pt x="52" y="84"/>
                      <a:pt x="51" y="81"/>
                      <a:pt x="50" y="78"/>
                    </a:cubicBezTo>
                    <a:cubicBezTo>
                      <a:pt x="45" y="83"/>
                      <a:pt x="39" y="87"/>
                      <a:pt x="33" y="89"/>
                    </a:cubicBezTo>
                    <a:cubicBezTo>
                      <a:pt x="29" y="90"/>
                      <a:pt x="25" y="91"/>
                      <a:pt x="21" y="91"/>
                    </a:cubicBezTo>
                    <a:cubicBezTo>
                      <a:pt x="16" y="91"/>
                      <a:pt x="11" y="89"/>
                      <a:pt x="7" y="86"/>
                    </a:cubicBezTo>
                    <a:cubicBezTo>
                      <a:pt x="2" y="83"/>
                      <a:pt x="0" y="78"/>
                      <a:pt x="0" y="71"/>
                    </a:cubicBezTo>
                    <a:lnTo>
                      <a:pt x="0" y="71"/>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270"/>
              <p:cNvSpPr>
                <a:spLocks noEditPoints="1"/>
              </p:cNvSpPr>
              <p:nvPr/>
            </p:nvSpPr>
            <p:spPr bwMode="auto">
              <a:xfrm>
                <a:off x="1346" y="3095"/>
                <a:ext cx="35" cy="50"/>
              </a:xfrm>
              <a:custGeom>
                <a:avLst/>
                <a:gdLst/>
                <a:ahLst/>
                <a:cxnLst>
                  <a:cxn ang="0">
                    <a:pos x="0" y="60"/>
                  </a:cxn>
                  <a:cxn ang="0">
                    <a:pos x="0" y="60"/>
                  </a:cxn>
                  <a:cxn ang="0">
                    <a:pos x="6" y="60"/>
                  </a:cxn>
                  <a:cxn ang="0">
                    <a:pos x="16" y="79"/>
                  </a:cxn>
                  <a:cxn ang="0">
                    <a:pos x="31" y="84"/>
                  </a:cxn>
                  <a:cxn ang="0">
                    <a:pos x="41" y="81"/>
                  </a:cxn>
                  <a:cxn ang="0">
                    <a:pos x="45" y="73"/>
                  </a:cxn>
                  <a:cxn ang="0">
                    <a:pos x="41" y="64"/>
                  </a:cxn>
                  <a:cxn ang="0">
                    <a:pos x="35" y="60"/>
                  </a:cxn>
                  <a:cxn ang="0">
                    <a:pos x="21" y="53"/>
                  </a:cxn>
                  <a:cxn ang="0">
                    <a:pos x="5" y="42"/>
                  </a:cxn>
                  <a:cxn ang="0">
                    <a:pos x="1" y="27"/>
                  </a:cxn>
                  <a:cxn ang="0">
                    <a:pos x="8" y="8"/>
                  </a:cxn>
                  <a:cxn ang="0">
                    <a:pos x="29" y="0"/>
                  </a:cxn>
                  <a:cxn ang="0">
                    <a:pos x="42" y="2"/>
                  </a:cxn>
                  <a:cxn ang="0">
                    <a:pos x="50" y="4"/>
                  </a:cxn>
                  <a:cxn ang="0">
                    <a:pos x="53" y="3"/>
                  </a:cxn>
                  <a:cxn ang="0">
                    <a:pos x="55" y="1"/>
                  </a:cxn>
                  <a:cxn ang="0">
                    <a:pos x="59" y="1"/>
                  </a:cxn>
                  <a:cxn ang="0">
                    <a:pos x="59" y="27"/>
                  </a:cxn>
                  <a:cxn ang="0">
                    <a:pos x="54" y="27"/>
                  </a:cxn>
                  <a:cxn ang="0">
                    <a:pos x="45" y="12"/>
                  </a:cxn>
                  <a:cxn ang="0">
                    <a:pos x="32" y="7"/>
                  </a:cxn>
                  <a:cxn ang="0">
                    <a:pos x="22" y="10"/>
                  </a:cxn>
                  <a:cxn ang="0">
                    <a:pos x="19" y="18"/>
                  </a:cxn>
                  <a:cxn ang="0">
                    <a:pos x="22" y="24"/>
                  </a:cxn>
                  <a:cxn ang="0">
                    <a:pos x="32" y="31"/>
                  </a:cxn>
                  <a:cxn ang="0">
                    <a:pos x="42" y="36"/>
                  </a:cxn>
                  <a:cxn ang="0">
                    <a:pos x="56" y="45"/>
                  </a:cxn>
                  <a:cxn ang="0">
                    <a:pos x="63" y="63"/>
                  </a:cxn>
                  <a:cxn ang="0">
                    <a:pos x="56" y="82"/>
                  </a:cxn>
                  <a:cxn ang="0">
                    <a:pos x="33" y="91"/>
                  </a:cxn>
                  <a:cxn ang="0">
                    <a:pos x="26" y="90"/>
                  </a:cxn>
                  <a:cxn ang="0">
                    <a:pos x="16" y="87"/>
                  </a:cxn>
                  <a:cxn ang="0">
                    <a:pos x="13" y="86"/>
                  </a:cxn>
                  <a:cxn ang="0">
                    <a:pos x="11" y="86"/>
                  </a:cxn>
                  <a:cxn ang="0">
                    <a:pos x="10" y="85"/>
                  </a:cxn>
                  <a:cxn ang="0">
                    <a:pos x="7" y="87"/>
                  </a:cxn>
                  <a:cxn ang="0">
                    <a:pos x="5" y="91"/>
                  </a:cxn>
                  <a:cxn ang="0">
                    <a:pos x="0" y="91"/>
                  </a:cxn>
                  <a:cxn ang="0">
                    <a:pos x="0" y="60"/>
                  </a:cxn>
                  <a:cxn ang="0">
                    <a:pos x="32" y="0"/>
                  </a:cxn>
                  <a:cxn ang="0">
                    <a:pos x="32" y="0"/>
                  </a:cxn>
                  <a:cxn ang="0">
                    <a:pos x="32" y="0"/>
                  </a:cxn>
                </a:cxnLst>
                <a:rect l="0" t="0" r="r" b="b"/>
                <a:pathLst>
                  <a:path w="63" h="91">
                    <a:moveTo>
                      <a:pt x="0" y="60"/>
                    </a:moveTo>
                    <a:lnTo>
                      <a:pt x="0" y="60"/>
                    </a:lnTo>
                    <a:lnTo>
                      <a:pt x="6" y="60"/>
                    </a:lnTo>
                    <a:cubicBezTo>
                      <a:pt x="7" y="69"/>
                      <a:pt x="11" y="75"/>
                      <a:pt x="16" y="79"/>
                    </a:cubicBezTo>
                    <a:cubicBezTo>
                      <a:pt x="21" y="83"/>
                      <a:pt x="26" y="84"/>
                      <a:pt x="31" y="84"/>
                    </a:cubicBezTo>
                    <a:cubicBezTo>
                      <a:pt x="36" y="84"/>
                      <a:pt x="39" y="83"/>
                      <a:pt x="41" y="81"/>
                    </a:cubicBezTo>
                    <a:cubicBezTo>
                      <a:pt x="44" y="79"/>
                      <a:pt x="45" y="76"/>
                      <a:pt x="45" y="73"/>
                    </a:cubicBezTo>
                    <a:cubicBezTo>
                      <a:pt x="45" y="69"/>
                      <a:pt x="44" y="66"/>
                      <a:pt x="41" y="64"/>
                    </a:cubicBezTo>
                    <a:cubicBezTo>
                      <a:pt x="40" y="63"/>
                      <a:pt x="38" y="61"/>
                      <a:pt x="35" y="60"/>
                    </a:cubicBezTo>
                    <a:lnTo>
                      <a:pt x="21" y="53"/>
                    </a:lnTo>
                    <a:cubicBezTo>
                      <a:pt x="14" y="50"/>
                      <a:pt x="8" y="46"/>
                      <a:pt x="5" y="42"/>
                    </a:cubicBezTo>
                    <a:cubicBezTo>
                      <a:pt x="2" y="37"/>
                      <a:pt x="1" y="33"/>
                      <a:pt x="1" y="27"/>
                    </a:cubicBezTo>
                    <a:cubicBezTo>
                      <a:pt x="1" y="20"/>
                      <a:pt x="3" y="13"/>
                      <a:pt x="8" y="8"/>
                    </a:cubicBezTo>
                    <a:cubicBezTo>
                      <a:pt x="13" y="3"/>
                      <a:pt x="20" y="0"/>
                      <a:pt x="29" y="0"/>
                    </a:cubicBezTo>
                    <a:cubicBezTo>
                      <a:pt x="33" y="0"/>
                      <a:pt x="37" y="1"/>
                      <a:pt x="42" y="2"/>
                    </a:cubicBezTo>
                    <a:cubicBezTo>
                      <a:pt x="46" y="4"/>
                      <a:pt x="49" y="4"/>
                      <a:pt x="50" y="4"/>
                    </a:cubicBezTo>
                    <a:cubicBezTo>
                      <a:pt x="51" y="4"/>
                      <a:pt x="53" y="4"/>
                      <a:pt x="53" y="3"/>
                    </a:cubicBezTo>
                    <a:cubicBezTo>
                      <a:pt x="54" y="3"/>
                      <a:pt x="54" y="2"/>
                      <a:pt x="55" y="1"/>
                    </a:cubicBezTo>
                    <a:lnTo>
                      <a:pt x="59" y="1"/>
                    </a:lnTo>
                    <a:lnTo>
                      <a:pt x="59" y="27"/>
                    </a:lnTo>
                    <a:lnTo>
                      <a:pt x="54" y="27"/>
                    </a:lnTo>
                    <a:cubicBezTo>
                      <a:pt x="52" y="21"/>
                      <a:pt x="49" y="16"/>
                      <a:pt x="45" y="12"/>
                    </a:cubicBezTo>
                    <a:cubicBezTo>
                      <a:pt x="41" y="9"/>
                      <a:pt x="37" y="7"/>
                      <a:pt x="32" y="7"/>
                    </a:cubicBezTo>
                    <a:cubicBezTo>
                      <a:pt x="27" y="7"/>
                      <a:pt x="24" y="8"/>
                      <a:pt x="22" y="10"/>
                    </a:cubicBezTo>
                    <a:cubicBezTo>
                      <a:pt x="20" y="12"/>
                      <a:pt x="19" y="15"/>
                      <a:pt x="19" y="18"/>
                    </a:cubicBezTo>
                    <a:cubicBezTo>
                      <a:pt x="19" y="20"/>
                      <a:pt x="20" y="22"/>
                      <a:pt x="22" y="24"/>
                    </a:cubicBezTo>
                    <a:cubicBezTo>
                      <a:pt x="24" y="26"/>
                      <a:pt x="27" y="29"/>
                      <a:pt x="32" y="31"/>
                    </a:cubicBezTo>
                    <a:lnTo>
                      <a:pt x="42" y="36"/>
                    </a:lnTo>
                    <a:cubicBezTo>
                      <a:pt x="48" y="39"/>
                      <a:pt x="53" y="42"/>
                      <a:pt x="56" y="45"/>
                    </a:cubicBezTo>
                    <a:cubicBezTo>
                      <a:pt x="61" y="50"/>
                      <a:pt x="63" y="55"/>
                      <a:pt x="63" y="63"/>
                    </a:cubicBezTo>
                    <a:cubicBezTo>
                      <a:pt x="63" y="69"/>
                      <a:pt x="61" y="76"/>
                      <a:pt x="56" y="82"/>
                    </a:cubicBezTo>
                    <a:cubicBezTo>
                      <a:pt x="51" y="88"/>
                      <a:pt x="43" y="91"/>
                      <a:pt x="33" y="91"/>
                    </a:cubicBezTo>
                    <a:cubicBezTo>
                      <a:pt x="31" y="91"/>
                      <a:pt x="28" y="91"/>
                      <a:pt x="26" y="90"/>
                    </a:cubicBezTo>
                    <a:cubicBezTo>
                      <a:pt x="23" y="90"/>
                      <a:pt x="20" y="89"/>
                      <a:pt x="16" y="87"/>
                    </a:cubicBezTo>
                    <a:lnTo>
                      <a:pt x="13" y="86"/>
                    </a:lnTo>
                    <a:cubicBezTo>
                      <a:pt x="12" y="86"/>
                      <a:pt x="11" y="86"/>
                      <a:pt x="11" y="86"/>
                    </a:cubicBezTo>
                    <a:cubicBezTo>
                      <a:pt x="11" y="85"/>
                      <a:pt x="10" y="85"/>
                      <a:pt x="10" y="85"/>
                    </a:cubicBezTo>
                    <a:cubicBezTo>
                      <a:pt x="9" y="85"/>
                      <a:pt x="8" y="86"/>
                      <a:pt x="7" y="87"/>
                    </a:cubicBezTo>
                    <a:cubicBezTo>
                      <a:pt x="7" y="87"/>
                      <a:pt x="6" y="89"/>
                      <a:pt x="5" y="91"/>
                    </a:cubicBezTo>
                    <a:lnTo>
                      <a:pt x="0" y="91"/>
                    </a:lnTo>
                    <a:lnTo>
                      <a:pt x="0" y="60"/>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271"/>
              <p:cNvSpPr>
                <a:spLocks noEditPoints="1"/>
              </p:cNvSpPr>
              <p:nvPr/>
            </p:nvSpPr>
            <p:spPr bwMode="auto">
              <a:xfrm>
                <a:off x="1386" y="3095"/>
                <a:ext cx="41" cy="50"/>
              </a:xfrm>
              <a:custGeom>
                <a:avLst/>
                <a:gdLst/>
                <a:ahLst/>
                <a:cxnLst>
                  <a:cxn ang="0">
                    <a:pos x="0" y="45"/>
                  </a:cxn>
                  <a:cxn ang="0">
                    <a:pos x="0" y="45"/>
                  </a:cxn>
                  <a:cxn ang="0">
                    <a:pos x="12" y="12"/>
                  </a:cxn>
                  <a:cxn ang="0">
                    <a:pos x="39" y="0"/>
                  </a:cxn>
                  <a:cxn ang="0">
                    <a:pos x="57" y="5"/>
                  </a:cxn>
                  <a:cxn ang="0">
                    <a:pos x="69" y="19"/>
                  </a:cxn>
                  <a:cxn ang="0">
                    <a:pos x="74" y="35"/>
                  </a:cxn>
                  <a:cxn ang="0">
                    <a:pos x="74" y="43"/>
                  </a:cxn>
                  <a:cxn ang="0">
                    <a:pos x="27" y="43"/>
                  </a:cxn>
                  <a:cxn ang="0">
                    <a:pos x="30" y="62"/>
                  </a:cxn>
                  <a:cxn ang="0">
                    <a:pos x="50" y="77"/>
                  </a:cxn>
                  <a:cxn ang="0">
                    <a:pos x="62" y="73"/>
                  </a:cxn>
                  <a:cxn ang="0">
                    <a:pos x="71" y="65"/>
                  </a:cxn>
                  <a:cxn ang="0">
                    <a:pos x="75" y="68"/>
                  </a:cxn>
                  <a:cxn ang="0">
                    <a:pos x="55" y="87"/>
                  </a:cxn>
                  <a:cxn ang="0">
                    <a:pos x="38" y="91"/>
                  </a:cxn>
                  <a:cxn ang="0">
                    <a:pos x="12" y="80"/>
                  </a:cxn>
                  <a:cxn ang="0">
                    <a:pos x="0" y="45"/>
                  </a:cxn>
                  <a:cxn ang="0">
                    <a:pos x="0" y="45"/>
                  </a:cxn>
                  <a:cxn ang="0">
                    <a:pos x="51" y="36"/>
                  </a:cxn>
                  <a:cxn ang="0">
                    <a:pos x="51" y="36"/>
                  </a:cxn>
                  <a:cxn ang="0">
                    <a:pos x="49" y="13"/>
                  </a:cxn>
                  <a:cxn ang="0">
                    <a:pos x="39" y="6"/>
                  </a:cxn>
                  <a:cxn ang="0">
                    <a:pos x="29" y="14"/>
                  </a:cxn>
                  <a:cxn ang="0">
                    <a:pos x="26" y="36"/>
                  </a:cxn>
                  <a:cxn ang="0">
                    <a:pos x="51" y="36"/>
                  </a:cxn>
                  <a:cxn ang="0">
                    <a:pos x="39" y="0"/>
                  </a:cxn>
                  <a:cxn ang="0">
                    <a:pos x="39" y="0"/>
                  </a:cxn>
                  <a:cxn ang="0">
                    <a:pos x="39" y="0"/>
                  </a:cxn>
                </a:cxnLst>
                <a:rect l="0" t="0" r="r" b="b"/>
                <a:pathLst>
                  <a:path w="75" h="91">
                    <a:moveTo>
                      <a:pt x="0" y="45"/>
                    </a:moveTo>
                    <a:lnTo>
                      <a:pt x="0" y="45"/>
                    </a:lnTo>
                    <a:cubicBezTo>
                      <a:pt x="0" y="31"/>
                      <a:pt x="4" y="20"/>
                      <a:pt x="12" y="12"/>
                    </a:cubicBezTo>
                    <a:cubicBezTo>
                      <a:pt x="19" y="4"/>
                      <a:pt x="29" y="0"/>
                      <a:pt x="39" y="0"/>
                    </a:cubicBezTo>
                    <a:cubicBezTo>
                      <a:pt x="45" y="0"/>
                      <a:pt x="51" y="2"/>
                      <a:pt x="57" y="5"/>
                    </a:cubicBezTo>
                    <a:cubicBezTo>
                      <a:pt x="62" y="8"/>
                      <a:pt x="66" y="13"/>
                      <a:pt x="69" y="19"/>
                    </a:cubicBezTo>
                    <a:cubicBezTo>
                      <a:pt x="71" y="23"/>
                      <a:pt x="73" y="28"/>
                      <a:pt x="74" y="35"/>
                    </a:cubicBezTo>
                    <a:cubicBezTo>
                      <a:pt x="74" y="38"/>
                      <a:pt x="74" y="41"/>
                      <a:pt x="74" y="43"/>
                    </a:cubicBezTo>
                    <a:lnTo>
                      <a:pt x="27" y="43"/>
                    </a:lnTo>
                    <a:cubicBezTo>
                      <a:pt x="27" y="50"/>
                      <a:pt x="28" y="56"/>
                      <a:pt x="30" y="62"/>
                    </a:cubicBezTo>
                    <a:cubicBezTo>
                      <a:pt x="34" y="72"/>
                      <a:pt x="40" y="77"/>
                      <a:pt x="50" y="77"/>
                    </a:cubicBezTo>
                    <a:cubicBezTo>
                      <a:pt x="54" y="77"/>
                      <a:pt x="58" y="76"/>
                      <a:pt x="62" y="73"/>
                    </a:cubicBezTo>
                    <a:cubicBezTo>
                      <a:pt x="64" y="72"/>
                      <a:pt x="67" y="69"/>
                      <a:pt x="71" y="65"/>
                    </a:cubicBezTo>
                    <a:lnTo>
                      <a:pt x="75" y="68"/>
                    </a:lnTo>
                    <a:cubicBezTo>
                      <a:pt x="69" y="77"/>
                      <a:pt x="63" y="84"/>
                      <a:pt x="55" y="87"/>
                    </a:cubicBezTo>
                    <a:cubicBezTo>
                      <a:pt x="50" y="90"/>
                      <a:pt x="44" y="91"/>
                      <a:pt x="38" y="91"/>
                    </a:cubicBezTo>
                    <a:cubicBezTo>
                      <a:pt x="29" y="91"/>
                      <a:pt x="20" y="87"/>
                      <a:pt x="12" y="80"/>
                    </a:cubicBezTo>
                    <a:cubicBezTo>
                      <a:pt x="4" y="73"/>
                      <a:pt x="0" y="61"/>
                      <a:pt x="0" y="45"/>
                    </a:cubicBezTo>
                    <a:lnTo>
                      <a:pt x="0" y="45"/>
                    </a:lnTo>
                    <a:close/>
                    <a:moveTo>
                      <a:pt x="51" y="36"/>
                    </a:moveTo>
                    <a:lnTo>
                      <a:pt x="51" y="36"/>
                    </a:lnTo>
                    <a:cubicBezTo>
                      <a:pt x="51" y="25"/>
                      <a:pt x="50" y="17"/>
                      <a:pt x="49" y="13"/>
                    </a:cubicBezTo>
                    <a:cubicBezTo>
                      <a:pt x="47" y="8"/>
                      <a:pt x="44" y="6"/>
                      <a:pt x="39" y="6"/>
                    </a:cubicBezTo>
                    <a:cubicBezTo>
                      <a:pt x="34" y="6"/>
                      <a:pt x="31" y="9"/>
                      <a:pt x="29" y="14"/>
                    </a:cubicBezTo>
                    <a:cubicBezTo>
                      <a:pt x="28" y="19"/>
                      <a:pt x="27" y="26"/>
                      <a:pt x="26" y="36"/>
                    </a:cubicBezTo>
                    <a:lnTo>
                      <a:pt x="51" y="36"/>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272"/>
              <p:cNvSpPr>
                <a:spLocks noEditPoints="1"/>
              </p:cNvSpPr>
              <p:nvPr/>
            </p:nvSpPr>
            <p:spPr bwMode="auto">
              <a:xfrm>
                <a:off x="1457" y="3073"/>
                <a:ext cx="69" cy="70"/>
              </a:xfrm>
              <a:custGeom>
                <a:avLst/>
                <a:gdLst/>
                <a:ahLst/>
                <a:cxnLst>
                  <a:cxn ang="0">
                    <a:pos x="70" y="84"/>
                  </a:cxn>
                  <a:cxn ang="0">
                    <a:pos x="70" y="84"/>
                  </a:cxn>
                  <a:cxn ang="0">
                    <a:pos x="52" y="41"/>
                  </a:cxn>
                  <a:cxn ang="0">
                    <a:pos x="51" y="41"/>
                  </a:cxn>
                  <a:cxn ang="0">
                    <a:pos x="34" y="84"/>
                  </a:cxn>
                  <a:cxn ang="0">
                    <a:pos x="70" y="84"/>
                  </a:cxn>
                  <a:cxn ang="0">
                    <a:pos x="0" y="123"/>
                  </a:cxn>
                  <a:cxn ang="0">
                    <a:pos x="0" y="123"/>
                  </a:cxn>
                  <a:cxn ang="0">
                    <a:pos x="11" y="117"/>
                  </a:cxn>
                  <a:cxn ang="0">
                    <a:pos x="18" y="102"/>
                  </a:cxn>
                  <a:cxn ang="0">
                    <a:pos x="60" y="0"/>
                  </a:cxn>
                  <a:cxn ang="0">
                    <a:pos x="65" y="0"/>
                  </a:cxn>
                  <a:cxn ang="0">
                    <a:pos x="107" y="98"/>
                  </a:cxn>
                  <a:cxn ang="0">
                    <a:pos x="117" y="119"/>
                  </a:cxn>
                  <a:cxn ang="0">
                    <a:pos x="127" y="123"/>
                  </a:cxn>
                  <a:cxn ang="0">
                    <a:pos x="127" y="128"/>
                  </a:cxn>
                  <a:cxn ang="0">
                    <a:pos x="67" y="128"/>
                  </a:cxn>
                  <a:cxn ang="0">
                    <a:pos x="67" y="123"/>
                  </a:cxn>
                  <a:cxn ang="0">
                    <a:pos x="78" y="122"/>
                  </a:cxn>
                  <a:cxn ang="0">
                    <a:pos x="81" y="116"/>
                  </a:cxn>
                  <a:cxn ang="0">
                    <a:pos x="80" y="109"/>
                  </a:cxn>
                  <a:cxn ang="0">
                    <a:pos x="77" y="103"/>
                  </a:cxn>
                  <a:cxn ang="0">
                    <a:pos x="73" y="92"/>
                  </a:cxn>
                  <a:cxn ang="0">
                    <a:pos x="31" y="92"/>
                  </a:cxn>
                  <a:cxn ang="0">
                    <a:pos x="26" y="106"/>
                  </a:cxn>
                  <a:cxn ang="0">
                    <a:pos x="23" y="117"/>
                  </a:cxn>
                  <a:cxn ang="0">
                    <a:pos x="29" y="122"/>
                  </a:cxn>
                  <a:cxn ang="0">
                    <a:pos x="38" y="123"/>
                  </a:cxn>
                  <a:cxn ang="0">
                    <a:pos x="38" y="128"/>
                  </a:cxn>
                  <a:cxn ang="0">
                    <a:pos x="0" y="128"/>
                  </a:cxn>
                  <a:cxn ang="0">
                    <a:pos x="0" y="123"/>
                  </a:cxn>
                  <a:cxn ang="0">
                    <a:pos x="65" y="0"/>
                  </a:cxn>
                  <a:cxn ang="0">
                    <a:pos x="65" y="0"/>
                  </a:cxn>
                  <a:cxn ang="0">
                    <a:pos x="65" y="0"/>
                  </a:cxn>
                </a:cxnLst>
                <a:rect l="0" t="0" r="r" b="b"/>
                <a:pathLst>
                  <a:path w="127" h="128">
                    <a:moveTo>
                      <a:pt x="70" y="84"/>
                    </a:moveTo>
                    <a:lnTo>
                      <a:pt x="70" y="84"/>
                    </a:lnTo>
                    <a:lnTo>
                      <a:pt x="52" y="41"/>
                    </a:lnTo>
                    <a:lnTo>
                      <a:pt x="51" y="41"/>
                    </a:lnTo>
                    <a:lnTo>
                      <a:pt x="34" y="84"/>
                    </a:lnTo>
                    <a:lnTo>
                      <a:pt x="70" y="84"/>
                    </a:lnTo>
                    <a:close/>
                    <a:moveTo>
                      <a:pt x="0" y="123"/>
                    </a:moveTo>
                    <a:lnTo>
                      <a:pt x="0" y="123"/>
                    </a:lnTo>
                    <a:cubicBezTo>
                      <a:pt x="5" y="123"/>
                      <a:pt x="8" y="121"/>
                      <a:pt x="11" y="117"/>
                    </a:cubicBezTo>
                    <a:cubicBezTo>
                      <a:pt x="13" y="115"/>
                      <a:pt x="15" y="110"/>
                      <a:pt x="18" y="102"/>
                    </a:cubicBezTo>
                    <a:lnTo>
                      <a:pt x="60" y="0"/>
                    </a:lnTo>
                    <a:lnTo>
                      <a:pt x="65" y="0"/>
                    </a:lnTo>
                    <a:lnTo>
                      <a:pt x="107" y="98"/>
                    </a:lnTo>
                    <a:cubicBezTo>
                      <a:pt x="111" y="109"/>
                      <a:pt x="115" y="116"/>
                      <a:pt x="117" y="119"/>
                    </a:cubicBezTo>
                    <a:cubicBezTo>
                      <a:pt x="119" y="122"/>
                      <a:pt x="123" y="124"/>
                      <a:pt x="127" y="123"/>
                    </a:cubicBezTo>
                    <a:lnTo>
                      <a:pt x="127" y="128"/>
                    </a:lnTo>
                    <a:lnTo>
                      <a:pt x="67" y="128"/>
                    </a:lnTo>
                    <a:lnTo>
                      <a:pt x="67" y="123"/>
                    </a:lnTo>
                    <a:cubicBezTo>
                      <a:pt x="73" y="123"/>
                      <a:pt x="77" y="123"/>
                      <a:pt x="78" y="122"/>
                    </a:cubicBezTo>
                    <a:cubicBezTo>
                      <a:pt x="80" y="121"/>
                      <a:pt x="81" y="119"/>
                      <a:pt x="81" y="116"/>
                    </a:cubicBezTo>
                    <a:cubicBezTo>
                      <a:pt x="81" y="114"/>
                      <a:pt x="81" y="112"/>
                      <a:pt x="80" y="109"/>
                    </a:cubicBezTo>
                    <a:cubicBezTo>
                      <a:pt x="79" y="108"/>
                      <a:pt x="78" y="105"/>
                      <a:pt x="77" y="103"/>
                    </a:cubicBezTo>
                    <a:lnTo>
                      <a:pt x="73" y="92"/>
                    </a:lnTo>
                    <a:lnTo>
                      <a:pt x="31" y="92"/>
                    </a:lnTo>
                    <a:cubicBezTo>
                      <a:pt x="28" y="99"/>
                      <a:pt x="26" y="104"/>
                      <a:pt x="26" y="106"/>
                    </a:cubicBezTo>
                    <a:cubicBezTo>
                      <a:pt x="24" y="111"/>
                      <a:pt x="23" y="114"/>
                      <a:pt x="23" y="117"/>
                    </a:cubicBezTo>
                    <a:cubicBezTo>
                      <a:pt x="23" y="119"/>
                      <a:pt x="25" y="121"/>
                      <a:pt x="29" y="122"/>
                    </a:cubicBezTo>
                    <a:cubicBezTo>
                      <a:pt x="31" y="123"/>
                      <a:pt x="34" y="123"/>
                      <a:pt x="38" y="123"/>
                    </a:cubicBezTo>
                    <a:lnTo>
                      <a:pt x="38" y="128"/>
                    </a:lnTo>
                    <a:lnTo>
                      <a:pt x="0" y="128"/>
                    </a:lnTo>
                    <a:lnTo>
                      <a:pt x="0" y="123"/>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273"/>
              <p:cNvSpPr>
                <a:spLocks noEditPoints="1"/>
              </p:cNvSpPr>
              <p:nvPr/>
            </p:nvSpPr>
            <p:spPr bwMode="auto">
              <a:xfrm>
                <a:off x="1531" y="3074"/>
                <a:ext cx="53" cy="71"/>
              </a:xfrm>
              <a:custGeom>
                <a:avLst/>
                <a:gdLst/>
                <a:ahLst/>
                <a:cxnLst>
                  <a:cxn ang="0">
                    <a:pos x="42" y="118"/>
                  </a:cxn>
                  <a:cxn ang="0">
                    <a:pos x="42" y="118"/>
                  </a:cxn>
                  <a:cxn ang="0">
                    <a:pos x="53" y="113"/>
                  </a:cxn>
                  <a:cxn ang="0">
                    <a:pos x="58" y="105"/>
                  </a:cxn>
                  <a:cxn ang="0">
                    <a:pos x="58" y="60"/>
                  </a:cxn>
                  <a:cxn ang="0">
                    <a:pos x="54" y="53"/>
                  </a:cxn>
                  <a:cxn ang="0">
                    <a:pos x="43" y="49"/>
                  </a:cxn>
                  <a:cxn ang="0">
                    <a:pos x="30" y="63"/>
                  </a:cxn>
                  <a:cxn ang="0">
                    <a:pos x="28" y="83"/>
                  </a:cxn>
                  <a:cxn ang="0">
                    <a:pos x="30" y="105"/>
                  </a:cxn>
                  <a:cxn ang="0">
                    <a:pos x="42" y="118"/>
                  </a:cxn>
                  <a:cxn ang="0">
                    <a:pos x="42" y="118"/>
                  </a:cxn>
                  <a:cxn ang="0">
                    <a:pos x="0" y="86"/>
                  </a:cxn>
                  <a:cxn ang="0">
                    <a:pos x="0" y="86"/>
                  </a:cxn>
                  <a:cxn ang="0">
                    <a:pos x="11" y="51"/>
                  </a:cxn>
                  <a:cxn ang="0">
                    <a:pos x="36" y="38"/>
                  </a:cxn>
                  <a:cxn ang="0">
                    <a:pos x="49" y="42"/>
                  </a:cxn>
                  <a:cxn ang="0">
                    <a:pos x="58" y="50"/>
                  </a:cxn>
                  <a:cxn ang="0">
                    <a:pos x="58" y="16"/>
                  </a:cxn>
                  <a:cxn ang="0">
                    <a:pos x="55" y="7"/>
                  </a:cxn>
                  <a:cxn ang="0">
                    <a:pos x="44" y="5"/>
                  </a:cxn>
                  <a:cxn ang="0">
                    <a:pos x="44" y="0"/>
                  </a:cxn>
                  <a:cxn ang="0">
                    <a:pos x="84" y="0"/>
                  </a:cxn>
                  <a:cxn ang="0">
                    <a:pos x="84" y="107"/>
                  </a:cxn>
                  <a:cxn ang="0">
                    <a:pos x="86" y="115"/>
                  </a:cxn>
                  <a:cxn ang="0">
                    <a:pos x="95" y="118"/>
                  </a:cxn>
                  <a:cxn ang="0">
                    <a:pos x="95" y="123"/>
                  </a:cxn>
                  <a:cxn ang="0">
                    <a:pos x="75" y="125"/>
                  </a:cxn>
                  <a:cxn ang="0">
                    <a:pos x="59" y="129"/>
                  </a:cxn>
                  <a:cxn ang="0">
                    <a:pos x="59" y="117"/>
                  </a:cxn>
                  <a:cxn ang="0">
                    <a:pos x="49" y="125"/>
                  </a:cxn>
                  <a:cxn ang="0">
                    <a:pos x="34" y="129"/>
                  </a:cxn>
                  <a:cxn ang="0">
                    <a:pos x="10" y="117"/>
                  </a:cxn>
                  <a:cxn ang="0">
                    <a:pos x="0" y="86"/>
                  </a:cxn>
                  <a:cxn ang="0">
                    <a:pos x="0" y="86"/>
                  </a:cxn>
                </a:cxnLst>
                <a:rect l="0" t="0" r="r" b="b"/>
                <a:pathLst>
                  <a:path w="95" h="129">
                    <a:moveTo>
                      <a:pt x="42" y="118"/>
                    </a:moveTo>
                    <a:lnTo>
                      <a:pt x="42" y="118"/>
                    </a:lnTo>
                    <a:cubicBezTo>
                      <a:pt x="46" y="118"/>
                      <a:pt x="50" y="116"/>
                      <a:pt x="53" y="113"/>
                    </a:cubicBezTo>
                    <a:cubicBezTo>
                      <a:pt x="56" y="109"/>
                      <a:pt x="58" y="107"/>
                      <a:pt x="58" y="105"/>
                    </a:cubicBezTo>
                    <a:lnTo>
                      <a:pt x="58" y="60"/>
                    </a:lnTo>
                    <a:cubicBezTo>
                      <a:pt x="58" y="59"/>
                      <a:pt x="57" y="56"/>
                      <a:pt x="54" y="53"/>
                    </a:cubicBezTo>
                    <a:cubicBezTo>
                      <a:pt x="51" y="50"/>
                      <a:pt x="48" y="49"/>
                      <a:pt x="43" y="49"/>
                    </a:cubicBezTo>
                    <a:cubicBezTo>
                      <a:pt x="36" y="49"/>
                      <a:pt x="32" y="54"/>
                      <a:pt x="30" y="63"/>
                    </a:cubicBezTo>
                    <a:cubicBezTo>
                      <a:pt x="28" y="68"/>
                      <a:pt x="28" y="75"/>
                      <a:pt x="28" y="83"/>
                    </a:cubicBezTo>
                    <a:cubicBezTo>
                      <a:pt x="28" y="93"/>
                      <a:pt x="28" y="100"/>
                      <a:pt x="30" y="105"/>
                    </a:cubicBezTo>
                    <a:cubicBezTo>
                      <a:pt x="32" y="114"/>
                      <a:pt x="36" y="118"/>
                      <a:pt x="42" y="118"/>
                    </a:cubicBezTo>
                    <a:lnTo>
                      <a:pt x="42" y="118"/>
                    </a:lnTo>
                    <a:close/>
                    <a:moveTo>
                      <a:pt x="0" y="86"/>
                    </a:moveTo>
                    <a:lnTo>
                      <a:pt x="0" y="86"/>
                    </a:lnTo>
                    <a:cubicBezTo>
                      <a:pt x="0" y="71"/>
                      <a:pt x="4" y="60"/>
                      <a:pt x="11" y="51"/>
                    </a:cubicBezTo>
                    <a:cubicBezTo>
                      <a:pt x="18" y="43"/>
                      <a:pt x="26" y="38"/>
                      <a:pt x="36" y="38"/>
                    </a:cubicBezTo>
                    <a:cubicBezTo>
                      <a:pt x="41" y="38"/>
                      <a:pt x="45" y="40"/>
                      <a:pt x="49" y="42"/>
                    </a:cubicBezTo>
                    <a:cubicBezTo>
                      <a:pt x="51" y="43"/>
                      <a:pt x="54" y="46"/>
                      <a:pt x="58" y="50"/>
                    </a:cubicBezTo>
                    <a:lnTo>
                      <a:pt x="58" y="16"/>
                    </a:lnTo>
                    <a:cubicBezTo>
                      <a:pt x="58" y="11"/>
                      <a:pt x="57" y="8"/>
                      <a:pt x="55" y="7"/>
                    </a:cubicBezTo>
                    <a:cubicBezTo>
                      <a:pt x="53" y="6"/>
                      <a:pt x="50" y="5"/>
                      <a:pt x="44" y="5"/>
                    </a:cubicBezTo>
                    <a:lnTo>
                      <a:pt x="44" y="0"/>
                    </a:lnTo>
                    <a:lnTo>
                      <a:pt x="84" y="0"/>
                    </a:lnTo>
                    <a:lnTo>
                      <a:pt x="84" y="107"/>
                    </a:lnTo>
                    <a:cubicBezTo>
                      <a:pt x="84" y="111"/>
                      <a:pt x="85" y="114"/>
                      <a:pt x="86" y="115"/>
                    </a:cubicBezTo>
                    <a:cubicBezTo>
                      <a:pt x="88" y="117"/>
                      <a:pt x="90" y="118"/>
                      <a:pt x="95" y="118"/>
                    </a:cubicBezTo>
                    <a:lnTo>
                      <a:pt x="95" y="123"/>
                    </a:lnTo>
                    <a:cubicBezTo>
                      <a:pt x="84" y="124"/>
                      <a:pt x="78" y="124"/>
                      <a:pt x="75" y="125"/>
                    </a:cubicBezTo>
                    <a:cubicBezTo>
                      <a:pt x="72" y="125"/>
                      <a:pt x="66" y="127"/>
                      <a:pt x="59" y="129"/>
                    </a:cubicBezTo>
                    <a:lnTo>
                      <a:pt x="59" y="117"/>
                    </a:lnTo>
                    <a:cubicBezTo>
                      <a:pt x="55" y="120"/>
                      <a:pt x="52" y="123"/>
                      <a:pt x="49" y="125"/>
                    </a:cubicBezTo>
                    <a:cubicBezTo>
                      <a:pt x="44" y="127"/>
                      <a:pt x="39" y="129"/>
                      <a:pt x="34" y="129"/>
                    </a:cubicBezTo>
                    <a:cubicBezTo>
                      <a:pt x="25" y="129"/>
                      <a:pt x="17" y="125"/>
                      <a:pt x="10" y="117"/>
                    </a:cubicBezTo>
                    <a:cubicBezTo>
                      <a:pt x="4"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274"/>
              <p:cNvSpPr>
                <a:spLocks noEditPoints="1"/>
              </p:cNvSpPr>
              <p:nvPr/>
            </p:nvSpPr>
            <p:spPr bwMode="auto">
              <a:xfrm>
                <a:off x="1589" y="3074"/>
                <a:ext cx="52" cy="71"/>
              </a:xfrm>
              <a:custGeom>
                <a:avLst/>
                <a:gdLst/>
                <a:ahLst/>
                <a:cxnLst>
                  <a:cxn ang="0">
                    <a:pos x="42" y="118"/>
                  </a:cxn>
                  <a:cxn ang="0">
                    <a:pos x="42" y="118"/>
                  </a:cxn>
                  <a:cxn ang="0">
                    <a:pos x="53" y="113"/>
                  </a:cxn>
                  <a:cxn ang="0">
                    <a:pos x="58" y="105"/>
                  </a:cxn>
                  <a:cxn ang="0">
                    <a:pos x="58" y="60"/>
                  </a:cxn>
                  <a:cxn ang="0">
                    <a:pos x="54" y="53"/>
                  </a:cxn>
                  <a:cxn ang="0">
                    <a:pos x="43" y="49"/>
                  </a:cxn>
                  <a:cxn ang="0">
                    <a:pos x="29" y="63"/>
                  </a:cxn>
                  <a:cxn ang="0">
                    <a:pos x="28" y="83"/>
                  </a:cxn>
                  <a:cxn ang="0">
                    <a:pos x="29" y="105"/>
                  </a:cxn>
                  <a:cxn ang="0">
                    <a:pos x="42" y="118"/>
                  </a:cxn>
                  <a:cxn ang="0">
                    <a:pos x="42" y="118"/>
                  </a:cxn>
                  <a:cxn ang="0">
                    <a:pos x="0" y="86"/>
                  </a:cxn>
                  <a:cxn ang="0">
                    <a:pos x="0" y="86"/>
                  </a:cxn>
                  <a:cxn ang="0">
                    <a:pos x="11" y="51"/>
                  </a:cxn>
                  <a:cxn ang="0">
                    <a:pos x="36" y="38"/>
                  </a:cxn>
                  <a:cxn ang="0">
                    <a:pos x="49" y="42"/>
                  </a:cxn>
                  <a:cxn ang="0">
                    <a:pos x="58" y="50"/>
                  </a:cxn>
                  <a:cxn ang="0">
                    <a:pos x="58" y="16"/>
                  </a:cxn>
                  <a:cxn ang="0">
                    <a:pos x="55" y="7"/>
                  </a:cxn>
                  <a:cxn ang="0">
                    <a:pos x="44" y="5"/>
                  </a:cxn>
                  <a:cxn ang="0">
                    <a:pos x="44" y="0"/>
                  </a:cxn>
                  <a:cxn ang="0">
                    <a:pos x="84" y="0"/>
                  </a:cxn>
                  <a:cxn ang="0">
                    <a:pos x="84" y="107"/>
                  </a:cxn>
                  <a:cxn ang="0">
                    <a:pos x="86" y="115"/>
                  </a:cxn>
                  <a:cxn ang="0">
                    <a:pos x="95" y="118"/>
                  </a:cxn>
                  <a:cxn ang="0">
                    <a:pos x="95" y="123"/>
                  </a:cxn>
                  <a:cxn ang="0">
                    <a:pos x="74" y="125"/>
                  </a:cxn>
                  <a:cxn ang="0">
                    <a:pos x="58" y="129"/>
                  </a:cxn>
                  <a:cxn ang="0">
                    <a:pos x="58" y="117"/>
                  </a:cxn>
                  <a:cxn ang="0">
                    <a:pos x="49" y="125"/>
                  </a:cxn>
                  <a:cxn ang="0">
                    <a:pos x="34" y="129"/>
                  </a:cxn>
                  <a:cxn ang="0">
                    <a:pos x="10" y="117"/>
                  </a:cxn>
                  <a:cxn ang="0">
                    <a:pos x="0" y="86"/>
                  </a:cxn>
                  <a:cxn ang="0">
                    <a:pos x="0" y="86"/>
                  </a:cxn>
                </a:cxnLst>
                <a:rect l="0" t="0" r="r" b="b"/>
                <a:pathLst>
                  <a:path w="95" h="129">
                    <a:moveTo>
                      <a:pt x="42" y="118"/>
                    </a:moveTo>
                    <a:lnTo>
                      <a:pt x="42" y="118"/>
                    </a:lnTo>
                    <a:cubicBezTo>
                      <a:pt x="46" y="118"/>
                      <a:pt x="50" y="116"/>
                      <a:pt x="53" y="113"/>
                    </a:cubicBezTo>
                    <a:cubicBezTo>
                      <a:pt x="56" y="109"/>
                      <a:pt x="58" y="107"/>
                      <a:pt x="58" y="105"/>
                    </a:cubicBezTo>
                    <a:lnTo>
                      <a:pt x="58" y="60"/>
                    </a:lnTo>
                    <a:cubicBezTo>
                      <a:pt x="58" y="59"/>
                      <a:pt x="56" y="56"/>
                      <a:pt x="54" y="53"/>
                    </a:cubicBezTo>
                    <a:cubicBezTo>
                      <a:pt x="51" y="50"/>
                      <a:pt x="47" y="49"/>
                      <a:pt x="43" y="49"/>
                    </a:cubicBezTo>
                    <a:cubicBezTo>
                      <a:pt x="36" y="49"/>
                      <a:pt x="32" y="54"/>
                      <a:pt x="29" y="63"/>
                    </a:cubicBezTo>
                    <a:cubicBezTo>
                      <a:pt x="28" y="68"/>
                      <a:pt x="28" y="75"/>
                      <a:pt x="28" y="83"/>
                    </a:cubicBezTo>
                    <a:cubicBezTo>
                      <a:pt x="28" y="93"/>
                      <a:pt x="28" y="100"/>
                      <a:pt x="29" y="105"/>
                    </a:cubicBezTo>
                    <a:cubicBezTo>
                      <a:pt x="32" y="114"/>
                      <a:pt x="36" y="118"/>
                      <a:pt x="42" y="118"/>
                    </a:cubicBezTo>
                    <a:lnTo>
                      <a:pt x="42" y="118"/>
                    </a:lnTo>
                    <a:close/>
                    <a:moveTo>
                      <a:pt x="0" y="86"/>
                    </a:moveTo>
                    <a:lnTo>
                      <a:pt x="0" y="86"/>
                    </a:lnTo>
                    <a:cubicBezTo>
                      <a:pt x="0" y="71"/>
                      <a:pt x="4" y="60"/>
                      <a:pt x="11" y="51"/>
                    </a:cubicBezTo>
                    <a:cubicBezTo>
                      <a:pt x="18" y="43"/>
                      <a:pt x="26" y="38"/>
                      <a:pt x="36" y="38"/>
                    </a:cubicBezTo>
                    <a:cubicBezTo>
                      <a:pt x="41" y="38"/>
                      <a:pt x="45" y="40"/>
                      <a:pt x="49" y="42"/>
                    </a:cubicBezTo>
                    <a:cubicBezTo>
                      <a:pt x="51" y="43"/>
                      <a:pt x="54" y="46"/>
                      <a:pt x="58" y="50"/>
                    </a:cubicBezTo>
                    <a:lnTo>
                      <a:pt x="58" y="16"/>
                    </a:lnTo>
                    <a:cubicBezTo>
                      <a:pt x="58" y="11"/>
                      <a:pt x="57" y="8"/>
                      <a:pt x="55" y="7"/>
                    </a:cubicBezTo>
                    <a:cubicBezTo>
                      <a:pt x="53" y="6"/>
                      <a:pt x="49" y="5"/>
                      <a:pt x="44" y="5"/>
                    </a:cubicBezTo>
                    <a:lnTo>
                      <a:pt x="44" y="0"/>
                    </a:lnTo>
                    <a:lnTo>
                      <a:pt x="84" y="0"/>
                    </a:lnTo>
                    <a:lnTo>
                      <a:pt x="84" y="107"/>
                    </a:lnTo>
                    <a:cubicBezTo>
                      <a:pt x="84" y="111"/>
                      <a:pt x="85" y="114"/>
                      <a:pt x="86" y="115"/>
                    </a:cubicBezTo>
                    <a:cubicBezTo>
                      <a:pt x="87" y="117"/>
                      <a:pt x="90" y="118"/>
                      <a:pt x="95" y="118"/>
                    </a:cubicBezTo>
                    <a:lnTo>
                      <a:pt x="95" y="123"/>
                    </a:lnTo>
                    <a:cubicBezTo>
                      <a:pt x="84" y="124"/>
                      <a:pt x="77" y="124"/>
                      <a:pt x="74" y="125"/>
                    </a:cubicBezTo>
                    <a:cubicBezTo>
                      <a:pt x="71" y="125"/>
                      <a:pt x="66" y="127"/>
                      <a:pt x="58" y="129"/>
                    </a:cubicBezTo>
                    <a:lnTo>
                      <a:pt x="58" y="117"/>
                    </a:lnTo>
                    <a:cubicBezTo>
                      <a:pt x="55" y="120"/>
                      <a:pt x="52" y="123"/>
                      <a:pt x="49" y="125"/>
                    </a:cubicBezTo>
                    <a:cubicBezTo>
                      <a:pt x="44" y="127"/>
                      <a:pt x="39" y="129"/>
                      <a:pt x="34" y="129"/>
                    </a:cubicBezTo>
                    <a:cubicBezTo>
                      <a:pt x="25" y="129"/>
                      <a:pt x="17" y="125"/>
                      <a:pt x="10" y="117"/>
                    </a:cubicBezTo>
                    <a:cubicBezTo>
                      <a:pt x="3"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275"/>
              <p:cNvSpPr>
                <a:spLocks/>
              </p:cNvSpPr>
              <p:nvPr/>
            </p:nvSpPr>
            <p:spPr bwMode="auto">
              <a:xfrm>
                <a:off x="1645" y="3095"/>
                <a:ext cx="42" cy="48"/>
              </a:xfrm>
              <a:custGeom>
                <a:avLst/>
                <a:gdLst/>
                <a:ahLst/>
                <a:cxnLst>
                  <a:cxn ang="0">
                    <a:pos x="0" y="84"/>
                  </a:cxn>
                  <a:cxn ang="0">
                    <a:pos x="0" y="84"/>
                  </a:cxn>
                  <a:cxn ang="0">
                    <a:pos x="8" y="81"/>
                  </a:cxn>
                  <a:cxn ang="0">
                    <a:pos x="10" y="74"/>
                  </a:cxn>
                  <a:cxn ang="0">
                    <a:pos x="10" y="68"/>
                  </a:cxn>
                  <a:cxn ang="0">
                    <a:pos x="10" y="18"/>
                  </a:cxn>
                  <a:cxn ang="0">
                    <a:pos x="8" y="10"/>
                  </a:cxn>
                  <a:cxn ang="0">
                    <a:pos x="0" y="7"/>
                  </a:cxn>
                  <a:cxn ang="0">
                    <a:pos x="0" y="3"/>
                  </a:cxn>
                  <a:cxn ang="0">
                    <a:pos x="36" y="3"/>
                  </a:cxn>
                  <a:cxn ang="0">
                    <a:pos x="36" y="17"/>
                  </a:cxn>
                  <a:cxn ang="0">
                    <a:pos x="48" y="5"/>
                  </a:cxn>
                  <a:cxn ang="0">
                    <a:pos x="61" y="0"/>
                  </a:cxn>
                  <a:cxn ang="0">
                    <a:pos x="71" y="4"/>
                  </a:cxn>
                  <a:cxn ang="0">
                    <a:pos x="76" y="15"/>
                  </a:cxn>
                  <a:cxn ang="0">
                    <a:pos x="73" y="24"/>
                  </a:cxn>
                  <a:cxn ang="0">
                    <a:pos x="64" y="27"/>
                  </a:cxn>
                  <a:cxn ang="0">
                    <a:pos x="54" y="22"/>
                  </a:cxn>
                  <a:cxn ang="0">
                    <a:pos x="48" y="16"/>
                  </a:cxn>
                  <a:cxn ang="0">
                    <a:pos x="40" y="21"/>
                  </a:cxn>
                  <a:cxn ang="0">
                    <a:pos x="37" y="34"/>
                  </a:cxn>
                  <a:cxn ang="0">
                    <a:pos x="37" y="69"/>
                  </a:cxn>
                  <a:cxn ang="0">
                    <a:pos x="39" y="81"/>
                  </a:cxn>
                  <a:cxn ang="0">
                    <a:pos x="50" y="84"/>
                  </a:cxn>
                  <a:cxn ang="0">
                    <a:pos x="50" y="88"/>
                  </a:cxn>
                  <a:cxn ang="0">
                    <a:pos x="0" y="88"/>
                  </a:cxn>
                  <a:cxn ang="0">
                    <a:pos x="0" y="84"/>
                  </a:cxn>
                </a:cxnLst>
                <a:rect l="0" t="0" r="r" b="b"/>
                <a:pathLst>
                  <a:path w="76" h="88">
                    <a:moveTo>
                      <a:pt x="0" y="84"/>
                    </a:moveTo>
                    <a:lnTo>
                      <a:pt x="0" y="84"/>
                    </a:lnTo>
                    <a:cubicBezTo>
                      <a:pt x="4" y="83"/>
                      <a:pt x="7" y="82"/>
                      <a:pt x="8" y="81"/>
                    </a:cubicBezTo>
                    <a:cubicBezTo>
                      <a:pt x="9" y="80"/>
                      <a:pt x="10" y="77"/>
                      <a:pt x="10" y="74"/>
                    </a:cubicBezTo>
                    <a:lnTo>
                      <a:pt x="10" y="68"/>
                    </a:lnTo>
                    <a:lnTo>
                      <a:pt x="10" y="18"/>
                    </a:lnTo>
                    <a:cubicBezTo>
                      <a:pt x="10" y="14"/>
                      <a:pt x="10" y="11"/>
                      <a:pt x="8" y="10"/>
                    </a:cubicBezTo>
                    <a:cubicBezTo>
                      <a:pt x="7" y="8"/>
                      <a:pt x="4" y="8"/>
                      <a:pt x="0" y="7"/>
                    </a:cubicBezTo>
                    <a:lnTo>
                      <a:pt x="0" y="3"/>
                    </a:lnTo>
                    <a:lnTo>
                      <a:pt x="36" y="3"/>
                    </a:lnTo>
                    <a:lnTo>
                      <a:pt x="36" y="17"/>
                    </a:lnTo>
                    <a:cubicBezTo>
                      <a:pt x="40" y="12"/>
                      <a:pt x="44" y="8"/>
                      <a:pt x="48" y="5"/>
                    </a:cubicBezTo>
                    <a:cubicBezTo>
                      <a:pt x="51" y="2"/>
                      <a:pt x="56" y="0"/>
                      <a:pt x="61" y="0"/>
                    </a:cubicBezTo>
                    <a:cubicBezTo>
                      <a:pt x="65" y="0"/>
                      <a:pt x="68" y="2"/>
                      <a:pt x="71" y="4"/>
                    </a:cubicBezTo>
                    <a:cubicBezTo>
                      <a:pt x="74" y="6"/>
                      <a:pt x="76" y="10"/>
                      <a:pt x="76" y="15"/>
                    </a:cubicBezTo>
                    <a:cubicBezTo>
                      <a:pt x="76" y="18"/>
                      <a:pt x="75" y="21"/>
                      <a:pt x="73" y="24"/>
                    </a:cubicBezTo>
                    <a:cubicBezTo>
                      <a:pt x="70" y="26"/>
                      <a:pt x="68" y="27"/>
                      <a:pt x="64" y="27"/>
                    </a:cubicBezTo>
                    <a:cubicBezTo>
                      <a:pt x="60" y="27"/>
                      <a:pt x="57" y="25"/>
                      <a:pt x="54" y="22"/>
                    </a:cubicBezTo>
                    <a:cubicBezTo>
                      <a:pt x="51" y="18"/>
                      <a:pt x="49" y="16"/>
                      <a:pt x="48" y="16"/>
                    </a:cubicBezTo>
                    <a:cubicBezTo>
                      <a:pt x="46" y="16"/>
                      <a:pt x="43" y="18"/>
                      <a:pt x="40" y="21"/>
                    </a:cubicBezTo>
                    <a:cubicBezTo>
                      <a:pt x="38" y="24"/>
                      <a:pt x="37" y="28"/>
                      <a:pt x="37" y="34"/>
                    </a:cubicBezTo>
                    <a:lnTo>
                      <a:pt x="37" y="69"/>
                    </a:lnTo>
                    <a:cubicBezTo>
                      <a:pt x="37" y="75"/>
                      <a:pt x="38" y="79"/>
                      <a:pt x="39" y="81"/>
                    </a:cubicBezTo>
                    <a:cubicBezTo>
                      <a:pt x="41" y="82"/>
                      <a:pt x="45" y="83"/>
                      <a:pt x="50" y="84"/>
                    </a:cubicBezTo>
                    <a:lnTo>
                      <a:pt x="50" y="88"/>
                    </a:lnTo>
                    <a:lnTo>
                      <a:pt x="0" y="88"/>
                    </a:lnTo>
                    <a:lnTo>
                      <a:pt x="0" y="8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276"/>
              <p:cNvSpPr>
                <a:spLocks noEditPoints="1"/>
              </p:cNvSpPr>
              <p:nvPr/>
            </p:nvSpPr>
            <p:spPr bwMode="auto">
              <a:xfrm>
                <a:off x="1691" y="3095"/>
                <a:ext cx="41" cy="50"/>
              </a:xfrm>
              <a:custGeom>
                <a:avLst/>
                <a:gdLst/>
                <a:ahLst/>
                <a:cxnLst>
                  <a:cxn ang="0">
                    <a:pos x="0" y="45"/>
                  </a:cxn>
                  <a:cxn ang="0">
                    <a:pos x="0" y="45"/>
                  </a:cxn>
                  <a:cxn ang="0">
                    <a:pos x="12" y="12"/>
                  </a:cxn>
                  <a:cxn ang="0">
                    <a:pos x="39" y="0"/>
                  </a:cxn>
                  <a:cxn ang="0">
                    <a:pos x="56" y="5"/>
                  </a:cxn>
                  <a:cxn ang="0">
                    <a:pos x="69" y="19"/>
                  </a:cxn>
                  <a:cxn ang="0">
                    <a:pos x="73" y="35"/>
                  </a:cxn>
                  <a:cxn ang="0">
                    <a:pos x="74" y="43"/>
                  </a:cxn>
                  <a:cxn ang="0">
                    <a:pos x="27" y="43"/>
                  </a:cxn>
                  <a:cxn ang="0">
                    <a:pos x="30" y="62"/>
                  </a:cxn>
                  <a:cxn ang="0">
                    <a:pos x="49" y="77"/>
                  </a:cxn>
                  <a:cxn ang="0">
                    <a:pos x="62" y="73"/>
                  </a:cxn>
                  <a:cxn ang="0">
                    <a:pos x="70" y="65"/>
                  </a:cxn>
                  <a:cxn ang="0">
                    <a:pos x="75" y="68"/>
                  </a:cxn>
                  <a:cxn ang="0">
                    <a:pos x="55" y="87"/>
                  </a:cxn>
                  <a:cxn ang="0">
                    <a:pos x="38" y="91"/>
                  </a:cxn>
                  <a:cxn ang="0">
                    <a:pos x="12" y="80"/>
                  </a:cxn>
                  <a:cxn ang="0">
                    <a:pos x="0" y="45"/>
                  </a:cxn>
                  <a:cxn ang="0">
                    <a:pos x="0" y="45"/>
                  </a:cxn>
                  <a:cxn ang="0">
                    <a:pos x="51" y="36"/>
                  </a:cxn>
                  <a:cxn ang="0">
                    <a:pos x="51" y="36"/>
                  </a:cxn>
                  <a:cxn ang="0">
                    <a:pos x="49" y="13"/>
                  </a:cxn>
                  <a:cxn ang="0">
                    <a:pos x="39" y="6"/>
                  </a:cxn>
                  <a:cxn ang="0">
                    <a:pos x="29" y="14"/>
                  </a:cxn>
                  <a:cxn ang="0">
                    <a:pos x="26" y="36"/>
                  </a:cxn>
                  <a:cxn ang="0">
                    <a:pos x="51" y="36"/>
                  </a:cxn>
                  <a:cxn ang="0">
                    <a:pos x="39" y="0"/>
                  </a:cxn>
                  <a:cxn ang="0">
                    <a:pos x="39" y="0"/>
                  </a:cxn>
                  <a:cxn ang="0">
                    <a:pos x="39" y="0"/>
                  </a:cxn>
                </a:cxnLst>
                <a:rect l="0" t="0" r="r" b="b"/>
                <a:pathLst>
                  <a:path w="75" h="91">
                    <a:moveTo>
                      <a:pt x="0" y="45"/>
                    </a:moveTo>
                    <a:lnTo>
                      <a:pt x="0" y="45"/>
                    </a:lnTo>
                    <a:cubicBezTo>
                      <a:pt x="0" y="31"/>
                      <a:pt x="4" y="20"/>
                      <a:pt x="12" y="12"/>
                    </a:cubicBezTo>
                    <a:cubicBezTo>
                      <a:pt x="19" y="4"/>
                      <a:pt x="28" y="0"/>
                      <a:pt x="39" y="0"/>
                    </a:cubicBezTo>
                    <a:cubicBezTo>
                      <a:pt x="45" y="0"/>
                      <a:pt x="51" y="2"/>
                      <a:pt x="56" y="5"/>
                    </a:cubicBezTo>
                    <a:cubicBezTo>
                      <a:pt x="62" y="8"/>
                      <a:pt x="66" y="13"/>
                      <a:pt x="69" y="19"/>
                    </a:cubicBezTo>
                    <a:cubicBezTo>
                      <a:pt x="71" y="23"/>
                      <a:pt x="72" y="28"/>
                      <a:pt x="73" y="35"/>
                    </a:cubicBezTo>
                    <a:cubicBezTo>
                      <a:pt x="74" y="38"/>
                      <a:pt x="74" y="41"/>
                      <a:pt x="74" y="43"/>
                    </a:cubicBezTo>
                    <a:lnTo>
                      <a:pt x="27" y="43"/>
                    </a:lnTo>
                    <a:cubicBezTo>
                      <a:pt x="27" y="50"/>
                      <a:pt x="28" y="56"/>
                      <a:pt x="30" y="62"/>
                    </a:cubicBezTo>
                    <a:cubicBezTo>
                      <a:pt x="34" y="72"/>
                      <a:pt x="40" y="77"/>
                      <a:pt x="49" y="77"/>
                    </a:cubicBezTo>
                    <a:cubicBezTo>
                      <a:pt x="54" y="77"/>
                      <a:pt x="58" y="76"/>
                      <a:pt x="62" y="73"/>
                    </a:cubicBezTo>
                    <a:cubicBezTo>
                      <a:pt x="64" y="72"/>
                      <a:pt x="67" y="69"/>
                      <a:pt x="70" y="65"/>
                    </a:cubicBezTo>
                    <a:lnTo>
                      <a:pt x="75" y="68"/>
                    </a:lnTo>
                    <a:cubicBezTo>
                      <a:pt x="69" y="77"/>
                      <a:pt x="62" y="84"/>
                      <a:pt x="55" y="87"/>
                    </a:cubicBezTo>
                    <a:cubicBezTo>
                      <a:pt x="50" y="90"/>
                      <a:pt x="44" y="91"/>
                      <a:pt x="38" y="91"/>
                    </a:cubicBezTo>
                    <a:cubicBezTo>
                      <a:pt x="29" y="91"/>
                      <a:pt x="20" y="87"/>
                      <a:pt x="12" y="80"/>
                    </a:cubicBezTo>
                    <a:cubicBezTo>
                      <a:pt x="4" y="73"/>
                      <a:pt x="0" y="61"/>
                      <a:pt x="0" y="45"/>
                    </a:cubicBezTo>
                    <a:lnTo>
                      <a:pt x="0" y="45"/>
                    </a:lnTo>
                    <a:close/>
                    <a:moveTo>
                      <a:pt x="51" y="36"/>
                    </a:moveTo>
                    <a:lnTo>
                      <a:pt x="51" y="36"/>
                    </a:lnTo>
                    <a:cubicBezTo>
                      <a:pt x="51" y="25"/>
                      <a:pt x="50" y="17"/>
                      <a:pt x="49" y="13"/>
                    </a:cubicBezTo>
                    <a:cubicBezTo>
                      <a:pt x="47" y="8"/>
                      <a:pt x="44" y="6"/>
                      <a:pt x="39" y="6"/>
                    </a:cubicBezTo>
                    <a:cubicBezTo>
                      <a:pt x="34" y="6"/>
                      <a:pt x="31" y="9"/>
                      <a:pt x="29" y="14"/>
                    </a:cubicBezTo>
                    <a:cubicBezTo>
                      <a:pt x="27" y="19"/>
                      <a:pt x="26" y="26"/>
                      <a:pt x="26" y="36"/>
                    </a:cubicBezTo>
                    <a:lnTo>
                      <a:pt x="51" y="36"/>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277"/>
              <p:cNvSpPr>
                <a:spLocks noEditPoints="1"/>
              </p:cNvSpPr>
              <p:nvPr/>
            </p:nvSpPr>
            <p:spPr bwMode="auto">
              <a:xfrm>
                <a:off x="1737" y="3095"/>
                <a:ext cx="34" cy="50"/>
              </a:xfrm>
              <a:custGeom>
                <a:avLst/>
                <a:gdLst/>
                <a:ahLst/>
                <a:cxnLst>
                  <a:cxn ang="0">
                    <a:pos x="0" y="60"/>
                  </a:cxn>
                  <a:cxn ang="0">
                    <a:pos x="0" y="60"/>
                  </a:cxn>
                  <a:cxn ang="0">
                    <a:pos x="5" y="60"/>
                  </a:cxn>
                  <a:cxn ang="0">
                    <a:pos x="15" y="79"/>
                  </a:cxn>
                  <a:cxn ang="0">
                    <a:pos x="30" y="84"/>
                  </a:cxn>
                  <a:cxn ang="0">
                    <a:pos x="41" y="81"/>
                  </a:cxn>
                  <a:cxn ang="0">
                    <a:pos x="44" y="73"/>
                  </a:cxn>
                  <a:cxn ang="0">
                    <a:pos x="40" y="64"/>
                  </a:cxn>
                  <a:cxn ang="0">
                    <a:pos x="34" y="60"/>
                  </a:cxn>
                  <a:cxn ang="0">
                    <a:pos x="20" y="53"/>
                  </a:cxn>
                  <a:cxn ang="0">
                    <a:pos x="5" y="42"/>
                  </a:cxn>
                  <a:cxn ang="0">
                    <a:pos x="0" y="27"/>
                  </a:cxn>
                  <a:cxn ang="0">
                    <a:pos x="7" y="8"/>
                  </a:cxn>
                  <a:cxn ang="0">
                    <a:pos x="28" y="0"/>
                  </a:cxn>
                  <a:cxn ang="0">
                    <a:pos x="41" y="2"/>
                  </a:cxn>
                  <a:cxn ang="0">
                    <a:pos x="49" y="4"/>
                  </a:cxn>
                  <a:cxn ang="0">
                    <a:pos x="52" y="3"/>
                  </a:cxn>
                  <a:cxn ang="0">
                    <a:pos x="54" y="1"/>
                  </a:cxn>
                  <a:cxn ang="0">
                    <a:pos x="58" y="1"/>
                  </a:cxn>
                  <a:cxn ang="0">
                    <a:pos x="58" y="27"/>
                  </a:cxn>
                  <a:cxn ang="0">
                    <a:pos x="53" y="27"/>
                  </a:cxn>
                  <a:cxn ang="0">
                    <a:pos x="45" y="12"/>
                  </a:cxn>
                  <a:cxn ang="0">
                    <a:pos x="31" y="7"/>
                  </a:cxn>
                  <a:cxn ang="0">
                    <a:pos x="22" y="10"/>
                  </a:cxn>
                  <a:cxn ang="0">
                    <a:pos x="19" y="18"/>
                  </a:cxn>
                  <a:cxn ang="0">
                    <a:pos x="21" y="24"/>
                  </a:cxn>
                  <a:cxn ang="0">
                    <a:pos x="31" y="31"/>
                  </a:cxn>
                  <a:cxn ang="0">
                    <a:pos x="41" y="36"/>
                  </a:cxn>
                  <a:cxn ang="0">
                    <a:pos x="55" y="45"/>
                  </a:cxn>
                  <a:cxn ang="0">
                    <a:pos x="62" y="63"/>
                  </a:cxn>
                  <a:cxn ang="0">
                    <a:pos x="55" y="82"/>
                  </a:cxn>
                  <a:cxn ang="0">
                    <a:pos x="32" y="91"/>
                  </a:cxn>
                  <a:cxn ang="0">
                    <a:pos x="25" y="90"/>
                  </a:cxn>
                  <a:cxn ang="0">
                    <a:pos x="16" y="87"/>
                  </a:cxn>
                  <a:cxn ang="0">
                    <a:pos x="13" y="86"/>
                  </a:cxn>
                  <a:cxn ang="0">
                    <a:pos x="10" y="86"/>
                  </a:cxn>
                  <a:cxn ang="0">
                    <a:pos x="9" y="85"/>
                  </a:cxn>
                  <a:cxn ang="0">
                    <a:pos x="7" y="87"/>
                  </a:cxn>
                  <a:cxn ang="0">
                    <a:pos x="4" y="91"/>
                  </a:cxn>
                  <a:cxn ang="0">
                    <a:pos x="0" y="91"/>
                  </a:cxn>
                  <a:cxn ang="0">
                    <a:pos x="0" y="60"/>
                  </a:cxn>
                  <a:cxn ang="0">
                    <a:pos x="31" y="0"/>
                  </a:cxn>
                  <a:cxn ang="0">
                    <a:pos x="31" y="0"/>
                  </a:cxn>
                  <a:cxn ang="0">
                    <a:pos x="31" y="0"/>
                  </a:cxn>
                </a:cxnLst>
                <a:rect l="0" t="0" r="r" b="b"/>
                <a:pathLst>
                  <a:path w="62" h="91">
                    <a:moveTo>
                      <a:pt x="0" y="60"/>
                    </a:moveTo>
                    <a:lnTo>
                      <a:pt x="0" y="60"/>
                    </a:lnTo>
                    <a:lnTo>
                      <a:pt x="5" y="60"/>
                    </a:lnTo>
                    <a:cubicBezTo>
                      <a:pt x="7" y="69"/>
                      <a:pt x="10" y="75"/>
                      <a:pt x="15" y="79"/>
                    </a:cubicBezTo>
                    <a:cubicBezTo>
                      <a:pt x="20" y="83"/>
                      <a:pt x="25" y="84"/>
                      <a:pt x="30" y="84"/>
                    </a:cubicBezTo>
                    <a:cubicBezTo>
                      <a:pt x="35" y="84"/>
                      <a:pt x="39" y="83"/>
                      <a:pt x="41" y="81"/>
                    </a:cubicBezTo>
                    <a:cubicBezTo>
                      <a:pt x="43" y="79"/>
                      <a:pt x="44" y="76"/>
                      <a:pt x="44" y="73"/>
                    </a:cubicBezTo>
                    <a:cubicBezTo>
                      <a:pt x="44" y="69"/>
                      <a:pt x="43" y="66"/>
                      <a:pt x="40" y="64"/>
                    </a:cubicBezTo>
                    <a:cubicBezTo>
                      <a:pt x="39" y="63"/>
                      <a:pt x="37" y="61"/>
                      <a:pt x="34" y="60"/>
                    </a:cubicBezTo>
                    <a:lnTo>
                      <a:pt x="20" y="53"/>
                    </a:lnTo>
                    <a:cubicBezTo>
                      <a:pt x="13" y="50"/>
                      <a:pt x="8" y="46"/>
                      <a:pt x="5" y="42"/>
                    </a:cubicBezTo>
                    <a:cubicBezTo>
                      <a:pt x="1" y="37"/>
                      <a:pt x="0" y="33"/>
                      <a:pt x="0" y="27"/>
                    </a:cubicBezTo>
                    <a:cubicBezTo>
                      <a:pt x="0" y="20"/>
                      <a:pt x="2" y="13"/>
                      <a:pt x="7" y="8"/>
                    </a:cubicBezTo>
                    <a:cubicBezTo>
                      <a:pt x="12" y="3"/>
                      <a:pt x="19" y="0"/>
                      <a:pt x="28" y="0"/>
                    </a:cubicBezTo>
                    <a:cubicBezTo>
                      <a:pt x="32" y="0"/>
                      <a:pt x="37" y="1"/>
                      <a:pt x="41" y="2"/>
                    </a:cubicBezTo>
                    <a:cubicBezTo>
                      <a:pt x="45" y="4"/>
                      <a:pt x="48" y="4"/>
                      <a:pt x="49" y="4"/>
                    </a:cubicBezTo>
                    <a:cubicBezTo>
                      <a:pt x="51" y="4"/>
                      <a:pt x="52" y="4"/>
                      <a:pt x="52" y="3"/>
                    </a:cubicBezTo>
                    <a:cubicBezTo>
                      <a:pt x="53" y="3"/>
                      <a:pt x="54" y="2"/>
                      <a:pt x="54" y="1"/>
                    </a:cubicBezTo>
                    <a:lnTo>
                      <a:pt x="58" y="1"/>
                    </a:lnTo>
                    <a:lnTo>
                      <a:pt x="58" y="27"/>
                    </a:lnTo>
                    <a:lnTo>
                      <a:pt x="53" y="27"/>
                    </a:lnTo>
                    <a:cubicBezTo>
                      <a:pt x="52" y="21"/>
                      <a:pt x="49" y="16"/>
                      <a:pt x="45" y="12"/>
                    </a:cubicBezTo>
                    <a:cubicBezTo>
                      <a:pt x="41" y="9"/>
                      <a:pt x="36" y="7"/>
                      <a:pt x="31" y="7"/>
                    </a:cubicBezTo>
                    <a:cubicBezTo>
                      <a:pt x="27" y="7"/>
                      <a:pt x="24" y="8"/>
                      <a:pt x="22" y="10"/>
                    </a:cubicBezTo>
                    <a:cubicBezTo>
                      <a:pt x="20" y="12"/>
                      <a:pt x="19" y="15"/>
                      <a:pt x="19" y="18"/>
                    </a:cubicBezTo>
                    <a:cubicBezTo>
                      <a:pt x="19" y="20"/>
                      <a:pt x="19" y="22"/>
                      <a:pt x="21" y="24"/>
                    </a:cubicBezTo>
                    <a:cubicBezTo>
                      <a:pt x="23" y="26"/>
                      <a:pt x="26" y="29"/>
                      <a:pt x="31" y="31"/>
                    </a:cubicBezTo>
                    <a:lnTo>
                      <a:pt x="41" y="36"/>
                    </a:lnTo>
                    <a:cubicBezTo>
                      <a:pt x="48" y="39"/>
                      <a:pt x="52" y="42"/>
                      <a:pt x="55" y="45"/>
                    </a:cubicBezTo>
                    <a:cubicBezTo>
                      <a:pt x="60" y="50"/>
                      <a:pt x="62" y="55"/>
                      <a:pt x="62" y="63"/>
                    </a:cubicBezTo>
                    <a:cubicBezTo>
                      <a:pt x="62" y="69"/>
                      <a:pt x="60" y="76"/>
                      <a:pt x="55" y="82"/>
                    </a:cubicBezTo>
                    <a:cubicBezTo>
                      <a:pt x="50" y="88"/>
                      <a:pt x="42" y="91"/>
                      <a:pt x="32" y="91"/>
                    </a:cubicBezTo>
                    <a:cubicBezTo>
                      <a:pt x="30" y="91"/>
                      <a:pt x="28" y="91"/>
                      <a:pt x="25" y="90"/>
                    </a:cubicBezTo>
                    <a:cubicBezTo>
                      <a:pt x="22" y="90"/>
                      <a:pt x="19" y="89"/>
                      <a:pt x="16" y="87"/>
                    </a:cubicBezTo>
                    <a:lnTo>
                      <a:pt x="13" y="86"/>
                    </a:lnTo>
                    <a:cubicBezTo>
                      <a:pt x="11" y="86"/>
                      <a:pt x="11" y="86"/>
                      <a:pt x="10" y="86"/>
                    </a:cubicBezTo>
                    <a:cubicBezTo>
                      <a:pt x="10" y="85"/>
                      <a:pt x="10" y="85"/>
                      <a:pt x="9" y="85"/>
                    </a:cubicBezTo>
                    <a:cubicBezTo>
                      <a:pt x="8" y="85"/>
                      <a:pt x="7" y="86"/>
                      <a:pt x="7" y="87"/>
                    </a:cubicBezTo>
                    <a:cubicBezTo>
                      <a:pt x="6" y="87"/>
                      <a:pt x="5" y="89"/>
                      <a:pt x="4" y="91"/>
                    </a:cubicBezTo>
                    <a:lnTo>
                      <a:pt x="0" y="91"/>
                    </a:lnTo>
                    <a:lnTo>
                      <a:pt x="0" y="60"/>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278"/>
              <p:cNvSpPr>
                <a:spLocks noEditPoints="1"/>
              </p:cNvSpPr>
              <p:nvPr/>
            </p:nvSpPr>
            <p:spPr bwMode="auto">
              <a:xfrm>
                <a:off x="1777" y="3095"/>
                <a:ext cx="35" cy="50"/>
              </a:xfrm>
              <a:custGeom>
                <a:avLst/>
                <a:gdLst/>
                <a:ahLst/>
                <a:cxnLst>
                  <a:cxn ang="0">
                    <a:pos x="0" y="60"/>
                  </a:cxn>
                  <a:cxn ang="0">
                    <a:pos x="0" y="60"/>
                  </a:cxn>
                  <a:cxn ang="0">
                    <a:pos x="5" y="60"/>
                  </a:cxn>
                  <a:cxn ang="0">
                    <a:pos x="16" y="79"/>
                  </a:cxn>
                  <a:cxn ang="0">
                    <a:pos x="31" y="84"/>
                  </a:cxn>
                  <a:cxn ang="0">
                    <a:pos x="41" y="81"/>
                  </a:cxn>
                  <a:cxn ang="0">
                    <a:pos x="45" y="73"/>
                  </a:cxn>
                  <a:cxn ang="0">
                    <a:pos x="41" y="64"/>
                  </a:cxn>
                  <a:cxn ang="0">
                    <a:pos x="35" y="60"/>
                  </a:cxn>
                  <a:cxn ang="0">
                    <a:pos x="21" y="53"/>
                  </a:cxn>
                  <a:cxn ang="0">
                    <a:pos x="5" y="42"/>
                  </a:cxn>
                  <a:cxn ang="0">
                    <a:pos x="0" y="27"/>
                  </a:cxn>
                  <a:cxn ang="0">
                    <a:pos x="8" y="8"/>
                  </a:cxn>
                  <a:cxn ang="0">
                    <a:pos x="29" y="0"/>
                  </a:cxn>
                  <a:cxn ang="0">
                    <a:pos x="42" y="2"/>
                  </a:cxn>
                  <a:cxn ang="0">
                    <a:pos x="50" y="4"/>
                  </a:cxn>
                  <a:cxn ang="0">
                    <a:pos x="53" y="3"/>
                  </a:cxn>
                  <a:cxn ang="0">
                    <a:pos x="55" y="1"/>
                  </a:cxn>
                  <a:cxn ang="0">
                    <a:pos x="59" y="1"/>
                  </a:cxn>
                  <a:cxn ang="0">
                    <a:pos x="59" y="27"/>
                  </a:cxn>
                  <a:cxn ang="0">
                    <a:pos x="54" y="27"/>
                  </a:cxn>
                  <a:cxn ang="0">
                    <a:pos x="45" y="12"/>
                  </a:cxn>
                  <a:cxn ang="0">
                    <a:pos x="31" y="7"/>
                  </a:cxn>
                  <a:cxn ang="0">
                    <a:pos x="22" y="10"/>
                  </a:cxn>
                  <a:cxn ang="0">
                    <a:pos x="19" y="18"/>
                  </a:cxn>
                  <a:cxn ang="0">
                    <a:pos x="22" y="24"/>
                  </a:cxn>
                  <a:cxn ang="0">
                    <a:pos x="32" y="31"/>
                  </a:cxn>
                  <a:cxn ang="0">
                    <a:pos x="42" y="36"/>
                  </a:cxn>
                  <a:cxn ang="0">
                    <a:pos x="56" y="45"/>
                  </a:cxn>
                  <a:cxn ang="0">
                    <a:pos x="63" y="63"/>
                  </a:cxn>
                  <a:cxn ang="0">
                    <a:pos x="56" y="82"/>
                  </a:cxn>
                  <a:cxn ang="0">
                    <a:pos x="33" y="91"/>
                  </a:cxn>
                  <a:cxn ang="0">
                    <a:pos x="26" y="90"/>
                  </a:cxn>
                  <a:cxn ang="0">
                    <a:pos x="16" y="87"/>
                  </a:cxn>
                  <a:cxn ang="0">
                    <a:pos x="13" y="86"/>
                  </a:cxn>
                  <a:cxn ang="0">
                    <a:pos x="11" y="86"/>
                  </a:cxn>
                  <a:cxn ang="0">
                    <a:pos x="10" y="85"/>
                  </a:cxn>
                  <a:cxn ang="0">
                    <a:pos x="7" y="87"/>
                  </a:cxn>
                  <a:cxn ang="0">
                    <a:pos x="5" y="91"/>
                  </a:cxn>
                  <a:cxn ang="0">
                    <a:pos x="0" y="91"/>
                  </a:cxn>
                  <a:cxn ang="0">
                    <a:pos x="0" y="60"/>
                  </a:cxn>
                  <a:cxn ang="0">
                    <a:pos x="32" y="0"/>
                  </a:cxn>
                  <a:cxn ang="0">
                    <a:pos x="32" y="0"/>
                  </a:cxn>
                  <a:cxn ang="0">
                    <a:pos x="32" y="0"/>
                  </a:cxn>
                </a:cxnLst>
                <a:rect l="0" t="0" r="r" b="b"/>
                <a:pathLst>
                  <a:path w="63" h="91">
                    <a:moveTo>
                      <a:pt x="0" y="60"/>
                    </a:moveTo>
                    <a:lnTo>
                      <a:pt x="0" y="60"/>
                    </a:lnTo>
                    <a:lnTo>
                      <a:pt x="5" y="60"/>
                    </a:lnTo>
                    <a:cubicBezTo>
                      <a:pt x="7" y="69"/>
                      <a:pt x="11" y="75"/>
                      <a:pt x="16" y="79"/>
                    </a:cubicBezTo>
                    <a:cubicBezTo>
                      <a:pt x="21" y="83"/>
                      <a:pt x="26" y="84"/>
                      <a:pt x="31" y="84"/>
                    </a:cubicBezTo>
                    <a:cubicBezTo>
                      <a:pt x="36" y="84"/>
                      <a:pt x="39" y="83"/>
                      <a:pt x="41" y="81"/>
                    </a:cubicBezTo>
                    <a:cubicBezTo>
                      <a:pt x="44" y="79"/>
                      <a:pt x="45" y="76"/>
                      <a:pt x="45" y="73"/>
                    </a:cubicBezTo>
                    <a:cubicBezTo>
                      <a:pt x="45" y="69"/>
                      <a:pt x="44" y="66"/>
                      <a:pt x="41" y="64"/>
                    </a:cubicBezTo>
                    <a:cubicBezTo>
                      <a:pt x="40" y="63"/>
                      <a:pt x="38" y="61"/>
                      <a:pt x="35" y="60"/>
                    </a:cubicBezTo>
                    <a:lnTo>
                      <a:pt x="21" y="53"/>
                    </a:lnTo>
                    <a:cubicBezTo>
                      <a:pt x="14" y="50"/>
                      <a:pt x="8" y="46"/>
                      <a:pt x="5" y="42"/>
                    </a:cubicBezTo>
                    <a:cubicBezTo>
                      <a:pt x="2" y="37"/>
                      <a:pt x="0" y="33"/>
                      <a:pt x="0" y="27"/>
                    </a:cubicBezTo>
                    <a:cubicBezTo>
                      <a:pt x="0" y="20"/>
                      <a:pt x="3" y="13"/>
                      <a:pt x="8" y="8"/>
                    </a:cubicBezTo>
                    <a:cubicBezTo>
                      <a:pt x="13" y="3"/>
                      <a:pt x="20" y="0"/>
                      <a:pt x="29" y="0"/>
                    </a:cubicBezTo>
                    <a:cubicBezTo>
                      <a:pt x="33" y="0"/>
                      <a:pt x="37" y="1"/>
                      <a:pt x="42" y="2"/>
                    </a:cubicBezTo>
                    <a:cubicBezTo>
                      <a:pt x="46" y="4"/>
                      <a:pt x="49" y="4"/>
                      <a:pt x="50" y="4"/>
                    </a:cubicBezTo>
                    <a:cubicBezTo>
                      <a:pt x="51" y="4"/>
                      <a:pt x="52" y="4"/>
                      <a:pt x="53" y="3"/>
                    </a:cubicBezTo>
                    <a:cubicBezTo>
                      <a:pt x="54" y="3"/>
                      <a:pt x="54" y="2"/>
                      <a:pt x="55" y="1"/>
                    </a:cubicBezTo>
                    <a:lnTo>
                      <a:pt x="59" y="1"/>
                    </a:lnTo>
                    <a:lnTo>
                      <a:pt x="59" y="27"/>
                    </a:lnTo>
                    <a:lnTo>
                      <a:pt x="54" y="27"/>
                    </a:lnTo>
                    <a:cubicBezTo>
                      <a:pt x="52" y="21"/>
                      <a:pt x="49" y="16"/>
                      <a:pt x="45" y="12"/>
                    </a:cubicBezTo>
                    <a:cubicBezTo>
                      <a:pt x="41" y="9"/>
                      <a:pt x="37" y="7"/>
                      <a:pt x="31" y="7"/>
                    </a:cubicBezTo>
                    <a:cubicBezTo>
                      <a:pt x="27" y="7"/>
                      <a:pt x="24" y="8"/>
                      <a:pt x="22" y="10"/>
                    </a:cubicBezTo>
                    <a:cubicBezTo>
                      <a:pt x="20" y="12"/>
                      <a:pt x="19" y="15"/>
                      <a:pt x="19" y="18"/>
                    </a:cubicBezTo>
                    <a:cubicBezTo>
                      <a:pt x="19" y="20"/>
                      <a:pt x="20" y="22"/>
                      <a:pt x="22" y="24"/>
                    </a:cubicBezTo>
                    <a:cubicBezTo>
                      <a:pt x="24" y="26"/>
                      <a:pt x="27" y="29"/>
                      <a:pt x="32" y="31"/>
                    </a:cubicBezTo>
                    <a:lnTo>
                      <a:pt x="42" y="36"/>
                    </a:lnTo>
                    <a:cubicBezTo>
                      <a:pt x="48" y="39"/>
                      <a:pt x="53" y="42"/>
                      <a:pt x="56" y="45"/>
                    </a:cubicBezTo>
                    <a:cubicBezTo>
                      <a:pt x="61" y="50"/>
                      <a:pt x="63" y="55"/>
                      <a:pt x="63" y="63"/>
                    </a:cubicBezTo>
                    <a:cubicBezTo>
                      <a:pt x="63" y="69"/>
                      <a:pt x="61" y="76"/>
                      <a:pt x="56" y="82"/>
                    </a:cubicBezTo>
                    <a:cubicBezTo>
                      <a:pt x="51" y="88"/>
                      <a:pt x="43" y="91"/>
                      <a:pt x="33" y="91"/>
                    </a:cubicBezTo>
                    <a:cubicBezTo>
                      <a:pt x="31" y="91"/>
                      <a:pt x="28" y="91"/>
                      <a:pt x="26" y="90"/>
                    </a:cubicBezTo>
                    <a:cubicBezTo>
                      <a:pt x="23" y="90"/>
                      <a:pt x="20" y="89"/>
                      <a:pt x="16" y="87"/>
                    </a:cubicBezTo>
                    <a:lnTo>
                      <a:pt x="13" y="86"/>
                    </a:lnTo>
                    <a:cubicBezTo>
                      <a:pt x="12" y="86"/>
                      <a:pt x="11" y="86"/>
                      <a:pt x="11" y="86"/>
                    </a:cubicBezTo>
                    <a:cubicBezTo>
                      <a:pt x="11" y="85"/>
                      <a:pt x="10" y="85"/>
                      <a:pt x="10" y="85"/>
                    </a:cubicBezTo>
                    <a:cubicBezTo>
                      <a:pt x="9" y="85"/>
                      <a:pt x="8" y="86"/>
                      <a:pt x="7" y="87"/>
                    </a:cubicBezTo>
                    <a:cubicBezTo>
                      <a:pt x="7" y="87"/>
                      <a:pt x="6" y="89"/>
                      <a:pt x="5" y="91"/>
                    </a:cubicBezTo>
                    <a:lnTo>
                      <a:pt x="0" y="91"/>
                    </a:lnTo>
                    <a:lnTo>
                      <a:pt x="0" y="60"/>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279"/>
              <p:cNvSpPr>
                <a:spLocks noEditPoints="1"/>
              </p:cNvSpPr>
              <p:nvPr/>
            </p:nvSpPr>
            <p:spPr bwMode="auto">
              <a:xfrm>
                <a:off x="1699" y="2649"/>
                <a:ext cx="59" cy="59"/>
              </a:xfrm>
              <a:custGeom>
                <a:avLst/>
                <a:gdLst/>
                <a:ahLst/>
                <a:cxnLst>
                  <a:cxn ang="0">
                    <a:pos x="0" y="103"/>
                  </a:cxn>
                  <a:cxn ang="0">
                    <a:pos x="0" y="103"/>
                  </a:cxn>
                  <a:cxn ang="0">
                    <a:pos x="9" y="101"/>
                  </a:cxn>
                  <a:cxn ang="0">
                    <a:pos x="13" y="93"/>
                  </a:cxn>
                  <a:cxn ang="0">
                    <a:pos x="13" y="14"/>
                  </a:cxn>
                  <a:cxn ang="0">
                    <a:pos x="9" y="6"/>
                  </a:cxn>
                  <a:cxn ang="0">
                    <a:pos x="0" y="4"/>
                  </a:cxn>
                  <a:cxn ang="0">
                    <a:pos x="0" y="0"/>
                  </a:cxn>
                  <a:cxn ang="0">
                    <a:pos x="49" y="0"/>
                  </a:cxn>
                  <a:cxn ang="0">
                    <a:pos x="94" y="15"/>
                  </a:cxn>
                  <a:cxn ang="0">
                    <a:pos x="108" y="54"/>
                  </a:cxn>
                  <a:cxn ang="0">
                    <a:pos x="93" y="90"/>
                  </a:cxn>
                  <a:cxn ang="0">
                    <a:pos x="50" y="107"/>
                  </a:cxn>
                  <a:cxn ang="0">
                    <a:pos x="0" y="107"/>
                  </a:cxn>
                  <a:cxn ang="0">
                    <a:pos x="0" y="103"/>
                  </a:cxn>
                  <a:cxn ang="0">
                    <a:pos x="39" y="92"/>
                  </a:cxn>
                  <a:cxn ang="0">
                    <a:pos x="39" y="92"/>
                  </a:cxn>
                  <a:cxn ang="0">
                    <a:pos x="41" y="100"/>
                  </a:cxn>
                  <a:cxn ang="0">
                    <a:pos x="48" y="102"/>
                  </a:cxn>
                  <a:cxn ang="0">
                    <a:pos x="71" y="92"/>
                  </a:cxn>
                  <a:cxn ang="0">
                    <a:pos x="80" y="53"/>
                  </a:cxn>
                  <a:cxn ang="0">
                    <a:pos x="75" y="24"/>
                  </a:cxn>
                  <a:cxn ang="0">
                    <a:pos x="48" y="5"/>
                  </a:cxn>
                  <a:cxn ang="0">
                    <a:pos x="40" y="8"/>
                  </a:cxn>
                  <a:cxn ang="0">
                    <a:pos x="39" y="14"/>
                  </a:cxn>
                  <a:cxn ang="0">
                    <a:pos x="39" y="92"/>
                  </a:cxn>
                </a:cxnLst>
                <a:rect l="0" t="0" r="r" b="b"/>
                <a:pathLst>
                  <a:path w="108" h="107">
                    <a:moveTo>
                      <a:pt x="0" y="103"/>
                    </a:moveTo>
                    <a:lnTo>
                      <a:pt x="0" y="103"/>
                    </a:lnTo>
                    <a:cubicBezTo>
                      <a:pt x="4" y="103"/>
                      <a:pt x="7" y="102"/>
                      <a:pt x="9" y="101"/>
                    </a:cubicBezTo>
                    <a:cubicBezTo>
                      <a:pt x="12" y="100"/>
                      <a:pt x="13" y="97"/>
                      <a:pt x="13" y="93"/>
                    </a:cubicBezTo>
                    <a:lnTo>
                      <a:pt x="13" y="14"/>
                    </a:lnTo>
                    <a:cubicBezTo>
                      <a:pt x="13" y="10"/>
                      <a:pt x="12" y="7"/>
                      <a:pt x="9" y="6"/>
                    </a:cubicBezTo>
                    <a:cubicBezTo>
                      <a:pt x="7" y="5"/>
                      <a:pt x="4" y="4"/>
                      <a:pt x="0" y="4"/>
                    </a:cubicBezTo>
                    <a:lnTo>
                      <a:pt x="0" y="0"/>
                    </a:lnTo>
                    <a:lnTo>
                      <a:pt x="49" y="0"/>
                    </a:lnTo>
                    <a:cubicBezTo>
                      <a:pt x="68" y="0"/>
                      <a:pt x="83" y="5"/>
                      <a:pt x="94" y="15"/>
                    </a:cubicBezTo>
                    <a:cubicBezTo>
                      <a:pt x="103" y="25"/>
                      <a:pt x="108" y="38"/>
                      <a:pt x="108" y="54"/>
                    </a:cubicBezTo>
                    <a:cubicBezTo>
                      <a:pt x="108" y="68"/>
                      <a:pt x="103" y="80"/>
                      <a:pt x="93" y="90"/>
                    </a:cubicBezTo>
                    <a:cubicBezTo>
                      <a:pt x="83" y="102"/>
                      <a:pt x="68" y="107"/>
                      <a:pt x="50" y="107"/>
                    </a:cubicBezTo>
                    <a:lnTo>
                      <a:pt x="0" y="107"/>
                    </a:lnTo>
                    <a:lnTo>
                      <a:pt x="0" y="103"/>
                    </a:lnTo>
                    <a:close/>
                    <a:moveTo>
                      <a:pt x="39" y="92"/>
                    </a:moveTo>
                    <a:lnTo>
                      <a:pt x="39" y="92"/>
                    </a:lnTo>
                    <a:cubicBezTo>
                      <a:pt x="39" y="96"/>
                      <a:pt x="40" y="98"/>
                      <a:pt x="41" y="100"/>
                    </a:cubicBezTo>
                    <a:cubicBezTo>
                      <a:pt x="42" y="101"/>
                      <a:pt x="44" y="102"/>
                      <a:pt x="48" y="102"/>
                    </a:cubicBezTo>
                    <a:cubicBezTo>
                      <a:pt x="57" y="102"/>
                      <a:pt x="65" y="98"/>
                      <a:pt x="71" y="92"/>
                    </a:cubicBezTo>
                    <a:cubicBezTo>
                      <a:pt x="77" y="85"/>
                      <a:pt x="80" y="72"/>
                      <a:pt x="80" y="53"/>
                    </a:cubicBezTo>
                    <a:cubicBezTo>
                      <a:pt x="80" y="42"/>
                      <a:pt x="78" y="33"/>
                      <a:pt x="75" y="24"/>
                    </a:cubicBezTo>
                    <a:cubicBezTo>
                      <a:pt x="70" y="11"/>
                      <a:pt x="61" y="5"/>
                      <a:pt x="48" y="5"/>
                    </a:cubicBezTo>
                    <a:cubicBezTo>
                      <a:pt x="44" y="5"/>
                      <a:pt x="42" y="6"/>
                      <a:pt x="40" y="8"/>
                    </a:cubicBezTo>
                    <a:cubicBezTo>
                      <a:pt x="39" y="9"/>
                      <a:pt x="39" y="11"/>
                      <a:pt x="39" y="14"/>
                    </a:cubicBezTo>
                    <a:lnTo>
                      <a:pt x="39" y="9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280"/>
              <p:cNvSpPr>
                <a:spLocks noEditPoints="1"/>
              </p:cNvSpPr>
              <p:nvPr/>
            </p:nvSpPr>
            <p:spPr bwMode="auto">
              <a:xfrm>
                <a:off x="1764" y="2648"/>
                <a:ext cx="42" cy="61"/>
              </a:xfrm>
              <a:custGeom>
                <a:avLst/>
                <a:gdLst/>
                <a:ahLst/>
                <a:cxnLst>
                  <a:cxn ang="0">
                    <a:pos x="0" y="73"/>
                  </a:cxn>
                  <a:cxn ang="0">
                    <a:pos x="0" y="73"/>
                  </a:cxn>
                  <a:cxn ang="0">
                    <a:pos x="5" y="73"/>
                  </a:cxn>
                  <a:cxn ang="0">
                    <a:pos x="17" y="99"/>
                  </a:cxn>
                  <a:cxn ang="0">
                    <a:pos x="37" y="107"/>
                  </a:cxn>
                  <a:cxn ang="0">
                    <a:pos x="52" y="101"/>
                  </a:cxn>
                  <a:cxn ang="0">
                    <a:pos x="57" y="90"/>
                  </a:cxn>
                  <a:cxn ang="0">
                    <a:pos x="52" y="78"/>
                  </a:cxn>
                  <a:cxn ang="0">
                    <a:pos x="39" y="70"/>
                  </a:cxn>
                  <a:cxn ang="0">
                    <a:pos x="29" y="65"/>
                  </a:cxn>
                  <a:cxn ang="0">
                    <a:pos x="7" y="50"/>
                  </a:cxn>
                  <a:cxn ang="0">
                    <a:pos x="1" y="32"/>
                  </a:cxn>
                  <a:cxn ang="0">
                    <a:pos x="9" y="10"/>
                  </a:cxn>
                  <a:cxn ang="0">
                    <a:pos x="35" y="0"/>
                  </a:cxn>
                  <a:cxn ang="0">
                    <a:pos x="52" y="3"/>
                  </a:cxn>
                  <a:cxn ang="0">
                    <a:pos x="61" y="5"/>
                  </a:cxn>
                  <a:cxn ang="0">
                    <a:pos x="65" y="4"/>
                  </a:cxn>
                  <a:cxn ang="0">
                    <a:pos x="67" y="0"/>
                  </a:cxn>
                  <a:cxn ang="0">
                    <a:pos x="71" y="0"/>
                  </a:cxn>
                  <a:cxn ang="0">
                    <a:pos x="71" y="34"/>
                  </a:cxn>
                  <a:cxn ang="0">
                    <a:pos x="67" y="34"/>
                  </a:cxn>
                  <a:cxn ang="0">
                    <a:pos x="56" y="14"/>
                  </a:cxn>
                  <a:cxn ang="0">
                    <a:pos x="36" y="5"/>
                  </a:cxn>
                  <a:cxn ang="0">
                    <a:pos x="23" y="9"/>
                  </a:cxn>
                  <a:cxn ang="0">
                    <a:pos x="19" y="20"/>
                  </a:cxn>
                  <a:cxn ang="0">
                    <a:pos x="23" y="31"/>
                  </a:cxn>
                  <a:cxn ang="0">
                    <a:pos x="42" y="42"/>
                  </a:cxn>
                  <a:cxn ang="0">
                    <a:pos x="54" y="48"/>
                  </a:cxn>
                  <a:cxn ang="0">
                    <a:pos x="67" y="57"/>
                  </a:cxn>
                  <a:cxn ang="0">
                    <a:pos x="76" y="79"/>
                  </a:cxn>
                  <a:cxn ang="0">
                    <a:pos x="66" y="102"/>
                  </a:cxn>
                  <a:cxn ang="0">
                    <a:pos x="36" y="112"/>
                  </a:cxn>
                  <a:cxn ang="0">
                    <a:pos x="26" y="112"/>
                  </a:cxn>
                  <a:cxn ang="0">
                    <a:pos x="16" y="109"/>
                  </a:cxn>
                  <a:cxn ang="0">
                    <a:pos x="13" y="108"/>
                  </a:cxn>
                  <a:cxn ang="0">
                    <a:pos x="11" y="107"/>
                  </a:cxn>
                  <a:cxn ang="0">
                    <a:pos x="10" y="107"/>
                  </a:cxn>
                  <a:cxn ang="0">
                    <a:pos x="6" y="108"/>
                  </a:cxn>
                  <a:cxn ang="0">
                    <a:pos x="5" y="112"/>
                  </a:cxn>
                  <a:cxn ang="0">
                    <a:pos x="0" y="112"/>
                  </a:cxn>
                  <a:cxn ang="0">
                    <a:pos x="0" y="73"/>
                  </a:cxn>
                  <a:cxn ang="0">
                    <a:pos x="39" y="0"/>
                  </a:cxn>
                  <a:cxn ang="0">
                    <a:pos x="39" y="0"/>
                  </a:cxn>
                  <a:cxn ang="0">
                    <a:pos x="39" y="0"/>
                  </a:cxn>
                </a:cxnLst>
                <a:rect l="0" t="0" r="r" b="b"/>
                <a:pathLst>
                  <a:path w="76" h="112">
                    <a:moveTo>
                      <a:pt x="0" y="73"/>
                    </a:moveTo>
                    <a:lnTo>
                      <a:pt x="0" y="73"/>
                    </a:lnTo>
                    <a:lnTo>
                      <a:pt x="5" y="73"/>
                    </a:lnTo>
                    <a:cubicBezTo>
                      <a:pt x="7" y="85"/>
                      <a:pt x="11" y="94"/>
                      <a:pt x="17" y="99"/>
                    </a:cubicBezTo>
                    <a:cubicBezTo>
                      <a:pt x="23" y="104"/>
                      <a:pt x="29" y="107"/>
                      <a:pt x="37" y="107"/>
                    </a:cubicBezTo>
                    <a:cubicBezTo>
                      <a:pt x="44" y="107"/>
                      <a:pt x="49" y="105"/>
                      <a:pt x="52" y="101"/>
                    </a:cubicBezTo>
                    <a:cubicBezTo>
                      <a:pt x="55" y="98"/>
                      <a:pt x="57" y="94"/>
                      <a:pt x="57" y="90"/>
                    </a:cubicBezTo>
                    <a:cubicBezTo>
                      <a:pt x="57" y="85"/>
                      <a:pt x="55" y="81"/>
                      <a:pt x="52" y="78"/>
                    </a:cubicBezTo>
                    <a:cubicBezTo>
                      <a:pt x="50" y="76"/>
                      <a:pt x="46" y="74"/>
                      <a:pt x="39" y="70"/>
                    </a:cubicBezTo>
                    <a:lnTo>
                      <a:pt x="29" y="65"/>
                    </a:lnTo>
                    <a:cubicBezTo>
                      <a:pt x="19" y="60"/>
                      <a:pt x="11" y="55"/>
                      <a:pt x="7" y="50"/>
                    </a:cubicBezTo>
                    <a:cubicBezTo>
                      <a:pt x="3" y="45"/>
                      <a:pt x="1" y="39"/>
                      <a:pt x="1" y="32"/>
                    </a:cubicBezTo>
                    <a:cubicBezTo>
                      <a:pt x="1" y="24"/>
                      <a:pt x="4" y="17"/>
                      <a:pt x="9" y="10"/>
                    </a:cubicBezTo>
                    <a:cubicBezTo>
                      <a:pt x="15" y="3"/>
                      <a:pt x="23" y="0"/>
                      <a:pt x="35" y="0"/>
                    </a:cubicBezTo>
                    <a:cubicBezTo>
                      <a:pt x="41" y="0"/>
                      <a:pt x="46" y="1"/>
                      <a:pt x="52" y="3"/>
                    </a:cubicBezTo>
                    <a:cubicBezTo>
                      <a:pt x="57" y="4"/>
                      <a:pt x="60" y="5"/>
                      <a:pt x="61" y="5"/>
                    </a:cubicBezTo>
                    <a:cubicBezTo>
                      <a:pt x="63" y="5"/>
                      <a:pt x="64" y="5"/>
                      <a:pt x="65" y="4"/>
                    </a:cubicBezTo>
                    <a:cubicBezTo>
                      <a:pt x="66" y="3"/>
                      <a:pt x="66" y="1"/>
                      <a:pt x="67" y="0"/>
                    </a:cubicBezTo>
                    <a:lnTo>
                      <a:pt x="71" y="0"/>
                    </a:lnTo>
                    <a:lnTo>
                      <a:pt x="71" y="34"/>
                    </a:lnTo>
                    <a:lnTo>
                      <a:pt x="67" y="34"/>
                    </a:lnTo>
                    <a:cubicBezTo>
                      <a:pt x="65" y="26"/>
                      <a:pt x="61" y="19"/>
                      <a:pt x="56" y="14"/>
                    </a:cubicBezTo>
                    <a:cubicBezTo>
                      <a:pt x="50" y="8"/>
                      <a:pt x="44" y="5"/>
                      <a:pt x="36" y="5"/>
                    </a:cubicBezTo>
                    <a:cubicBezTo>
                      <a:pt x="31" y="5"/>
                      <a:pt x="26" y="6"/>
                      <a:pt x="23" y="9"/>
                    </a:cubicBezTo>
                    <a:cubicBezTo>
                      <a:pt x="20" y="12"/>
                      <a:pt x="19" y="16"/>
                      <a:pt x="19" y="20"/>
                    </a:cubicBezTo>
                    <a:cubicBezTo>
                      <a:pt x="19" y="25"/>
                      <a:pt x="20" y="29"/>
                      <a:pt x="23" y="31"/>
                    </a:cubicBezTo>
                    <a:cubicBezTo>
                      <a:pt x="26" y="34"/>
                      <a:pt x="32" y="38"/>
                      <a:pt x="42" y="42"/>
                    </a:cubicBezTo>
                    <a:lnTo>
                      <a:pt x="54" y="48"/>
                    </a:lnTo>
                    <a:cubicBezTo>
                      <a:pt x="60" y="51"/>
                      <a:pt x="64" y="54"/>
                      <a:pt x="67" y="57"/>
                    </a:cubicBezTo>
                    <a:cubicBezTo>
                      <a:pt x="73" y="63"/>
                      <a:pt x="76" y="70"/>
                      <a:pt x="76" y="79"/>
                    </a:cubicBezTo>
                    <a:cubicBezTo>
                      <a:pt x="76" y="87"/>
                      <a:pt x="73" y="95"/>
                      <a:pt x="66" y="102"/>
                    </a:cubicBezTo>
                    <a:cubicBezTo>
                      <a:pt x="60" y="109"/>
                      <a:pt x="50" y="112"/>
                      <a:pt x="36" y="112"/>
                    </a:cubicBezTo>
                    <a:cubicBezTo>
                      <a:pt x="33" y="112"/>
                      <a:pt x="29" y="112"/>
                      <a:pt x="26" y="112"/>
                    </a:cubicBezTo>
                    <a:cubicBezTo>
                      <a:pt x="23" y="111"/>
                      <a:pt x="20" y="110"/>
                      <a:pt x="16" y="109"/>
                    </a:cubicBezTo>
                    <a:lnTo>
                      <a:pt x="13" y="108"/>
                    </a:lnTo>
                    <a:cubicBezTo>
                      <a:pt x="13" y="107"/>
                      <a:pt x="12" y="107"/>
                      <a:pt x="11" y="107"/>
                    </a:cubicBezTo>
                    <a:cubicBezTo>
                      <a:pt x="11" y="107"/>
                      <a:pt x="10" y="107"/>
                      <a:pt x="10" y="107"/>
                    </a:cubicBezTo>
                    <a:cubicBezTo>
                      <a:pt x="8" y="107"/>
                      <a:pt x="7" y="107"/>
                      <a:pt x="6" y="108"/>
                    </a:cubicBezTo>
                    <a:cubicBezTo>
                      <a:pt x="6" y="109"/>
                      <a:pt x="5" y="111"/>
                      <a:pt x="5" y="112"/>
                    </a:cubicBezTo>
                    <a:lnTo>
                      <a:pt x="0" y="112"/>
                    </a:lnTo>
                    <a:lnTo>
                      <a:pt x="0" y="73"/>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5" name="Freeform 281"/>
              <p:cNvSpPr>
                <a:spLocks/>
              </p:cNvSpPr>
              <p:nvPr/>
            </p:nvSpPr>
            <p:spPr bwMode="auto">
              <a:xfrm>
                <a:off x="1288" y="2727"/>
                <a:ext cx="623" cy="208"/>
              </a:xfrm>
              <a:custGeom>
                <a:avLst/>
                <a:gdLst/>
                <a:ahLst/>
                <a:cxnLst>
                  <a:cxn ang="0">
                    <a:pos x="0" y="0"/>
                  </a:cxn>
                  <a:cxn ang="0">
                    <a:pos x="0" y="0"/>
                  </a:cxn>
                  <a:cxn ang="0">
                    <a:pos x="1133" y="0"/>
                  </a:cxn>
                  <a:cxn ang="0">
                    <a:pos x="1133" y="378"/>
                  </a:cxn>
                  <a:cxn ang="0">
                    <a:pos x="0" y="378"/>
                  </a:cxn>
                  <a:cxn ang="0">
                    <a:pos x="0" y="0"/>
                  </a:cxn>
                </a:cxnLst>
                <a:rect l="0" t="0" r="r" b="b"/>
                <a:pathLst>
                  <a:path w="1133" h="378">
                    <a:moveTo>
                      <a:pt x="0" y="0"/>
                    </a:moveTo>
                    <a:lnTo>
                      <a:pt x="0" y="0"/>
                    </a:lnTo>
                    <a:lnTo>
                      <a:pt x="1133" y="0"/>
                    </a:lnTo>
                    <a:lnTo>
                      <a:pt x="1133"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282"/>
              <p:cNvSpPr>
                <a:spLocks/>
              </p:cNvSpPr>
              <p:nvPr/>
            </p:nvSpPr>
            <p:spPr bwMode="auto">
              <a:xfrm>
                <a:off x="1288" y="2727"/>
                <a:ext cx="623" cy="208"/>
              </a:xfrm>
              <a:custGeom>
                <a:avLst/>
                <a:gdLst/>
                <a:ahLst/>
                <a:cxnLst>
                  <a:cxn ang="0">
                    <a:pos x="0" y="0"/>
                  </a:cxn>
                  <a:cxn ang="0">
                    <a:pos x="0" y="0"/>
                  </a:cxn>
                  <a:cxn ang="0">
                    <a:pos x="1133" y="0"/>
                  </a:cxn>
                  <a:cxn ang="0">
                    <a:pos x="1133" y="378"/>
                  </a:cxn>
                  <a:cxn ang="0">
                    <a:pos x="0" y="378"/>
                  </a:cxn>
                  <a:cxn ang="0">
                    <a:pos x="0" y="0"/>
                  </a:cxn>
                </a:cxnLst>
                <a:rect l="0" t="0" r="r" b="b"/>
                <a:pathLst>
                  <a:path w="1133" h="378">
                    <a:moveTo>
                      <a:pt x="0" y="0"/>
                    </a:moveTo>
                    <a:lnTo>
                      <a:pt x="0" y="0"/>
                    </a:lnTo>
                    <a:lnTo>
                      <a:pt x="1133" y="0"/>
                    </a:lnTo>
                    <a:lnTo>
                      <a:pt x="1133"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283"/>
              <p:cNvSpPr>
                <a:spLocks noEditPoints="1"/>
              </p:cNvSpPr>
              <p:nvPr/>
            </p:nvSpPr>
            <p:spPr bwMode="auto">
              <a:xfrm>
                <a:off x="1290" y="2795"/>
                <a:ext cx="60" cy="60"/>
              </a:xfrm>
              <a:custGeom>
                <a:avLst/>
                <a:gdLst/>
                <a:ahLst/>
                <a:cxnLst>
                  <a:cxn ang="0">
                    <a:pos x="60" y="72"/>
                  </a:cxn>
                  <a:cxn ang="0">
                    <a:pos x="60" y="72"/>
                  </a:cxn>
                  <a:cxn ang="0">
                    <a:pos x="44" y="36"/>
                  </a:cxn>
                  <a:cxn ang="0">
                    <a:pos x="43" y="36"/>
                  </a:cxn>
                  <a:cxn ang="0">
                    <a:pos x="29" y="72"/>
                  </a:cxn>
                  <a:cxn ang="0">
                    <a:pos x="60" y="72"/>
                  </a:cxn>
                  <a:cxn ang="0">
                    <a:pos x="0" y="106"/>
                  </a:cxn>
                  <a:cxn ang="0">
                    <a:pos x="0" y="106"/>
                  </a:cxn>
                  <a:cxn ang="0">
                    <a:pos x="9" y="101"/>
                  </a:cxn>
                  <a:cxn ang="0">
                    <a:pos x="16" y="87"/>
                  </a:cxn>
                  <a:cxn ang="0">
                    <a:pos x="51" y="0"/>
                  </a:cxn>
                  <a:cxn ang="0">
                    <a:pos x="55" y="0"/>
                  </a:cxn>
                  <a:cxn ang="0">
                    <a:pos x="91" y="84"/>
                  </a:cxn>
                  <a:cxn ang="0">
                    <a:pos x="100" y="102"/>
                  </a:cxn>
                  <a:cxn ang="0">
                    <a:pos x="108" y="106"/>
                  </a:cxn>
                  <a:cxn ang="0">
                    <a:pos x="108" y="110"/>
                  </a:cxn>
                  <a:cxn ang="0">
                    <a:pos x="57" y="110"/>
                  </a:cxn>
                  <a:cxn ang="0">
                    <a:pos x="57" y="106"/>
                  </a:cxn>
                  <a:cxn ang="0">
                    <a:pos x="67" y="104"/>
                  </a:cxn>
                  <a:cxn ang="0">
                    <a:pos x="69" y="99"/>
                  </a:cxn>
                  <a:cxn ang="0">
                    <a:pos x="68" y="94"/>
                  </a:cxn>
                  <a:cxn ang="0">
                    <a:pos x="66" y="88"/>
                  </a:cxn>
                  <a:cxn ang="0">
                    <a:pos x="62" y="79"/>
                  </a:cxn>
                  <a:cxn ang="0">
                    <a:pos x="26" y="79"/>
                  </a:cxn>
                  <a:cxn ang="0">
                    <a:pos x="22" y="91"/>
                  </a:cxn>
                  <a:cxn ang="0">
                    <a:pos x="20" y="100"/>
                  </a:cxn>
                  <a:cxn ang="0">
                    <a:pos x="24" y="105"/>
                  </a:cxn>
                  <a:cxn ang="0">
                    <a:pos x="32" y="106"/>
                  </a:cxn>
                  <a:cxn ang="0">
                    <a:pos x="32" y="110"/>
                  </a:cxn>
                  <a:cxn ang="0">
                    <a:pos x="0" y="110"/>
                  </a:cxn>
                  <a:cxn ang="0">
                    <a:pos x="0" y="106"/>
                  </a:cxn>
                  <a:cxn ang="0">
                    <a:pos x="55" y="0"/>
                  </a:cxn>
                  <a:cxn ang="0">
                    <a:pos x="55" y="0"/>
                  </a:cxn>
                  <a:cxn ang="0">
                    <a:pos x="55" y="0"/>
                  </a:cxn>
                </a:cxnLst>
                <a:rect l="0" t="0" r="r" b="b"/>
                <a:pathLst>
                  <a:path w="108" h="110">
                    <a:moveTo>
                      <a:pt x="60" y="72"/>
                    </a:moveTo>
                    <a:lnTo>
                      <a:pt x="60" y="72"/>
                    </a:lnTo>
                    <a:lnTo>
                      <a:pt x="44" y="36"/>
                    </a:lnTo>
                    <a:lnTo>
                      <a:pt x="43" y="36"/>
                    </a:lnTo>
                    <a:lnTo>
                      <a:pt x="29" y="72"/>
                    </a:lnTo>
                    <a:lnTo>
                      <a:pt x="60" y="72"/>
                    </a:lnTo>
                    <a:close/>
                    <a:moveTo>
                      <a:pt x="0" y="106"/>
                    </a:moveTo>
                    <a:lnTo>
                      <a:pt x="0" y="106"/>
                    </a:lnTo>
                    <a:cubicBezTo>
                      <a:pt x="4" y="106"/>
                      <a:pt x="7" y="104"/>
                      <a:pt x="9" y="101"/>
                    </a:cubicBezTo>
                    <a:cubicBezTo>
                      <a:pt x="11" y="99"/>
                      <a:pt x="13" y="94"/>
                      <a:pt x="16" y="87"/>
                    </a:cubicBezTo>
                    <a:lnTo>
                      <a:pt x="51" y="0"/>
                    </a:lnTo>
                    <a:lnTo>
                      <a:pt x="55" y="0"/>
                    </a:lnTo>
                    <a:lnTo>
                      <a:pt x="91" y="84"/>
                    </a:lnTo>
                    <a:cubicBezTo>
                      <a:pt x="95" y="93"/>
                      <a:pt x="98" y="99"/>
                      <a:pt x="100" y="102"/>
                    </a:cubicBezTo>
                    <a:cubicBezTo>
                      <a:pt x="102" y="105"/>
                      <a:pt x="105" y="106"/>
                      <a:pt x="108" y="106"/>
                    </a:cubicBezTo>
                    <a:lnTo>
                      <a:pt x="108" y="110"/>
                    </a:lnTo>
                    <a:lnTo>
                      <a:pt x="57" y="110"/>
                    </a:lnTo>
                    <a:lnTo>
                      <a:pt x="57" y="106"/>
                    </a:lnTo>
                    <a:cubicBezTo>
                      <a:pt x="62" y="106"/>
                      <a:pt x="65" y="105"/>
                      <a:pt x="67" y="104"/>
                    </a:cubicBezTo>
                    <a:cubicBezTo>
                      <a:pt x="69" y="104"/>
                      <a:pt x="69" y="102"/>
                      <a:pt x="69" y="99"/>
                    </a:cubicBezTo>
                    <a:cubicBezTo>
                      <a:pt x="69" y="98"/>
                      <a:pt x="69" y="96"/>
                      <a:pt x="68" y="94"/>
                    </a:cubicBezTo>
                    <a:cubicBezTo>
                      <a:pt x="68" y="92"/>
                      <a:pt x="67" y="90"/>
                      <a:pt x="66" y="88"/>
                    </a:cubicBezTo>
                    <a:lnTo>
                      <a:pt x="62" y="79"/>
                    </a:lnTo>
                    <a:lnTo>
                      <a:pt x="26" y="79"/>
                    </a:lnTo>
                    <a:cubicBezTo>
                      <a:pt x="24" y="85"/>
                      <a:pt x="23" y="89"/>
                      <a:pt x="22" y="91"/>
                    </a:cubicBezTo>
                    <a:cubicBezTo>
                      <a:pt x="20" y="95"/>
                      <a:pt x="20" y="98"/>
                      <a:pt x="20" y="100"/>
                    </a:cubicBezTo>
                    <a:cubicBezTo>
                      <a:pt x="20" y="102"/>
                      <a:pt x="21" y="104"/>
                      <a:pt x="24" y="105"/>
                    </a:cubicBezTo>
                    <a:cubicBezTo>
                      <a:pt x="26" y="105"/>
                      <a:pt x="29" y="106"/>
                      <a:pt x="32" y="106"/>
                    </a:cubicBezTo>
                    <a:lnTo>
                      <a:pt x="32" y="110"/>
                    </a:lnTo>
                    <a:lnTo>
                      <a:pt x="0" y="110"/>
                    </a:lnTo>
                    <a:lnTo>
                      <a:pt x="0" y="106"/>
                    </a:lnTo>
                    <a:close/>
                    <a:moveTo>
                      <a:pt x="55" y="0"/>
                    </a:moveTo>
                    <a:lnTo>
                      <a:pt x="55" y="0"/>
                    </a:lnTo>
                    <a:lnTo>
                      <a:pt x="5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284"/>
              <p:cNvSpPr>
                <a:spLocks noEditPoints="1"/>
              </p:cNvSpPr>
              <p:nvPr/>
            </p:nvSpPr>
            <p:spPr bwMode="auto">
              <a:xfrm>
                <a:off x="1354" y="2814"/>
                <a:ext cx="36" cy="42"/>
              </a:xfrm>
              <a:custGeom>
                <a:avLst/>
                <a:gdLst/>
                <a:ahLst/>
                <a:cxnLst>
                  <a:cxn ang="0">
                    <a:pos x="38" y="0"/>
                  </a:cxn>
                  <a:cxn ang="0">
                    <a:pos x="38" y="0"/>
                  </a:cxn>
                  <a:cxn ang="0">
                    <a:pos x="55" y="4"/>
                  </a:cxn>
                  <a:cxn ang="0">
                    <a:pos x="62" y="17"/>
                  </a:cxn>
                  <a:cxn ang="0">
                    <a:pos x="59" y="24"/>
                  </a:cxn>
                  <a:cxn ang="0">
                    <a:pos x="52" y="27"/>
                  </a:cxn>
                  <a:cxn ang="0">
                    <a:pos x="47" y="26"/>
                  </a:cxn>
                  <a:cxn ang="0">
                    <a:pos x="42" y="17"/>
                  </a:cxn>
                  <a:cxn ang="0">
                    <a:pos x="43" y="15"/>
                  </a:cxn>
                  <a:cxn ang="0">
                    <a:pos x="43" y="12"/>
                  </a:cxn>
                  <a:cxn ang="0">
                    <a:pos x="41" y="6"/>
                  </a:cxn>
                  <a:cxn ang="0">
                    <a:pos x="36" y="5"/>
                  </a:cxn>
                  <a:cxn ang="0">
                    <a:pos x="26" y="13"/>
                  </a:cxn>
                  <a:cxn ang="0">
                    <a:pos x="23" y="31"/>
                  </a:cxn>
                  <a:cxn ang="0">
                    <a:pos x="28" y="56"/>
                  </a:cxn>
                  <a:cxn ang="0">
                    <a:pos x="44" y="66"/>
                  </a:cxn>
                  <a:cxn ang="0">
                    <a:pos x="55" y="64"/>
                  </a:cxn>
                  <a:cxn ang="0">
                    <a:pos x="62" y="58"/>
                  </a:cxn>
                  <a:cxn ang="0">
                    <a:pos x="65" y="60"/>
                  </a:cxn>
                  <a:cxn ang="0">
                    <a:pos x="46" y="75"/>
                  </a:cxn>
                  <a:cxn ang="0">
                    <a:pos x="35" y="77"/>
                  </a:cxn>
                  <a:cxn ang="0">
                    <a:pos x="10" y="66"/>
                  </a:cxn>
                  <a:cxn ang="0">
                    <a:pos x="0" y="40"/>
                  </a:cxn>
                  <a:cxn ang="0">
                    <a:pos x="10" y="11"/>
                  </a:cxn>
                  <a:cxn ang="0">
                    <a:pos x="38" y="0"/>
                  </a:cxn>
                  <a:cxn ang="0">
                    <a:pos x="38" y="0"/>
                  </a:cxn>
                  <a:cxn ang="0">
                    <a:pos x="34" y="0"/>
                  </a:cxn>
                  <a:cxn ang="0">
                    <a:pos x="34" y="0"/>
                  </a:cxn>
                  <a:cxn ang="0">
                    <a:pos x="34" y="0"/>
                  </a:cxn>
                </a:cxnLst>
                <a:rect l="0" t="0" r="r" b="b"/>
                <a:pathLst>
                  <a:path w="65" h="77">
                    <a:moveTo>
                      <a:pt x="38" y="0"/>
                    </a:moveTo>
                    <a:lnTo>
                      <a:pt x="38" y="0"/>
                    </a:lnTo>
                    <a:cubicBezTo>
                      <a:pt x="44" y="0"/>
                      <a:pt x="50" y="1"/>
                      <a:pt x="55" y="4"/>
                    </a:cubicBezTo>
                    <a:cubicBezTo>
                      <a:pt x="60" y="8"/>
                      <a:pt x="62" y="12"/>
                      <a:pt x="62" y="17"/>
                    </a:cubicBezTo>
                    <a:cubicBezTo>
                      <a:pt x="62" y="20"/>
                      <a:pt x="61" y="22"/>
                      <a:pt x="59" y="24"/>
                    </a:cubicBezTo>
                    <a:cubicBezTo>
                      <a:pt x="58" y="26"/>
                      <a:pt x="55" y="27"/>
                      <a:pt x="52" y="27"/>
                    </a:cubicBezTo>
                    <a:cubicBezTo>
                      <a:pt x="50" y="27"/>
                      <a:pt x="48" y="27"/>
                      <a:pt x="47" y="26"/>
                    </a:cubicBezTo>
                    <a:cubicBezTo>
                      <a:pt x="44" y="24"/>
                      <a:pt x="42" y="21"/>
                      <a:pt x="42" y="17"/>
                    </a:cubicBezTo>
                    <a:cubicBezTo>
                      <a:pt x="42" y="16"/>
                      <a:pt x="43" y="16"/>
                      <a:pt x="43" y="15"/>
                    </a:cubicBezTo>
                    <a:cubicBezTo>
                      <a:pt x="43" y="14"/>
                      <a:pt x="43" y="13"/>
                      <a:pt x="43" y="12"/>
                    </a:cubicBezTo>
                    <a:cubicBezTo>
                      <a:pt x="43" y="9"/>
                      <a:pt x="42" y="7"/>
                      <a:pt x="41" y="6"/>
                    </a:cubicBezTo>
                    <a:cubicBezTo>
                      <a:pt x="39" y="5"/>
                      <a:pt x="38" y="5"/>
                      <a:pt x="36" y="5"/>
                    </a:cubicBezTo>
                    <a:cubicBezTo>
                      <a:pt x="31" y="5"/>
                      <a:pt x="28" y="7"/>
                      <a:pt x="26" y="13"/>
                    </a:cubicBezTo>
                    <a:cubicBezTo>
                      <a:pt x="24" y="18"/>
                      <a:pt x="23" y="24"/>
                      <a:pt x="23" y="31"/>
                    </a:cubicBezTo>
                    <a:cubicBezTo>
                      <a:pt x="23" y="41"/>
                      <a:pt x="24" y="50"/>
                      <a:pt x="28" y="56"/>
                    </a:cubicBezTo>
                    <a:cubicBezTo>
                      <a:pt x="32" y="63"/>
                      <a:pt x="38" y="66"/>
                      <a:pt x="44" y="66"/>
                    </a:cubicBezTo>
                    <a:cubicBezTo>
                      <a:pt x="49" y="66"/>
                      <a:pt x="52" y="65"/>
                      <a:pt x="55" y="64"/>
                    </a:cubicBezTo>
                    <a:cubicBezTo>
                      <a:pt x="57" y="62"/>
                      <a:pt x="59" y="61"/>
                      <a:pt x="62" y="58"/>
                    </a:cubicBezTo>
                    <a:lnTo>
                      <a:pt x="65" y="60"/>
                    </a:lnTo>
                    <a:cubicBezTo>
                      <a:pt x="59" y="68"/>
                      <a:pt x="53" y="72"/>
                      <a:pt x="46" y="75"/>
                    </a:cubicBezTo>
                    <a:cubicBezTo>
                      <a:pt x="43" y="77"/>
                      <a:pt x="39" y="77"/>
                      <a:pt x="35" y="77"/>
                    </a:cubicBezTo>
                    <a:cubicBezTo>
                      <a:pt x="24" y="77"/>
                      <a:pt x="16" y="74"/>
                      <a:pt x="10" y="66"/>
                    </a:cubicBezTo>
                    <a:cubicBezTo>
                      <a:pt x="3" y="59"/>
                      <a:pt x="0" y="50"/>
                      <a:pt x="0" y="40"/>
                    </a:cubicBezTo>
                    <a:cubicBezTo>
                      <a:pt x="0" y="29"/>
                      <a:pt x="3" y="19"/>
                      <a:pt x="10" y="11"/>
                    </a:cubicBezTo>
                    <a:cubicBezTo>
                      <a:pt x="17" y="4"/>
                      <a:pt x="26"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285"/>
              <p:cNvSpPr>
                <a:spLocks noEditPoints="1"/>
              </p:cNvSpPr>
              <p:nvPr/>
            </p:nvSpPr>
            <p:spPr bwMode="auto">
              <a:xfrm>
                <a:off x="1393" y="2814"/>
                <a:ext cx="36" cy="42"/>
              </a:xfrm>
              <a:custGeom>
                <a:avLst/>
                <a:gdLst/>
                <a:ahLst/>
                <a:cxnLst>
                  <a:cxn ang="0">
                    <a:pos x="38" y="0"/>
                  </a:cxn>
                  <a:cxn ang="0">
                    <a:pos x="38" y="0"/>
                  </a:cxn>
                  <a:cxn ang="0">
                    <a:pos x="55" y="4"/>
                  </a:cxn>
                  <a:cxn ang="0">
                    <a:pos x="62" y="17"/>
                  </a:cxn>
                  <a:cxn ang="0">
                    <a:pos x="59" y="24"/>
                  </a:cxn>
                  <a:cxn ang="0">
                    <a:pos x="52" y="27"/>
                  </a:cxn>
                  <a:cxn ang="0">
                    <a:pos x="47" y="26"/>
                  </a:cxn>
                  <a:cxn ang="0">
                    <a:pos x="43" y="17"/>
                  </a:cxn>
                  <a:cxn ang="0">
                    <a:pos x="43" y="15"/>
                  </a:cxn>
                  <a:cxn ang="0">
                    <a:pos x="43" y="12"/>
                  </a:cxn>
                  <a:cxn ang="0">
                    <a:pos x="41" y="6"/>
                  </a:cxn>
                  <a:cxn ang="0">
                    <a:pos x="36" y="5"/>
                  </a:cxn>
                  <a:cxn ang="0">
                    <a:pos x="26" y="13"/>
                  </a:cxn>
                  <a:cxn ang="0">
                    <a:pos x="23" y="31"/>
                  </a:cxn>
                  <a:cxn ang="0">
                    <a:pos x="28" y="56"/>
                  </a:cxn>
                  <a:cxn ang="0">
                    <a:pos x="44" y="66"/>
                  </a:cxn>
                  <a:cxn ang="0">
                    <a:pos x="55" y="64"/>
                  </a:cxn>
                  <a:cxn ang="0">
                    <a:pos x="62" y="58"/>
                  </a:cxn>
                  <a:cxn ang="0">
                    <a:pos x="65" y="60"/>
                  </a:cxn>
                  <a:cxn ang="0">
                    <a:pos x="46" y="75"/>
                  </a:cxn>
                  <a:cxn ang="0">
                    <a:pos x="35" y="77"/>
                  </a:cxn>
                  <a:cxn ang="0">
                    <a:pos x="10" y="66"/>
                  </a:cxn>
                  <a:cxn ang="0">
                    <a:pos x="0" y="40"/>
                  </a:cxn>
                  <a:cxn ang="0">
                    <a:pos x="10" y="11"/>
                  </a:cxn>
                  <a:cxn ang="0">
                    <a:pos x="38" y="0"/>
                  </a:cxn>
                  <a:cxn ang="0">
                    <a:pos x="38" y="0"/>
                  </a:cxn>
                  <a:cxn ang="0">
                    <a:pos x="34" y="0"/>
                  </a:cxn>
                  <a:cxn ang="0">
                    <a:pos x="34" y="0"/>
                  </a:cxn>
                  <a:cxn ang="0">
                    <a:pos x="34" y="0"/>
                  </a:cxn>
                </a:cxnLst>
                <a:rect l="0" t="0" r="r" b="b"/>
                <a:pathLst>
                  <a:path w="65" h="77">
                    <a:moveTo>
                      <a:pt x="38" y="0"/>
                    </a:moveTo>
                    <a:lnTo>
                      <a:pt x="38" y="0"/>
                    </a:lnTo>
                    <a:cubicBezTo>
                      <a:pt x="44" y="0"/>
                      <a:pt x="50" y="1"/>
                      <a:pt x="55" y="4"/>
                    </a:cubicBezTo>
                    <a:cubicBezTo>
                      <a:pt x="60" y="8"/>
                      <a:pt x="62" y="12"/>
                      <a:pt x="62" y="17"/>
                    </a:cubicBezTo>
                    <a:cubicBezTo>
                      <a:pt x="62" y="20"/>
                      <a:pt x="61" y="22"/>
                      <a:pt x="59" y="24"/>
                    </a:cubicBezTo>
                    <a:cubicBezTo>
                      <a:pt x="58" y="26"/>
                      <a:pt x="55" y="27"/>
                      <a:pt x="52" y="27"/>
                    </a:cubicBezTo>
                    <a:cubicBezTo>
                      <a:pt x="50" y="27"/>
                      <a:pt x="48" y="27"/>
                      <a:pt x="47" y="26"/>
                    </a:cubicBezTo>
                    <a:cubicBezTo>
                      <a:pt x="44" y="24"/>
                      <a:pt x="43" y="21"/>
                      <a:pt x="43" y="17"/>
                    </a:cubicBezTo>
                    <a:cubicBezTo>
                      <a:pt x="43" y="16"/>
                      <a:pt x="43" y="16"/>
                      <a:pt x="43" y="15"/>
                    </a:cubicBezTo>
                    <a:cubicBezTo>
                      <a:pt x="43" y="14"/>
                      <a:pt x="43" y="13"/>
                      <a:pt x="43" y="12"/>
                    </a:cubicBezTo>
                    <a:cubicBezTo>
                      <a:pt x="43" y="9"/>
                      <a:pt x="42" y="7"/>
                      <a:pt x="41" y="6"/>
                    </a:cubicBezTo>
                    <a:cubicBezTo>
                      <a:pt x="39" y="5"/>
                      <a:pt x="38" y="5"/>
                      <a:pt x="36" y="5"/>
                    </a:cubicBezTo>
                    <a:cubicBezTo>
                      <a:pt x="31" y="5"/>
                      <a:pt x="28" y="7"/>
                      <a:pt x="26" y="13"/>
                    </a:cubicBezTo>
                    <a:cubicBezTo>
                      <a:pt x="24" y="18"/>
                      <a:pt x="23" y="24"/>
                      <a:pt x="23" y="31"/>
                    </a:cubicBezTo>
                    <a:cubicBezTo>
                      <a:pt x="23" y="41"/>
                      <a:pt x="25" y="50"/>
                      <a:pt x="28" y="56"/>
                    </a:cubicBezTo>
                    <a:cubicBezTo>
                      <a:pt x="32" y="63"/>
                      <a:pt x="38" y="66"/>
                      <a:pt x="44" y="66"/>
                    </a:cubicBezTo>
                    <a:cubicBezTo>
                      <a:pt x="49" y="66"/>
                      <a:pt x="52" y="65"/>
                      <a:pt x="55" y="64"/>
                    </a:cubicBezTo>
                    <a:cubicBezTo>
                      <a:pt x="57" y="62"/>
                      <a:pt x="59" y="61"/>
                      <a:pt x="62" y="58"/>
                    </a:cubicBezTo>
                    <a:lnTo>
                      <a:pt x="65" y="60"/>
                    </a:lnTo>
                    <a:cubicBezTo>
                      <a:pt x="59" y="68"/>
                      <a:pt x="53" y="72"/>
                      <a:pt x="46" y="75"/>
                    </a:cubicBezTo>
                    <a:cubicBezTo>
                      <a:pt x="43" y="77"/>
                      <a:pt x="39" y="77"/>
                      <a:pt x="35" y="77"/>
                    </a:cubicBezTo>
                    <a:cubicBezTo>
                      <a:pt x="24" y="77"/>
                      <a:pt x="16" y="74"/>
                      <a:pt x="10" y="66"/>
                    </a:cubicBezTo>
                    <a:cubicBezTo>
                      <a:pt x="3" y="59"/>
                      <a:pt x="0" y="50"/>
                      <a:pt x="0" y="40"/>
                    </a:cubicBezTo>
                    <a:cubicBezTo>
                      <a:pt x="0" y="29"/>
                      <a:pt x="3" y="19"/>
                      <a:pt x="10" y="11"/>
                    </a:cubicBezTo>
                    <a:cubicBezTo>
                      <a:pt x="17" y="4"/>
                      <a:pt x="26" y="0"/>
                      <a:pt x="38" y="0"/>
                    </a:cubicBezTo>
                    <a:lnTo>
                      <a:pt x="38"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286"/>
              <p:cNvSpPr>
                <a:spLocks noEditPoints="1"/>
              </p:cNvSpPr>
              <p:nvPr/>
            </p:nvSpPr>
            <p:spPr bwMode="auto">
              <a:xfrm>
                <a:off x="1432" y="2814"/>
                <a:ext cx="36" cy="42"/>
              </a:xfrm>
              <a:custGeom>
                <a:avLst/>
                <a:gdLst/>
                <a:ahLst/>
                <a:cxnLst>
                  <a:cxn ang="0">
                    <a:pos x="0" y="38"/>
                  </a:cxn>
                  <a:cxn ang="0">
                    <a:pos x="0" y="38"/>
                  </a:cxn>
                  <a:cxn ang="0">
                    <a:pos x="10" y="10"/>
                  </a:cxn>
                  <a:cxn ang="0">
                    <a:pos x="34" y="0"/>
                  </a:cxn>
                  <a:cxn ang="0">
                    <a:pos x="48" y="4"/>
                  </a:cxn>
                  <a:cxn ang="0">
                    <a:pos x="59" y="15"/>
                  </a:cxn>
                  <a:cxn ang="0">
                    <a:pos x="63" y="30"/>
                  </a:cxn>
                  <a:cxn ang="0">
                    <a:pos x="63" y="36"/>
                  </a:cxn>
                  <a:cxn ang="0">
                    <a:pos x="23" y="36"/>
                  </a:cxn>
                  <a:cxn ang="0">
                    <a:pos x="26" y="52"/>
                  </a:cxn>
                  <a:cxn ang="0">
                    <a:pos x="42" y="66"/>
                  </a:cxn>
                  <a:cxn ang="0">
                    <a:pos x="53" y="62"/>
                  </a:cxn>
                  <a:cxn ang="0">
                    <a:pos x="60" y="55"/>
                  </a:cxn>
                  <a:cxn ang="0">
                    <a:pos x="64" y="57"/>
                  </a:cxn>
                  <a:cxn ang="0">
                    <a:pos x="47" y="74"/>
                  </a:cxn>
                  <a:cxn ang="0">
                    <a:pos x="33" y="77"/>
                  </a:cxn>
                  <a:cxn ang="0">
                    <a:pos x="11" y="68"/>
                  </a:cxn>
                  <a:cxn ang="0">
                    <a:pos x="0" y="38"/>
                  </a:cxn>
                  <a:cxn ang="0">
                    <a:pos x="0" y="38"/>
                  </a:cxn>
                  <a:cxn ang="0">
                    <a:pos x="44" y="30"/>
                  </a:cxn>
                  <a:cxn ang="0">
                    <a:pos x="44" y="30"/>
                  </a:cxn>
                  <a:cxn ang="0">
                    <a:pos x="42" y="10"/>
                  </a:cxn>
                  <a:cxn ang="0">
                    <a:pos x="34" y="5"/>
                  </a:cxn>
                  <a:cxn ang="0">
                    <a:pos x="25" y="11"/>
                  </a:cxn>
                  <a:cxn ang="0">
                    <a:pos x="22" y="30"/>
                  </a:cxn>
                  <a:cxn ang="0">
                    <a:pos x="44" y="30"/>
                  </a:cxn>
                  <a:cxn ang="0">
                    <a:pos x="33" y="0"/>
                  </a:cxn>
                  <a:cxn ang="0">
                    <a:pos x="33" y="0"/>
                  </a:cxn>
                  <a:cxn ang="0">
                    <a:pos x="33" y="0"/>
                  </a:cxn>
                </a:cxnLst>
                <a:rect l="0" t="0" r="r" b="b"/>
                <a:pathLst>
                  <a:path w="64" h="77">
                    <a:moveTo>
                      <a:pt x="0" y="38"/>
                    </a:moveTo>
                    <a:lnTo>
                      <a:pt x="0" y="38"/>
                    </a:lnTo>
                    <a:cubicBezTo>
                      <a:pt x="0" y="26"/>
                      <a:pt x="4" y="17"/>
                      <a:pt x="10" y="10"/>
                    </a:cubicBezTo>
                    <a:cubicBezTo>
                      <a:pt x="17" y="3"/>
                      <a:pt x="24" y="0"/>
                      <a:pt x="34" y="0"/>
                    </a:cubicBezTo>
                    <a:cubicBezTo>
                      <a:pt x="39" y="0"/>
                      <a:pt x="44" y="1"/>
                      <a:pt x="48" y="4"/>
                    </a:cubicBezTo>
                    <a:cubicBezTo>
                      <a:pt x="53" y="7"/>
                      <a:pt x="56" y="10"/>
                      <a:pt x="59" y="15"/>
                    </a:cubicBezTo>
                    <a:cubicBezTo>
                      <a:pt x="61" y="19"/>
                      <a:pt x="62" y="24"/>
                      <a:pt x="63" y="30"/>
                    </a:cubicBezTo>
                    <a:cubicBezTo>
                      <a:pt x="63" y="32"/>
                      <a:pt x="63" y="34"/>
                      <a:pt x="63" y="36"/>
                    </a:cubicBezTo>
                    <a:lnTo>
                      <a:pt x="23" y="36"/>
                    </a:lnTo>
                    <a:cubicBezTo>
                      <a:pt x="23" y="42"/>
                      <a:pt x="24" y="48"/>
                      <a:pt x="26" y="52"/>
                    </a:cubicBezTo>
                    <a:cubicBezTo>
                      <a:pt x="29" y="61"/>
                      <a:pt x="35" y="66"/>
                      <a:pt x="42" y="66"/>
                    </a:cubicBezTo>
                    <a:cubicBezTo>
                      <a:pt x="46" y="66"/>
                      <a:pt x="50" y="64"/>
                      <a:pt x="53" y="62"/>
                    </a:cubicBezTo>
                    <a:cubicBezTo>
                      <a:pt x="55" y="61"/>
                      <a:pt x="57" y="58"/>
                      <a:pt x="60" y="55"/>
                    </a:cubicBezTo>
                    <a:lnTo>
                      <a:pt x="64" y="57"/>
                    </a:lnTo>
                    <a:cubicBezTo>
                      <a:pt x="59" y="65"/>
                      <a:pt x="53" y="71"/>
                      <a:pt x="47" y="74"/>
                    </a:cubicBezTo>
                    <a:cubicBezTo>
                      <a:pt x="43" y="76"/>
                      <a:pt x="38" y="77"/>
                      <a:pt x="33" y="77"/>
                    </a:cubicBezTo>
                    <a:cubicBezTo>
                      <a:pt x="25" y="77"/>
                      <a:pt x="17" y="74"/>
                      <a:pt x="11" y="68"/>
                    </a:cubicBezTo>
                    <a:cubicBezTo>
                      <a:pt x="4" y="62"/>
                      <a:pt x="0" y="52"/>
                      <a:pt x="0" y="38"/>
                    </a:cubicBezTo>
                    <a:lnTo>
                      <a:pt x="0" y="38"/>
                    </a:lnTo>
                    <a:close/>
                    <a:moveTo>
                      <a:pt x="44" y="30"/>
                    </a:moveTo>
                    <a:lnTo>
                      <a:pt x="44" y="30"/>
                    </a:lnTo>
                    <a:cubicBezTo>
                      <a:pt x="44" y="21"/>
                      <a:pt x="43" y="14"/>
                      <a:pt x="42" y="10"/>
                    </a:cubicBezTo>
                    <a:cubicBezTo>
                      <a:pt x="40" y="7"/>
                      <a:pt x="38" y="5"/>
                      <a:pt x="34" y="5"/>
                    </a:cubicBezTo>
                    <a:cubicBezTo>
                      <a:pt x="29" y="5"/>
                      <a:pt x="27" y="7"/>
                      <a:pt x="25" y="11"/>
                    </a:cubicBezTo>
                    <a:cubicBezTo>
                      <a:pt x="24" y="15"/>
                      <a:pt x="23" y="22"/>
                      <a:pt x="22" y="30"/>
                    </a:cubicBezTo>
                    <a:lnTo>
                      <a:pt x="44"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287"/>
              <p:cNvSpPr>
                <a:spLocks noEditPoints="1"/>
              </p:cNvSpPr>
              <p:nvPr/>
            </p:nvSpPr>
            <p:spPr bwMode="auto">
              <a:xfrm>
                <a:off x="1472" y="2814"/>
                <a:ext cx="30" cy="42"/>
              </a:xfrm>
              <a:custGeom>
                <a:avLst/>
                <a:gdLst/>
                <a:ahLst/>
                <a:cxnLst>
                  <a:cxn ang="0">
                    <a:pos x="0" y="51"/>
                  </a:cxn>
                  <a:cxn ang="0">
                    <a:pos x="0" y="51"/>
                  </a:cxn>
                  <a:cxn ang="0">
                    <a:pos x="4" y="51"/>
                  </a:cxn>
                  <a:cxn ang="0">
                    <a:pos x="13" y="67"/>
                  </a:cxn>
                  <a:cxn ang="0">
                    <a:pos x="26" y="72"/>
                  </a:cxn>
                  <a:cxn ang="0">
                    <a:pos x="35" y="69"/>
                  </a:cxn>
                  <a:cxn ang="0">
                    <a:pos x="38" y="62"/>
                  </a:cxn>
                  <a:cxn ang="0">
                    <a:pos x="35" y="54"/>
                  </a:cxn>
                  <a:cxn ang="0">
                    <a:pos x="29" y="51"/>
                  </a:cxn>
                  <a:cxn ang="0">
                    <a:pos x="17" y="45"/>
                  </a:cxn>
                  <a:cxn ang="0">
                    <a:pos x="4" y="35"/>
                  </a:cxn>
                  <a:cxn ang="0">
                    <a:pos x="0" y="22"/>
                  </a:cxn>
                  <a:cxn ang="0">
                    <a:pos x="6" y="6"/>
                  </a:cxn>
                  <a:cxn ang="0">
                    <a:pos x="24" y="0"/>
                  </a:cxn>
                  <a:cxn ang="0">
                    <a:pos x="35" y="1"/>
                  </a:cxn>
                  <a:cxn ang="0">
                    <a:pos x="42" y="3"/>
                  </a:cxn>
                  <a:cxn ang="0">
                    <a:pos x="45" y="2"/>
                  </a:cxn>
                  <a:cxn ang="0">
                    <a:pos x="46" y="0"/>
                  </a:cxn>
                  <a:cxn ang="0">
                    <a:pos x="50" y="0"/>
                  </a:cxn>
                  <a:cxn ang="0">
                    <a:pos x="50" y="23"/>
                  </a:cxn>
                  <a:cxn ang="0">
                    <a:pos x="46" y="23"/>
                  </a:cxn>
                  <a:cxn ang="0">
                    <a:pos x="38" y="10"/>
                  </a:cxn>
                  <a:cxn ang="0">
                    <a:pos x="26" y="5"/>
                  </a:cxn>
                  <a:cxn ang="0">
                    <a:pos x="19" y="8"/>
                  </a:cxn>
                  <a:cxn ang="0">
                    <a:pos x="16" y="14"/>
                  </a:cxn>
                  <a:cxn ang="0">
                    <a:pos x="18" y="20"/>
                  </a:cxn>
                  <a:cxn ang="0">
                    <a:pos x="27" y="26"/>
                  </a:cxn>
                  <a:cxn ang="0">
                    <a:pos x="36" y="30"/>
                  </a:cxn>
                  <a:cxn ang="0">
                    <a:pos x="47" y="38"/>
                  </a:cxn>
                  <a:cxn ang="0">
                    <a:pos x="54" y="53"/>
                  </a:cxn>
                  <a:cxn ang="0">
                    <a:pos x="47" y="69"/>
                  </a:cxn>
                  <a:cxn ang="0">
                    <a:pos x="28" y="77"/>
                  </a:cxn>
                  <a:cxn ang="0">
                    <a:pos x="22" y="76"/>
                  </a:cxn>
                  <a:cxn ang="0">
                    <a:pos x="14" y="74"/>
                  </a:cxn>
                  <a:cxn ang="0">
                    <a:pos x="11" y="73"/>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4" y="51"/>
                    </a:lnTo>
                    <a:cubicBezTo>
                      <a:pt x="6" y="58"/>
                      <a:pt x="9" y="64"/>
                      <a:pt x="13" y="67"/>
                    </a:cubicBezTo>
                    <a:cubicBezTo>
                      <a:pt x="17" y="70"/>
                      <a:pt x="22" y="72"/>
                      <a:pt x="26" y="72"/>
                    </a:cubicBezTo>
                    <a:cubicBezTo>
                      <a:pt x="30" y="72"/>
                      <a:pt x="33" y="71"/>
                      <a:pt x="35" y="69"/>
                    </a:cubicBezTo>
                    <a:cubicBezTo>
                      <a:pt x="37" y="67"/>
                      <a:pt x="38" y="65"/>
                      <a:pt x="38" y="62"/>
                    </a:cubicBezTo>
                    <a:cubicBezTo>
                      <a:pt x="38" y="59"/>
                      <a:pt x="37" y="56"/>
                      <a:pt x="35" y="54"/>
                    </a:cubicBezTo>
                    <a:cubicBezTo>
                      <a:pt x="34" y="53"/>
                      <a:pt x="32" y="52"/>
                      <a:pt x="29" y="51"/>
                    </a:cubicBezTo>
                    <a:lnTo>
                      <a:pt x="17" y="45"/>
                    </a:lnTo>
                    <a:cubicBezTo>
                      <a:pt x="11" y="42"/>
                      <a:pt x="7" y="39"/>
                      <a:pt x="4" y="35"/>
                    </a:cubicBezTo>
                    <a:cubicBezTo>
                      <a:pt x="1" y="32"/>
                      <a:pt x="0" y="27"/>
                      <a:pt x="0" y="22"/>
                    </a:cubicBezTo>
                    <a:cubicBezTo>
                      <a:pt x="0" y="16"/>
                      <a:pt x="2" y="11"/>
                      <a:pt x="6" y="6"/>
                    </a:cubicBezTo>
                    <a:cubicBezTo>
                      <a:pt x="11" y="2"/>
                      <a:pt x="17" y="0"/>
                      <a:pt x="24" y="0"/>
                    </a:cubicBezTo>
                    <a:cubicBezTo>
                      <a:pt x="28" y="0"/>
                      <a:pt x="31" y="0"/>
                      <a:pt x="35" y="1"/>
                    </a:cubicBezTo>
                    <a:cubicBezTo>
                      <a:pt x="39" y="3"/>
                      <a:pt x="41" y="3"/>
                      <a:pt x="42" y="3"/>
                    </a:cubicBezTo>
                    <a:cubicBezTo>
                      <a:pt x="44" y="3"/>
                      <a:pt x="44" y="3"/>
                      <a:pt x="45" y="2"/>
                    </a:cubicBezTo>
                    <a:cubicBezTo>
                      <a:pt x="46" y="2"/>
                      <a:pt x="46" y="1"/>
                      <a:pt x="46" y="0"/>
                    </a:cubicBezTo>
                    <a:lnTo>
                      <a:pt x="50" y="0"/>
                    </a:lnTo>
                    <a:lnTo>
                      <a:pt x="50" y="23"/>
                    </a:lnTo>
                    <a:lnTo>
                      <a:pt x="46" y="23"/>
                    </a:lnTo>
                    <a:cubicBezTo>
                      <a:pt x="44" y="18"/>
                      <a:pt x="42" y="13"/>
                      <a:pt x="38" y="10"/>
                    </a:cubicBezTo>
                    <a:cubicBezTo>
                      <a:pt x="35" y="7"/>
                      <a:pt x="31" y="5"/>
                      <a:pt x="26" y="5"/>
                    </a:cubicBezTo>
                    <a:cubicBezTo>
                      <a:pt x="23" y="5"/>
                      <a:pt x="20" y="6"/>
                      <a:pt x="19" y="8"/>
                    </a:cubicBezTo>
                    <a:cubicBezTo>
                      <a:pt x="17" y="10"/>
                      <a:pt x="16" y="12"/>
                      <a:pt x="16" y="14"/>
                    </a:cubicBezTo>
                    <a:cubicBezTo>
                      <a:pt x="16" y="16"/>
                      <a:pt x="17" y="18"/>
                      <a:pt x="18" y="20"/>
                    </a:cubicBezTo>
                    <a:cubicBezTo>
                      <a:pt x="20" y="22"/>
                      <a:pt x="23" y="24"/>
                      <a:pt x="27" y="26"/>
                    </a:cubicBezTo>
                    <a:lnTo>
                      <a:pt x="36" y="30"/>
                    </a:lnTo>
                    <a:cubicBezTo>
                      <a:pt x="41" y="33"/>
                      <a:pt x="45" y="35"/>
                      <a:pt x="47" y="38"/>
                    </a:cubicBezTo>
                    <a:cubicBezTo>
                      <a:pt x="51" y="42"/>
                      <a:pt x="54" y="47"/>
                      <a:pt x="54" y="53"/>
                    </a:cubicBezTo>
                    <a:cubicBezTo>
                      <a:pt x="54" y="59"/>
                      <a:pt x="51" y="64"/>
                      <a:pt x="47" y="69"/>
                    </a:cubicBezTo>
                    <a:cubicBezTo>
                      <a:pt x="43" y="75"/>
                      <a:pt x="36" y="77"/>
                      <a:pt x="28" y="77"/>
                    </a:cubicBezTo>
                    <a:cubicBezTo>
                      <a:pt x="26" y="77"/>
                      <a:pt x="24" y="77"/>
                      <a:pt x="22" y="76"/>
                    </a:cubicBezTo>
                    <a:cubicBezTo>
                      <a:pt x="19" y="76"/>
                      <a:pt x="17" y="75"/>
                      <a:pt x="14" y="74"/>
                    </a:cubicBezTo>
                    <a:lnTo>
                      <a:pt x="11" y="73"/>
                    </a:lnTo>
                    <a:cubicBezTo>
                      <a:pt x="10" y="73"/>
                      <a:pt x="9" y="73"/>
                      <a:pt x="9" y="73"/>
                    </a:cubicBezTo>
                    <a:cubicBezTo>
                      <a:pt x="9" y="73"/>
                      <a:pt x="9" y="73"/>
                      <a:pt x="8" y="73"/>
                    </a:cubicBezTo>
                    <a:cubicBezTo>
                      <a:pt x="7" y="73"/>
                      <a:pt x="7" y="73"/>
                      <a:pt x="6" y="74"/>
                    </a:cubicBezTo>
                    <a:cubicBezTo>
                      <a:pt x="5" y="74"/>
                      <a:pt x="4" y="75"/>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288"/>
              <p:cNvSpPr>
                <a:spLocks noEditPoints="1"/>
              </p:cNvSpPr>
              <p:nvPr/>
            </p:nvSpPr>
            <p:spPr bwMode="auto">
              <a:xfrm>
                <a:off x="1506" y="2814"/>
                <a:ext cx="30" cy="42"/>
              </a:xfrm>
              <a:custGeom>
                <a:avLst/>
                <a:gdLst/>
                <a:ahLst/>
                <a:cxnLst>
                  <a:cxn ang="0">
                    <a:pos x="0" y="51"/>
                  </a:cxn>
                  <a:cxn ang="0">
                    <a:pos x="0" y="51"/>
                  </a:cxn>
                  <a:cxn ang="0">
                    <a:pos x="5" y="51"/>
                  </a:cxn>
                  <a:cxn ang="0">
                    <a:pos x="13" y="67"/>
                  </a:cxn>
                  <a:cxn ang="0">
                    <a:pos x="26" y="72"/>
                  </a:cxn>
                  <a:cxn ang="0">
                    <a:pos x="35" y="69"/>
                  </a:cxn>
                  <a:cxn ang="0">
                    <a:pos x="38" y="62"/>
                  </a:cxn>
                  <a:cxn ang="0">
                    <a:pos x="35" y="54"/>
                  </a:cxn>
                  <a:cxn ang="0">
                    <a:pos x="30" y="51"/>
                  </a:cxn>
                  <a:cxn ang="0">
                    <a:pos x="18" y="45"/>
                  </a:cxn>
                  <a:cxn ang="0">
                    <a:pos x="4" y="35"/>
                  </a:cxn>
                  <a:cxn ang="0">
                    <a:pos x="0" y="22"/>
                  </a:cxn>
                  <a:cxn ang="0">
                    <a:pos x="7" y="6"/>
                  </a:cxn>
                  <a:cxn ang="0">
                    <a:pos x="25" y="0"/>
                  </a:cxn>
                  <a:cxn ang="0">
                    <a:pos x="35" y="1"/>
                  </a:cxn>
                  <a:cxn ang="0">
                    <a:pos x="42" y="3"/>
                  </a:cxn>
                  <a:cxn ang="0">
                    <a:pos x="45" y="2"/>
                  </a:cxn>
                  <a:cxn ang="0">
                    <a:pos x="47" y="0"/>
                  </a:cxn>
                  <a:cxn ang="0">
                    <a:pos x="50" y="0"/>
                  </a:cxn>
                  <a:cxn ang="0">
                    <a:pos x="50" y="23"/>
                  </a:cxn>
                  <a:cxn ang="0">
                    <a:pos x="46" y="23"/>
                  </a:cxn>
                  <a:cxn ang="0">
                    <a:pos x="39" y="10"/>
                  </a:cxn>
                  <a:cxn ang="0">
                    <a:pos x="27" y="5"/>
                  </a:cxn>
                  <a:cxn ang="0">
                    <a:pos x="19" y="8"/>
                  </a:cxn>
                  <a:cxn ang="0">
                    <a:pos x="16" y="14"/>
                  </a:cxn>
                  <a:cxn ang="0">
                    <a:pos x="19" y="20"/>
                  </a:cxn>
                  <a:cxn ang="0">
                    <a:pos x="27" y="26"/>
                  </a:cxn>
                  <a:cxn ang="0">
                    <a:pos x="36" y="30"/>
                  </a:cxn>
                  <a:cxn ang="0">
                    <a:pos x="48" y="38"/>
                  </a:cxn>
                  <a:cxn ang="0">
                    <a:pos x="54" y="53"/>
                  </a:cxn>
                  <a:cxn ang="0">
                    <a:pos x="47" y="69"/>
                  </a:cxn>
                  <a:cxn ang="0">
                    <a:pos x="28" y="77"/>
                  </a:cxn>
                  <a:cxn ang="0">
                    <a:pos x="22" y="76"/>
                  </a:cxn>
                  <a:cxn ang="0">
                    <a:pos x="14" y="74"/>
                  </a:cxn>
                  <a:cxn ang="0">
                    <a:pos x="11" y="73"/>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8"/>
                      <a:pt x="9" y="64"/>
                      <a:pt x="13" y="67"/>
                    </a:cubicBezTo>
                    <a:cubicBezTo>
                      <a:pt x="17" y="70"/>
                      <a:pt x="22" y="72"/>
                      <a:pt x="26" y="72"/>
                    </a:cubicBezTo>
                    <a:cubicBezTo>
                      <a:pt x="30" y="72"/>
                      <a:pt x="33" y="71"/>
                      <a:pt x="35" y="69"/>
                    </a:cubicBezTo>
                    <a:cubicBezTo>
                      <a:pt x="37" y="67"/>
                      <a:pt x="38" y="65"/>
                      <a:pt x="38" y="62"/>
                    </a:cubicBezTo>
                    <a:cubicBezTo>
                      <a:pt x="38" y="59"/>
                      <a:pt x="37" y="56"/>
                      <a:pt x="35" y="54"/>
                    </a:cubicBezTo>
                    <a:cubicBezTo>
                      <a:pt x="34" y="53"/>
                      <a:pt x="32" y="52"/>
                      <a:pt x="30" y="51"/>
                    </a:cubicBezTo>
                    <a:lnTo>
                      <a:pt x="18" y="45"/>
                    </a:lnTo>
                    <a:cubicBezTo>
                      <a:pt x="11" y="42"/>
                      <a:pt x="7" y="39"/>
                      <a:pt x="4" y="35"/>
                    </a:cubicBezTo>
                    <a:cubicBezTo>
                      <a:pt x="2" y="32"/>
                      <a:pt x="0" y="27"/>
                      <a:pt x="0" y="22"/>
                    </a:cubicBezTo>
                    <a:cubicBezTo>
                      <a:pt x="0" y="16"/>
                      <a:pt x="2" y="11"/>
                      <a:pt x="7" y="6"/>
                    </a:cubicBezTo>
                    <a:cubicBezTo>
                      <a:pt x="11" y="2"/>
                      <a:pt x="17" y="0"/>
                      <a:pt x="25" y="0"/>
                    </a:cubicBezTo>
                    <a:cubicBezTo>
                      <a:pt x="28" y="0"/>
                      <a:pt x="32" y="0"/>
                      <a:pt x="35" y="1"/>
                    </a:cubicBezTo>
                    <a:cubicBezTo>
                      <a:pt x="39" y="3"/>
                      <a:pt x="42" y="3"/>
                      <a:pt x="42" y="3"/>
                    </a:cubicBezTo>
                    <a:cubicBezTo>
                      <a:pt x="44" y="3"/>
                      <a:pt x="45" y="3"/>
                      <a:pt x="45" y="2"/>
                    </a:cubicBezTo>
                    <a:cubicBezTo>
                      <a:pt x="46" y="2"/>
                      <a:pt x="46" y="1"/>
                      <a:pt x="47" y="0"/>
                    </a:cubicBezTo>
                    <a:lnTo>
                      <a:pt x="50" y="0"/>
                    </a:lnTo>
                    <a:lnTo>
                      <a:pt x="50" y="23"/>
                    </a:lnTo>
                    <a:lnTo>
                      <a:pt x="46" y="23"/>
                    </a:lnTo>
                    <a:cubicBezTo>
                      <a:pt x="45" y="18"/>
                      <a:pt x="42" y="13"/>
                      <a:pt x="39" y="10"/>
                    </a:cubicBezTo>
                    <a:cubicBezTo>
                      <a:pt x="35" y="7"/>
                      <a:pt x="31" y="5"/>
                      <a:pt x="27" y="5"/>
                    </a:cubicBezTo>
                    <a:cubicBezTo>
                      <a:pt x="23" y="5"/>
                      <a:pt x="21" y="6"/>
                      <a:pt x="19" y="8"/>
                    </a:cubicBezTo>
                    <a:cubicBezTo>
                      <a:pt x="17" y="10"/>
                      <a:pt x="16" y="12"/>
                      <a:pt x="16" y="14"/>
                    </a:cubicBezTo>
                    <a:cubicBezTo>
                      <a:pt x="16" y="16"/>
                      <a:pt x="17" y="18"/>
                      <a:pt x="19" y="20"/>
                    </a:cubicBezTo>
                    <a:cubicBezTo>
                      <a:pt x="20" y="22"/>
                      <a:pt x="23" y="24"/>
                      <a:pt x="27" y="26"/>
                    </a:cubicBezTo>
                    <a:lnTo>
                      <a:pt x="36" y="30"/>
                    </a:lnTo>
                    <a:cubicBezTo>
                      <a:pt x="41" y="33"/>
                      <a:pt x="45" y="35"/>
                      <a:pt x="48" y="38"/>
                    </a:cubicBezTo>
                    <a:cubicBezTo>
                      <a:pt x="52" y="42"/>
                      <a:pt x="54" y="47"/>
                      <a:pt x="54" y="53"/>
                    </a:cubicBezTo>
                    <a:cubicBezTo>
                      <a:pt x="54" y="59"/>
                      <a:pt x="52" y="64"/>
                      <a:pt x="47" y="69"/>
                    </a:cubicBezTo>
                    <a:cubicBezTo>
                      <a:pt x="43" y="75"/>
                      <a:pt x="37" y="77"/>
                      <a:pt x="28" y="77"/>
                    </a:cubicBezTo>
                    <a:cubicBezTo>
                      <a:pt x="26" y="77"/>
                      <a:pt x="24" y="77"/>
                      <a:pt x="22" y="76"/>
                    </a:cubicBezTo>
                    <a:cubicBezTo>
                      <a:pt x="20" y="76"/>
                      <a:pt x="17" y="75"/>
                      <a:pt x="14" y="74"/>
                    </a:cubicBezTo>
                    <a:lnTo>
                      <a:pt x="11" y="73"/>
                    </a:lnTo>
                    <a:cubicBezTo>
                      <a:pt x="10" y="73"/>
                      <a:pt x="10" y="73"/>
                      <a:pt x="9" y="73"/>
                    </a:cubicBezTo>
                    <a:cubicBezTo>
                      <a:pt x="9" y="73"/>
                      <a:pt x="9" y="73"/>
                      <a:pt x="8" y="73"/>
                    </a:cubicBezTo>
                    <a:cubicBezTo>
                      <a:pt x="8" y="73"/>
                      <a:pt x="7" y="73"/>
                      <a:pt x="6" y="74"/>
                    </a:cubicBezTo>
                    <a:cubicBezTo>
                      <a:pt x="5" y="74"/>
                      <a:pt x="5" y="75"/>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289"/>
              <p:cNvSpPr>
                <a:spLocks noEditPoints="1"/>
              </p:cNvSpPr>
              <p:nvPr/>
            </p:nvSpPr>
            <p:spPr bwMode="auto">
              <a:xfrm>
                <a:off x="1562" y="2796"/>
                <a:ext cx="60" cy="59"/>
              </a:xfrm>
              <a:custGeom>
                <a:avLst/>
                <a:gdLst/>
                <a:ahLst/>
                <a:cxnLst>
                  <a:cxn ang="0">
                    <a:pos x="0" y="104"/>
                  </a:cxn>
                  <a:cxn ang="0">
                    <a:pos x="0" y="104"/>
                  </a:cxn>
                  <a:cxn ang="0">
                    <a:pos x="11" y="101"/>
                  </a:cxn>
                  <a:cxn ang="0">
                    <a:pos x="14" y="89"/>
                  </a:cxn>
                  <a:cxn ang="0">
                    <a:pos x="14" y="19"/>
                  </a:cxn>
                  <a:cxn ang="0">
                    <a:pos x="10" y="7"/>
                  </a:cxn>
                  <a:cxn ang="0">
                    <a:pos x="0" y="4"/>
                  </a:cxn>
                  <a:cxn ang="0">
                    <a:pos x="0" y="0"/>
                  </a:cxn>
                  <a:cxn ang="0">
                    <a:pos x="51" y="0"/>
                  </a:cxn>
                  <a:cxn ang="0">
                    <a:pos x="77" y="4"/>
                  </a:cxn>
                  <a:cxn ang="0">
                    <a:pos x="96" y="28"/>
                  </a:cxn>
                  <a:cxn ang="0">
                    <a:pos x="86" y="48"/>
                  </a:cxn>
                  <a:cxn ang="0">
                    <a:pos x="71" y="56"/>
                  </a:cxn>
                  <a:cxn ang="0">
                    <a:pos x="103" y="101"/>
                  </a:cxn>
                  <a:cxn ang="0">
                    <a:pos x="106" y="103"/>
                  </a:cxn>
                  <a:cxn ang="0">
                    <a:pos x="109" y="104"/>
                  </a:cxn>
                  <a:cxn ang="0">
                    <a:pos x="109" y="108"/>
                  </a:cxn>
                  <a:cxn ang="0">
                    <a:pos x="77" y="108"/>
                  </a:cxn>
                  <a:cxn ang="0">
                    <a:pos x="44" y="58"/>
                  </a:cxn>
                  <a:cxn ang="0">
                    <a:pos x="40" y="58"/>
                  </a:cxn>
                  <a:cxn ang="0">
                    <a:pos x="40" y="89"/>
                  </a:cxn>
                  <a:cxn ang="0">
                    <a:pos x="42" y="101"/>
                  </a:cxn>
                  <a:cxn ang="0">
                    <a:pos x="54" y="104"/>
                  </a:cxn>
                  <a:cxn ang="0">
                    <a:pos x="54" y="108"/>
                  </a:cxn>
                  <a:cxn ang="0">
                    <a:pos x="0" y="108"/>
                  </a:cxn>
                  <a:cxn ang="0">
                    <a:pos x="0" y="104"/>
                  </a:cxn>
                  <a:cxn ang="0">
                    <a:pos x="40" y="53"/>
                  </a:cxn>
                  <a:cxn ang="0">
                    <a:pos x="40" y="53"/>
                  </a:cxn>
                  <a:cxn ang="0">
                    <a:pos x="62" y="49"/>
                  </a:cxn>
                  <a:cxn ang="0">
                    <a:pos x="69" y="29"/>
                  </a:cxn>
                  <a:cxn ang="0">
                    <a:pos x="66" y="15"/>
                  </a:cxn>
                  <a:cxn ang="0">
                    <a:pos x="50" y="6"/>
                  </a:cxn>
                  <a:cxn ang="0">
                    <a:pos x="42" y="7"/>
                  </a:cxn>
                  <a:cxn ang="0">
                    <a:pos x="40" y="13"/>
                  </a:cxn>
                  <a:cxn ang="0">
                    <a:pos x="40" y="53"/>
                  </a:cxn>
                </a:cxnLst>
                <a:rect l="0" t="0" r="r" b="b"/>
                <a:pathLst>
                  <a:path w="109" h="108">
                    <a:moveTo>
                      <a:pt x="0" y="104"/>
                    </a:moveTo>
                    <a:lnTo>
                      <a:pt x="0" y="104"/>
                    </a:lnTo>
                    <a:cubicBezTo>
                      <a:pt x="5" y="104"/>
                      <a:pt x="9" y="103"/>
                      <a:pt x="11" y="101"/>
                    </a:cubicBezTo>
                    <a:cubicBezTo>
                      <a:pt x="13" y="99"/>
                      <a:pt x="14" y="95"/>
                      <a:pt x="14" y="89"/>
                    </a:cubicBezTo>
                    <a:lnTo>
                      <a:pt x="14" y="19"/>
                    </a:lnTo>
                    <a:cubicBezTo>
                      <a:pt x="14" y="13"/>
                      <a:pt x="13" y="9"/>
                      <a:pt x="10" y="7"/>
                    </a:cubicBezTo>
                    <a:cubicBezTo>
                      <a:pt x="9" y="6"/>
                      <a:pt x="5" y="5"/>
                      <a:pt x="0" y="4"/>
                    </a:cubicBezTo>
                    <a:lnTo>
                      <a:pt x="0" y="0"/>
                    </a:lnTo>
                    <a:lnTo>
                      <a:pt x="51" y="0"/>
                    </a:lnTo>
                    <a:cubicBezTo>
                      <a:pt x="62" y="0"/>
                      <a:pt x="70" y="2"/>
                      <a:pt x="77" y="4"/>
                    </a:cubicBezTo>
                    <a:cubicBezTo>
                      <a:pt x="90" y="8"/>
                      <a:pt x="96" y="16"/>
                      <a:pt x="96" y="28"/>
                    </a:cubicBezTo>
                    <a:cubicBezTo>
                      <a:pt x="96" y="37"/>
                      <a:pt x="93" y="43"/>
                      <a:pt x="86" y="48"/>
                    </a:cubicBezTo>
                    <a:cubicBezTo>
                      <a:pt x="81" y="52"/>
                      <a:pt x="76" y="55"/>
                      <a:pt x="71" y="56"/>
                    </a:cubicBezTo>
                    <a:lnTo>
                      <a:pt x="103" y="101"/>
                    </a:lnTo>
                    <a:cubicBezTo>
                      <a:pt x="104" y="102"/>
                      <a:pt x="105" y="103"/>
                      <a:pt x="106" y="103"/>
                    </a:cubicBezTo>
                    <a:cubicBezTo>
                      <a:pt x="107" y="104"/>
                      <a:pt x="108" y="104"/>
                      <a:pt x="109" y="104"/>
                    </a:cubicBezTo>
                    <a:lnTo>
                      <a:pt x="109" y="108"/>
                    </a:lnTo>
                    <a:lnTo>
                      <a:pt x="77" y="108"/>
                    </a:lnTo>
                    <a:lnTo>
                      <a:pt x="44" y="58"/>
                    </a:lnTo>
                    <a:lnTo>
                      <a:pt x="40" y="58"/>
                    </a:lnTo>
                    <a:lnTo>
                      <a:pt x="40" y="89"/>
                    </a:lnTo>
                    <a:cubicBezTo>
                      <a:pt x="40" y="95"/>
                      <a:pt x="41" y="99"/>
                      <a:pt x="42" y="101"/>
                    </a:cubicBezTo>
                    <a:cubicBezTo>
                      <a:pt x="44" y="103"/>
                      <a:pt x="48" y="104"/>
                      <a:pt x="54" y="104"/>
                    </a:cubicBezTo>
                    <a:lnTo>
                      <a:pt x="54" y="108"/>
                    </a:lnTo>
                    <a:lnTo>
                      <a:pt x="0" y="108"/>
                    </a:lnTo>
                    <a:lnTo>
                      <a:pt x="0" y="104"/>
                    </a:lnTo>
                    <a:close/>
                    <a:moveTo>
                      <a:pt x="40" y="53"/>
                    </a:moveTo>
                    <a:lnTo>
                      <a:pt x="40" y="53"/>
                    </a:lnTo>
                    <a:cubicBezTo>
                      <a:pt x="50" y="53"/>
                      <a:pt x="57" y="51"/>
                      <a:pt x="62" y="49"/>
                    </a:cubicBezTo>
                    <a:cubicBezTo>
                      <a:pt x="66" y="46"/>
                      <a:pt x="69" y="39"/>
                      <a:pt x="69" y="29"/>
                    </a:cubicBezTo>
                    <a:cubicBezTo>
                      <a:pt x="69" y="23"/>
                      <a:pt x="68" y="18"/>
                      <a:pt x="66" y="15"/>
                    </a:cubicBezTo>
                    <a:cubicBezTo>
                      <a:pt x="63" y="9"/>
                      <a:pt x="58" y="6"/>
                      <a:pt x="50" y="6"/>
                    </a:cubicBezTo>
                    <a:cubicBezTo>
                      <a:pt x="46" y="6"/>
                      <a:pt x="43" y="6"/>
                      <a:pt x="42" y="7"/>
                    </a:cubicBezTo>
                    <a:cubicBezTo>
                      <a:pt x="40" y="8"/>
                      <a:pt x="40" y="10"/>
                      <a:pt x="40" y="13"/>
                    </a:cubicBezTo>
                    <a:lnTo>
                      <a:pt x="40" y="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290"/>
              <p:cNvSpPr>
                <a:spLocks noEditPoints="1"/>
              </p:cNvSpPr>
              <p:nvPr/>
            </p:nvSpPr>
            <p:spPr bwMode="auto">
              <a:xfrm>
                <a:off x="1625" y="2795"/>
                <a:ext cx="21" cy="60"/>
              </a:xfrm>
              <a:custGeom>
                <a:avLst/>
                <a:gdLst/>
                <a:ahLst/>
                <a:cxnLst>
                  <a:cxn ang="0">
                    <a:pos x="7" y="12"/>
                  </a:cxn>
                  <a:cxn ang="0">
                    <a:pos x="7" y="12"/>
                  </a:cxn>
                  <a:cxn ang="0">
                    <a:pos x="11" y="4"/>
                  </a:cxn>
                  <a:cxn ang="0">
                    <a:pos x="20" y="0"/>
                  </a:cxn>
                  <a:cxn ang="0">
                    <a:pos x="28" y="4"/>
                  </a:cxn>
                  <a:cxn ang="0">
                    <a:pos x="32" y="12"/>
                  </a:cxn>
                  <a:cxn ang="0">
                    <a:pos x="28" y="21"/>
                  </a:cxn>
                  <a:cxn ang="0">
                    <a:pos x="20" y="25"/>
                  </a:cxn>
                  <a:cxn ang="0">
                    <a:pos x="11" y="21"/>
                  </a:cxn>
                  <a:cxn ang="0">
                    <a:pos x="7" y="12"/>
                  </a:cxn>
                  <a:cxn ang="0">
                    <a:pos x="7" y="12"/>
                  </a:cxn>
                  <a:cxn ang="0">
                    <a:pos x="0" y="106"/>
                  </a:cxn>
                  <a:cxn ang="0">
                    <a:pos x="0" y="106"/>
                  </a:cxn>
                  <a:cxn ang="0">
                    <a:pos x="6" y="104"/>
                  </a:cxn>
                  <a:cxn ang="0">
                    <a:pos x="8" y="96"/>
                  </a:cxn>
                  <a:cxn ang="0">
                    <a:pos x="8" y="50"/>
                  </a:cxn>
                  <a:cxn ang="0">
                    <a:pos x="7" y="43"/>
                  </a:cxn>
                  <a:cxn ang="0">
                    <a:pos x="0" y="41"/>
                  </a:cxn>
                  <a:cxn ang="0">
                    <a:pos x="0" y="37"/>
                  </a:cxn>
                  <a:cxn ang="0">
                    <a:pos x="31" y="37"/>
                  </a:cxn>
                  <a:cxn ang="0">
                    <a:pos x="31" y="97"/>
                  </a:cxn>
                  <a:cxn ang="0">
                    <a:pos x="32" y="104"/>
                  </a:cxn>
                  <a:cxn ang="0">
                    <a:pos x="38" y="106"/>
                  </a:cxn>
                  <a:cxn ang="0">
                    <a:pos x="38" y="110"/>
                  </a:cxn>
                  <a:cxn ang="0">
                    <a:pos x="0" y="110"/>
                  </a:cxn>
                  <a:cxn ang="0">
                    <a:pos x="0" y="106"/>
                  </a:cxn>
                </a:cxnLst>
                <a:rect l="0" t="0" r="r" b="b"/>
                <a:pathLst>
                  <a:path w="38" h="110">
                    <a:moveTo>
                      <a:pt x="7" y="12"/>
                    </a:moveTo>
                    <a:lnTo>
                      <a:pt x="7" y="12"/>
                    </a:lnTo>
                    <a:cubicBezTo>
                      <a:pt x="7" y="9"/>
                      <a:pt x="9" y="6"/>
                      <a:pt x="11" y="4"/>
                    </a:cubicBezTo>
                    <a:cubicBezTo>
                      <a:pt x="13" y="1"/>
                      <a:pt x="16" y="0"/>
                      <a:pt x="20" y="0"/>
                    </a:cubicBezTo>
                    <a:cubicBezTo>
                      <a:pt x="23" y="0"/>
                      <a:pt x="26" y="1"/>
                      <a:pt x="28" y="4"/>
                    </a:cubicBezTo>
                    <a:cubicBezTo>
                      <a:pt x="31" y="6"/>
                      <a:pt x="32" y="9"/>
                      <a:pt x="32" y="12"/>
                    </a:cubicBezTo>
                    <a:cubicBezTo>
                      <a:pt x="32" y="16"/>
                      <a:pt x="31" y="19"/>
                      <a:pt x="28" y="21"/>
                    </a:cubicBezTo>
                    <a:cubicBezTo>
                      <a:pt x="26" y="23"/>
                      <a:pt x="23" y="25"/>
                      <a:pt x="20" y="25"/>
                    </a:cubicBezTo>
                    <a:cubicBezTo>
                      <a:pt x="16" y="25"/>
                      <a:pt x="13" y="23"/>
                      <a:pt x="11" y="21"/>
                    </a:cubicBezTo>
                    <a:cubicBezTo>
                      <a:pt x="9" y="19"/>
                      <a:pt x="7" y="16"/>
                      <a:pt x="7" y="12"/>
                    </a:cubicBezTo>
                    <a:lnTo>
                      <a:pt x="7" y="12"/>
                    </a:lnTo>
                    <a:close/>
                    <a:moveTo>
                      <a:pt x="0" y="106"/>
                    </a:moveTo>
                    <a:lnTo>
                      <a:pt x="0" y="106"/>
                    </a:lnTo>
                    <a:cubicBezTo>
                      <a:pt x="3" y="106"/>
                      <a:pt x="5" y="105"/>
                      <a:pt x="6" y="104"/>
                    </a:cubicBezTo>
                    <a:cubicBezTo>
                      <a:pt x="8" y="103"/>
                      <a:pt x="8" y="100"/>
                      <a:pt x="8" y="96"/>
                    </a:cubicBezTo>
                    <a:lnTo>
                      <a:pt x="8" y="50"/>
                    </a:lnTo>
                    <a:cubicBezTo>
                      <a:pt x="8" y="46"/>
                      <a:pt x="8" y="44"/>
                      <a:pt x="7" y="43"/>
                    </a:cubicBezTo>
                    <a:cubicBezTo>
                      <a:pt x="6" y="42"/>
                      <a:pt x="4" y="41"/>
                      <a:pt x="0" y="41"/>
                    </a:cubicBezTo>
                    <a:lnTo>
                      <a:pt x="0" y="37"/>
                    </a:lnTo>
                    <a:lnTo>
                      <a:pt x="31" y="37"/>
                    </a:lnTo>
                    <a:lnTo>
                      <a:pt x="31" y="97"/>
                    </a:lnTo>
                    <a:cubicBezTo>
                      <a:pt x="31" y="100"/>
                      <a:pt x="31" y="103"/>
                      <a:pt x="32" y="104"/>
                    </a:cubicBezTo>
                    <a:cubicBezTo>
                      <a:pt x="33" y="105"/>
                      <a:pt x="35" y="105"/>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291"/>
              <p:cNvSpPr>
                <a:spLocks noEditPoints="1"/>
              </p:cNvSpPr>
              <p:nvPr/>
            </p:nvSpPr>
            <p:spPr bwMode="auto">
              <a:xfrm>
                <a:off x="1650" y="2814"/>
                <a:ext cx="40" cy="59"/>
              </a:xfrm>
              <a:custGeom>
                <a:avLst/>
                <a:gdLst/>
                <a:ahLst/>
                <a:cxnLst>
                  <a:cxn ang="0">
                    <a:pos x="23" y="25"/>
                  </a:cxn>
                  <a:cxn ang="0">
                    <a:pos x="34" y="46"/>
                  </a:cxn>
                  <a:cxn ang="0">
                    <a:pos x="44" y="25"/>
                  </a:cxn>
                  <a:cxn ang="0">
                    <a:pos x="34" y="5"/>
                  </a:cxn>
                  <a:cxn ang="0">
                    <a:pos x="23" y="25"/>
                  </a:cxn>
                  <a:cxn ang="0">
                    <a:pos x="14" y="92"/>
                  </a:cxn>
                  <a:cxn ang="0">
                    <a:pos x="19" y="100"/>
                  </a:cxn>
                  <a:cxn ang="0">
                    <a:pos x="49" y="101"/>
                  </a:cxn>
                  <a:cxn ang="0">
                    <a:pos x="57" y="85"/>
                  </a:cxn>
                  <a:cxn ang="0">
                    <a:pos x="19" y="83"/>
                  </a:cxn>
                  <a:cxn ang="0">
                    <a:pos x="14" y="92"/>
                  </a:cxn>
                  <a:cxn ang="0">
                    <a:pos x="0" y="93"/>
                  </a:cxn>
                  <a:cxn ang="0">
                    <a:pos x="3" y="86"/>
                  </a:cxn>
                  <a:cxn ang="0">
                    <a:pos x="13" y="80"/>
                  </a:cxn>
                  <a:cxn ang="0">
                    <a:pos x="2" y="68"/>
                  </a:cxn>
                  <a:cxn ang="0">
                    <a:pos x="19" y="50"/>
                  </a:cxn>
                  <a:cxn ang="0">
                    <a:pos x="6" y="39"/>
                  </a:cxn>
                  <a:cxn ang="0">
                    <a:pos x="10" y="7"/>
                  </a:cxn>
                  <a:cxn ang="0">
                    <a:pos x="44" y="1"/>
                  </a:cxn>
                  <a:cxn ang="0">
                    <a:pos x="72" y="3"/>
                  </a:cxn>
                  <a:cxn ang="0">
                    <a:pos x="59" y="12"/>
                  </a:cxn>
                  <a:cxn ang="0">
                    <a:pos x="66" y="27"/>
                  </a:cxn>
                  <a:cxn ang="0">
                    <a:pos x="33" y="51"/>
                  </a:cxn>
                  <a:cxn ang="0">
                    <a:pos x="27" y="51"/>
                  </a:cxn>
                  <a:cxn ang="0">
                    <a:pos x="20" y="58"/>
                  </a:cxn>
                  <a:cxn ang="0">
                    <a:pos x="25" y="64"/>
                  </a:cxn>
                  <a:cxn ang="0">
                    <a:pos x="36" y="64"/>
                  </a:cxn>
                  <a:cxn ang="0">
                    <a:pos x="61" y="67"/>
                  </a:cxn>
                  <a:cxn ang="0">
                    <a:pos x="55" y="105"/>
                  </a:cxn>
                  <a:cxn ang="0">
                    <a:pos x="13" y="106"/>
                  </a:cxn>
                  <a:cxn ang="0">
                    <a:pos x="0" y="93"/>
                  </a:cxn>
                  <a:cxn ang="0">
                    <a:pos x="36" y="0"/>
                  </a:cxn>
                </a:cxnLst>
                <a:rect l="0" t="0" r="r" b="b"/>
                <a:pathLst>
                  <a:path w="72" h="108">
                    <a:moveTo>
                      <a:pt x="23" y="25"/>
                    </a:moveTo>
                    <a:lnTo>
                      <a:pt x="23" y="25"/>
                    </a:lnTo>
                    <a:cubicBezTo>
                      <a:pt x="23" y="31"/>
                      <a:pt x="24" y="36"/>
                      <a:pt x="25" y="39"/>
                    </a:cubicBezTo>
                    <a:cubicBezTo>
                      <a:pt x="26" y="44"/>
                      <a:pt x="29" y="46"/>
                      <a:pt x="34" y="46"/>
                    </a:cubicBezTo>
                    <a:cubicBezTo>
                      <a:pt x="38" y="46"/>
                      <a:pt x="40" y="44"/>
                      <a:pt x="42" y="41"/>
                    </a:cubicBezTo>
                    <a:cubicBezTo>
                      <a:pt x="43" y="37"/>
                      <a:pt x="44" y="32"/>
                      <a:pt x="44" y="25"/>
                    </a:cubicBezTo>
                    <a:cubicBezTo>
                      <a:pt x="44" y="18"/>
                      <a:pt x="43" y="13"/>
                      <a:pt x="42" y="10"/>
                    </a:cubicBezTo>
                    <a:cubicBezTo>
                      <a:pt x="40" y="7"/>
                      <a:pt x="37" y="5"/>
                      <a:pt x="34" y="5"/>
                    </a:cubicBezTo>
                    <a:cubicBezTo>
                      <a:pt x="29" y="5"/>
                      <a:pt x="27" y="7"/>
                      <a:pt x="25" y="10"/>
                    </a:cubicBezTo>
                    <a:cubicBezTo>
                      <a:pt x="24" y="14"/>
                      <a:pt x="23" y="19"/>
                      <a:pt x="23" y="25"/>
                    </a:cubicBezTo>
                    <a:lnTo>
                      <a:pt x="23" y="25"/>
                    </a:lnTo>
                    <a:close/>
                    <a:moveTo>
                      <a:pt x="14" y="92"/>
                    </a:moveTo>
                    <a:lnTo>
                      <a:pt x="14" y="92"/>
                    </a:lnTo>
                    <a:cubicBezTo>
                      <a:pt x="14" y="95"/>
                      <a:pt x="16" y="98"/>
                      <a:pt x="19" y="100"/>
                    </a:cubicBezTo>
                    <a:cubicBezTo>
                      <a:pt x="23" y="102"/>
                      <a:pt x="28" y="103"/>
                      <a:pt x="34" y="103"/>
                    </a:cubicBezTo>
                    <a:cubicBezTo>
                      <a:pt x="40" y="103"/>
                      <a:pt x="45" y="102"/>
                      <a:pt x="49" y="101"/>
                    </a:cubicBezTo>
                    <a:cubicBezTo>
                      <a:pt x="56" y="99"/>
                      <a:pt x="60" y="96"/>
                      <a:pt x="60" y="92"/>
                    </a:cubicBezTo>
                    <a:cubicBezTo>
                      <a:pt x="60" y="89"/>
                      <a:pt x="59" y="87"/>
                      <a:pt x="57" y="85"/>
                    </a:cubicBezTo>
                    <a:cubicBezTo>
                      <a:pt x="55" y="84"/>
                      <a:pt x="51" y="83"/>
                      <a:pt x="46" y="83"/>
                    </a:cubicBezTo>
                    <a:lnTo>
                      <a:pt x="19" y="83"/>
                    </a:lnTo>
                    <a:cubicBezTo>
                      <a:pt x="18" y="85"/>
                      <a:pt x="17" y="86"/>
                      <a:pt x="16" y="87"/>
                    </a:cubicBezTo>
                    <a:cubicBezTo>
                      <a:pt x="15" y="88"/>
                      <a:pt x="14" y="90"/>
                      <a:pt x="14" y="92"/>
                    </a:cubicBezTo>
                    <a:lnTo>
                      <a:pt x="14" y="92"/>
                    </a:lnTo>
                    <a:close/>
                    <a:moveTo>
                      <a:pt x="0" y="93"/>
                    </a:moveTo>
                    <a:lnTo>
                      <a:pt x="0" y="93"/>
                    </a:lnTo>
                    <a:cubicBezTo>
                      <a:pt x="0" y="91"/>
                      <a:pt x="1" y="89"/>
                      <a:pt x="3" y="86"/>
                    </a:cubicBezTo>
                    <a:cubicBezTo>
                      <a:pt x="5" y="84"/>
                      <a:pt x="8" y="82"/>
                      <a:pt x="13" y="82"/>
                    </a:cubicBezTo>
                    <a:lnTo>
                      <a:pt x="13" y="80"/>
                    </a:lnTo>
                    <a:cubicBezTo>
                      <a:pt x="9" y="79"/>
                      <a:pt x="7" y="78"/>
                      <a:pt x="6" y="77"/>
                    </a:cubicBezTo>
                    <a:cubicBezTo>
                      <a:pt x="3" y="75"/>
                      <a:pt x="2" y="72"/>
                      <a:pt x="2" y="68"/>
                    </a:cubicBezTo>
                    <a:cubicBezTo>
                      <a:pt x="2" y="63"/>
                      <a:pt x="4" y="60"/>
                      <a:pt x="8" y="56"/>
                    </a:cubicBezTo>
                    <a:cubicBezTo>
                      <a:pt x="12" y="53"/>
                      <a:pt x="16" y="51"/>
                      <a:pt x="19" y="50"/>
                    </a:cubicBezTo>
                    <a:lnTo>
                      <a:pt x="19" y="49"/>
                    </a:lnTo>
                    <a:cubicBezTo>
                      <a:pt x="14" y="47"/>
                      <a:pt x="10" y="43"/>
                      <a:pt x="6" y="39"/>
                    </a:cubicBezTo>
                    <a:cubicBezTo>
                      <a:pt x="3" y="35"/>
                      <a:pt x="1" y="31"/>
                      <a:pt x="1" y="25"/>
                    </a:cubicBezTo>
                    <a:cubicBezTo>
                      <a:pt x="1" y="18"/>
                      <a:pt x="4" y="12"/>
                      <a:pt x="10" y="7"/>
                    </a:cubicBezTo>
                    <a:cubicBezTo>
                      <a:pt x="16" y="2"/>
                      <a:pt x="24" y="0"/>
                      <a:pt x="34" y="0"/>
                    </a:cubicBezTo>
                    <a:cubicBezTo>
                      <a:pt x="37" y="0"/>
                      <a:pt x="41" y="0"/>
                      <a:pt x="44" y="1"/>
                    </a:cubicBezTo>
                    <a:cubicBezTo>
                      <a:pt x="47" y="2"/>
                      <a:pt x="49" y="2"/>
                      <a:pt x="51" y="3"/>
                    </a:cubicBezTo>
                    <a:lnTo>
                      <a:pt x="72" y="3"/>
                    </a:lnTo>
                    <a:lnTo>
                      <a:pt x="72" y="12"/>
                    </a:lnTo>
                    <a:lnTo>
                      <a:pt x="59" y="12"/>
                    </a:lnTo>
                    <a:cubicBezTo>
                      <a:pt x="61" y="14"/>
                      <a:pt x="63" y="16"/>
                      <a:pt x="64" y="19"/>
                    </a:cubicBezTo>
                    <a:cubicBezTo>
                      <a:pt x="65" y="21"/>
                      <a:pt x="66" y="24"/>
                      <a:pt x="66" y="27"/>
                    </a:cubicBezTo>
                    <a:cubicBezTo>
                      <a:pt x="66" y="37"/>
                      <a:pt x="61" y="44"/>
                      <a:pt x="51" y="48"/>
                    </a:cubicBezTo>
                    <a:cubicBezTo>
                      <a:pt x="46" y="50"/>
                      <a:pt x="40" y="51"/>
                      <a:pt x="33" y="51"/>
                    </a:cubicBezTo>
                    <a:cubicBezTo>
                      <a:pt x="31" y="51"/>
                      <a:pt x="30" y="51"/>
                      <a:pt x="30" y="51"/>
                    </a:cubicBezTo>
                    <a:cubicBezTo>
                      <a:pt x="29" y="51"/>
                      <a:pt x="28" y="51"/>
                      <a:pt x="27" y="51"/>
                    </a:cubicBezTo>
                    <a:cubicBezTo>
                      <a:pt x="26" y="51"/>
                      <a:pt x="24" y="52"/>
                      <a:pt x="23" y="53"/>
                    </a:cubicBezTo>
                    <a:cubicBezTo>
                      <a:pt x="21" y="55"/>
                      <a:pt x="20" y="56"/>
                      <a:pt x="20" y="58"/>
                    </a:cubicBezTo>
                    <a:cubicBezTo>
                      <a:pt x="20" y="60"/>
                      <a:pt x="20" y="61"/>
                      <a:pt x="21" y="62"/>
                    </a:cubicBezTo>
                    <a:cubicBezTo>
                      <a:pt x="22" y="63"/>
                      <a:pt x="23" y="63"/>
                      <a:pt x="25" y="64"/>
                    </a:cubicBezTo>
                    <a:cubicBezTo>
                      <a:pt x="26" y="64"/>
                      <a:pt x="27" y="64"/>
                      <a:pt x="30" y="64"/>
                    </a:cubicBezTo>
                    <a:cubicBezTo>
                      <a:pt x="32" y="64"/>
                      <a:pt x="34" y="64"/>
                      <a:pt x="36" y="64"/>
                    </a:cubicBezTo>
                    <a:lnTo>
                      <a:pt x="46" y="64"/>
                    </a:lnTo>
                    <a:cubicBezTo>
                      <a:pt x="52" y="64"/>
                      <a:pt x="57" y="65"/>
                      <a:pt x="61" y="67"/>
                    </a:cubicBezTo>
                    <a:cubicBezTo>
                      <a:pt x="68" y="70"/>
                      <a:pt x="72" y="75"/>
                      <a:pt x="72" y="83"/>
                    </a:cubicBezTo>
                    <a:cubicBezTo>
                      <a:pt x="72" y="94"/>
                      <a:pt x="67" y="101"/>
                      <a:pt x="55" y="105"/>
                    </a:cubicBezTo>
                    <a:cubicBezTo>
                      <a:pt x="49" y="107"/>
                      <a:pt x="42" y="108"/>
                      <a:pt x="33" y="108"/>
                    </a:cubicBezTo>
                    <a:cubicBezTo>
                      <a:pt x="25" y="108"/>
                      <a:pt x="19" y="107"/>
                      <a:pt x="13" y="106"/>
                    </a:cubicBezTo>
                    <a:cubicBezTo>
                      <a:pt x="4" y="103"/>
                      <a:pt x="0" y="99"/>
                      <a:pt x="0" y="93"/>
                    </a:cubicBezTo>
                    <a:lnTo>
                      <a:pt x="0" y="93"/>
                    </a:lnTo>
                    <a:close/>
                    <a:moveTo>
                      <a:pt x="36" y="0"/>
                    </a:moveTo>
                    <a:lnTo>
                      <a:pt x="36" y="0"/>
                    </a:lnTo>
                    <a:lnTo>
                      <a:pt x="3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292"/>
              <p:cNvSpPr>
                <a:spLocks/>
              </p:cNvSpPr>
              <p:nvPr/>
            </p:nvSpPr>
            <p:spPr bwMode="auto">
              <a:xfrm>
                <a:off x="1694" y="2796"/>
                <a:ext cx="45" cy="59"/>
              </a:xfrm>
              <a:custGeom>
                <a:avLst/>
                <a:gdLst/>
                <a:ahLst/>
                <a:cxnLst>
                  <a:cxn ang="0">
                    <a:pos x="0" y="104"/>
                  </a:cxn>
                  <a:cxn ang="0">
                    <a:pos x="0" y="104"/>
                  </a:cxn>
                  <a:cxn ang="0">
                    <a:pos x="6" y="102"/>
                  </a:cxn>
                  <a:cxn ang="0">
                    <a:pos x="8" y="94"/>
                  </a:cxn>
                  <a:cxn ang="0">
                    <a:pos x="8" y="13"/>
                  </a:cxn>
                  <a:cxn ang="0">
                    <a:pos x="7" y="7"/>
                  </a:cxn>
                  <a:cxn ang="0">
                    <a:pos x="0" y="4"/>
                  </a:cxn>
                  <a:cxn ang="0">
                    <a:pos x="0" y="0"/>
                  </a:cxn>
                  <a:cxn ang="0">
                    <a:pos x="31" y="0"/>
                  </a:cxn>
                  <a:cxn ang="0">
                    <a:pos x="31" y="45"/>
                  </a:cxn>
                  <a:cxn ang="0">
                    <a:pos x="41" y="36"/>
                  </a:cxn>
                  <a:cxn ang="0">
                    <a:pos x="53" y="33"/>
                  </a:cxn>
                  <a:cxn ang="0">
                    <a:pos x="68" y="38"/>
                  </a:cxn>
                  <a:cxn ang="0">
                    <a:pos x="74" y="56"/>
                  </a:cxn>
                  <a:cxn ang="0">
                    <a:pos x="74" y="94"/>
                  </a:cxn>
                  <a:cxn ang="0">
                    <a:pos x="76" y="101"/>
                  </a:cxn>
                  <a:cxn ang="0">
                    <a:pos x="82" y="104"/>
                  </a:cxn>
                  <a:cxn ang="0">
                    <a:pos x="82" y="108"/>
                  </a:cxn>
                  <a:cxn ang="0">
                    <a:pos x="45" y="108"/>
                  </a:cxn>
                  <a:cxn ang="0">
                    <a:pos x="45" y="104"/>
                  </a:cxn>
                  <a:cxn ang="0">
                    <a:pos x="51" y="102"/>
                  </a:cxn>
                  <a:cxn ang="0">
                    <a:pos x="52" y="95"/>
                  </a:cxn>
                  <a:cxn ang="0">
                    <a:pos x="52" y="57"/>
                  </a:cxn>
                  <a:cxn ang="0">
                    <a:pos x="51" y="48"/>
                  </a:cxn>
                  <a:cxn ang="0">
                    <a:pos x="44" y="43"/>
                  </a:cxn>
                  <a:cxn ang="0">
                    <a:pos x="35" y="47"/>
                  </a:cxn>
                  <a:cxn ang="0">
                    <a:pos x="31" y="52"/>
                  </a:cxn>
                  <a:cxn ang="0">
                    <a:pos x="31" y="95"/>
                  </a:cxn>
                  <a:cxn ang="0">
                    <a:pos x="32" y="102"/>
                  </a:cxn>
                  <a:cxn ang="0">
                    <a:pos x="38" y="104"/>
                  </a:cxn>
                  <a:cxn ang="0">
                    <a:pos x="38" y="108"/>
                  </a:cxn>
                  <a:cxn ang="0">
                    <a:pos x="0" y="108"/>
                  </a:cxn>
                  <a:cxn ang="0">
                    <a:pos x="0" y="104"/>
                  </a:cxn>
                </a:cxnLst>
                <a:rect l="0" t="0" r="r" b="b"/>
                <a:pathLst>
                  <a:path w="82" h="108">
                    <a:moveTo>
                      <a:pt x="0" y="104"/>
                    </a:moveTo>
                    <a:lnTo>
                      <a:pt x="0" y="104"/>
                    </a:lnTo>
                    <a:cubicBezTo>
                      <a:pt x="3" y="104"/>
                      <a:pt x="5" y="103"/>
                      <a:pt x="6" y="102"/>
                    </a:cubicBezTo>
                    <a:cubicBezTo>
                      <a:pt x="8" y="100"/>
                      <a:pt x="8" y="98"/>
                      <a:pt x="8" y="94"/>
                    </a:cubicBezTo>
                    <a:lnTo>
                      <a:pt x="8" y="13"/>
                    </a:lnTo>
                    <a:cubicBezTo>
                      <a:pt x="8" y="10"/>
                      <a:pt x="8" y="8"/>
                      <a:pt x="7" y="7"/>
                    </a:cubicBezTo>
                    <a:cubicBezTo>
                      <a:pt x="5" y="6"/>
                      <a:pt x="3" y="5"/>
                      <a:pt x="0" y="4"/>
                    </a:cubicBezTo>
                    <a:lnTo>
                      <a:pt x="0" y="0"/>
                    </a:lnTo>
                    <a:lnTo>
                      <a:pt x="31" y="0"/>
                    </a:lnTo>
                    <a:lnTo>
                      <a:pt x="31" y="45"/>
                    </a:lnTo>
                    <a:cubicBezTo>
                      <a:pt x="34" y="41"/>
                      <a:pt x="37" y="38"/>
                      <a:pt x="41" y="36"/>
                    </a:cubicBezTo>
                    <a:cubicBezTo>
                      <a:pt x="44" y="34"/>
                      <a:pt x="49" y="33"/>
                      <a:pt x="53" y="33"/>
                    </a:cubicBezTo>
                    <a:cubicBezTo>
                      <a:pt x="59" y="33"/>
                      <a:pt x="64" y="35"/>
                      <a:pt x="68" y="38"/>
                    </a:cubicBezTo>
                    <a:cubicBezTo>
                      <a:pt x="72" y="42"/>
                      <a:pt x="74" y="48"/>
                      <a:pt x="74" y="56"/>
                    </a:cubicBezTo>
                    <a:lnTo>
                      <a:pt x="74" y="94"/>
                    </a:lnTo>
                    <a:cubicBezTo>
                      <a:pt x="74" y="98"/>
                      <a:pt x="75" y="100"/>
                      <a:pt x="76" y="101"/>
                    </a:cubicBezTo>
                    <a:cubicBezTo>
                      <a:pt x="77" y="103"/>
                      <a:pt x="79" y="103"/>
                      <a:pt x="82" y="104"/>
                    </a:cubicBezTo>
                    <a:lnTo>
                      <a:pt x="82" y="108"/>
                    </a:lnTo>
                    <a:lnTo>
                      <a:pt x="45" y="108"/>
                    </a:lnTo>
                    <a:lnTo>
                      <a:pt x="45" y="104"/>
                    </a:lnTo>
                    <a:cubicBezTo>
                      <a:pt x="48" y="103"/>
                      <a:pt x="50" y="103"/>
                      <a:pt x="51" y="102"/>
                    </a:cubicBezTo>
                    <a:cubicBezTo>
                      <a:pt x="52" y="101"/>
                      <a:pt x="52" y="98"/>
                      <a:pt x="52" y="95"/>
                    </a:cubicBezTo>
                    <a:lnTo>
                      <a:pt x="52" y="57"/>
                    </a:lnTo>
                    <a:cubicBezTo>
                      <a:pt x="52" y="53"/>
                      <a:pt x="52" y="50"/>
                      <a:pt x="51" y="48"/>
                    </a:cubicBezTo>
                    <a:cubicBezTo>
                      <a:pt x="50" y="45"/>
                      <a:pt x="47" y="43"/>
                      <a:pt x="44" y="43"/>
                    </a:cubicBezTo>
                    <a:cubicBezTo>
                      <a:pt x="41" y="43"/>
                      <a:pt x="38" y="45"/>
                      <a:pt x="35" y="47"/>
                    </a:cubicBezTo>
                    <a:cubicBezTo>
                      <a:pt x="32" y="50"/>
                      <a:pt x="31" y="52"/>
                      <a:pt x="31" y="52"/>
                    </a:cubicBezTo>
                    <a:lnTo>
                      <a:pt x="31" y="95"/>
                    </a:lnTo>
                    <a:cubicBezTo>
                      <a:pt x="31" y="98"/>
                      <a:pt x="31" y="101"/>
                      <a:pt x="32" y="102"/>
                    </a:cubicBezTo>
                    <a:cubicBezTo>
                      <a:pt x="33" y="103"/>
                      <a:pt x="35" y="103"/>
                      <a:pt x="38" y="104"/>
                    </a:cubicBezTo>
                    <a:lnTo>
                      <a:pt x="38" y="108"/>
                    </a:lnTo>
                    <a:lnTo>
                      <a:pt x="0" y="108"/>
                    </a:lnTo>
                    <a:lnTo>
                      <a:pt x="0" y="10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293"/>
              <p:cNvSpPr>
                <a:spLocks/>
              </p:cNvSpPr>
              <p:nvPr/>
            </p:nvSpPr>
            <p:spPr bwMode="auto">
              <a:xfrm>
                <a:off x="1743" y="2800"/>
                <a:ext cx="27" cy="56"/>
              </a:xfrm>
              <a:custGeom>
                <a:avLst/>
                <a:gdLst/>
                <a:ahLst/>
                <a:cxnLst>
                  <a:cxn ang="0">
                    <a:pos x="0" y="34"/>
                  </a:cxn>
                  <a:cxn ang="0">
                    <a:pos x="0" y="34"/>
                  </a:cxn>
                  <a:cxn ang="0">
                    <a:pos x="0" y="29"/>
                  </a:cxn>
                  <a:cxn ang="0">
                    <a:pos x="5" y="25"/>
                  </a:cxn>
                  <a:cxn ang="0">
                    <a:pos x="13" y="17"/>
                  </a:cxn>
                  <a:cxn ang="0">
                    <a:pos x="26" y="0"/>
                  </a:cxn>
                  <a:cxn ang="0">
                    <a:pos x="30" y="0"/>
                  </a:cxn>
                  <a:cxn ang="0">
                    <a:pos x="30" y="27"/>
                  </a:cxn>
                  <a:cxn ang="0">
                    <a:pos x="45" y="27"/>
                  </a:cxn>
                  <a:cxn ang="0">
                    <a:pos x="45" y="34"/>
                  </a:cxn>
                  <a:cxn ang="0">
                    <a:pos x="30" y="34"/>
                  </a:cxn>
                  <a:cxn ang="0">
                    <a:pos x="30" y="81"/>
                  </a:cxn>
                  <a:cxn ang="0">
                    <a:pos x="31" y="87"/>
                  </a:cxn>
                  <a:cxn ang="0">
                    <a:pos x="36" y="91"/>
                  </a:cxn>
                  <a:cxn ang="0">
                    <a:pos x="41" y="88"/>
                  </a:cxn>
                  <a:cxn ang="0">
                    <a:pos x="45" y="82"/>
                  </a:cxn>
                  <a:cxn ang="0">
                    <a:pos x="49" y="84"/>
                  </a:cxn>
                  <a:cxn ang="0">
                    <a:pos x="43" y="95"/>
                  </a:cxn>
                  <a:cxn ang="0">
                    <a:pos x="26" y="102"/>
                  </a:cxn>
                  <a:cxn ang="0">
                    <a:pos x="16" y="100"/>
                  </a:cxn>
                  <a:cxn ang="0">
                    <a:pos x="8" y="85"/>
                  </a:cxn>
                  <a:cxn ang="0">
                    <a:pos x="8" y="34"/>
                  </a:cxn>
                  <a:cxn ang="0">
                    <a:pos x="0" y="34"/>
                  </a:cxn>
                </a:cxnLst>
                <a:rect l="0" t="0" r="r" b="b"/>
                <a:pathLst>
                  <a:path w="49" h="102">
                    <a:moveTo>
                      <a:pt x="0" y="34"/>
                    </a:moveTo>
                    <a:lnTo>
                      <a:pt x="0" y="34"/>
                    </a:lnTo>
                    <a:lnTo>
                      <a:pt x="0" y="29"/>
                    </a:lnTo>
                    <a:cubicBezTo>
                      <a:pt x="1" y="28"/>
                      <a:pt x="3" y="26"/>
                      <a:pt x="5" y="25"/>
                    </a:cubicBezTo>
                    <a:cubicBezTo>
                      <a:pt x="8" y="22"/>
                      <a:pt x="10" y="19"/>
                      <a:pt x="13" y="17"/>
                    </a:cubicBezTo>
                    <a:cubicBezTo>
                      <a:pt x="18" y="11"/>
                      <a:pt x="22" y="6"/>
                      <a:pt x="26" y="0"/>
                    </a:cubicBezTo>
                    <a:lnTo>
                      <a:pt x="30" y="0"/>
                    </a:lnTo>
                    <a:lnTo>
                      <a:pt x="30" y="27"/>
                    </a:lnTo>
                    <a:lnTo>
                      <a:pt x="45" y="27"/>
                    </a:lnTo>
                    <a:lnTo>
                      <a:pt x="45" y="34"/>
                    </a:lnTo>
                    <a:lnTo>
                      <a:pt x="30" y="34"/>
                    </a:lnTo>
                    <a:lnTo>
                      <a:pt x="30" y="81"/>
                    </a:lnTo>
                    <a:cubicBezTo>
                      <a:pt x="30" y="84"/>
                      <a:pt x="30" y="86"/>
                      <a:pt x="31" y="87"/>
                    </a:cubicBezTo>
                    <a:cubicBezTo>
                      <a:pt x="32" y="89"/>
                      <a:pt x="34" y="91"/>
                      <a:pt x="36" y="91"/>
                    </a:cubicBezTo>
                    <a:cubicBezTo>
                      <a:pt x="38" y="91"/>
                      <a:pt x="40" y="90"/>
                      <a:pt x="41" y="88"/>
                    </a:cubicBezTo>
                    <a:cubicBezTo>
                      <a:pt x="43" y="87"/>
                      <a:pt x="44" y="85"/>
                      <a:pt x="45" y="82"/>
                    </a:cubicBezTo>
                    <a:lnTo>
                      <a:pt x="49" y="84"/>
                    </a:lnTo>
                    <a:cubicBezTo>
                      <a:pt x="47" y="88"/>
                      <a:pt x="45" y="92"/>
                      <a:pt x="43" y="95"/>
                    </a:cubicBezTo>
                    <a:cubicBezTo>
                      <a:pt x="38" y="100"/>
                      <a:pt x="32" y="102"/>
                      <a:pt x="26" y="102"/>
                    </a:cubicBezTo>
                    <a:cubicBezTo>
                      <a:pt x="22" y="102"/>
                      <a:pt x="19" y="101"/>
                      <a:pt x="16" y="100"/>
                    </a:cubicBezTo>
                    <a:cubicBezTo>
                      <a:pt x="11" y="97"/>
                      <a:pt x="8" y="92"/>
                      <a:pt x="8" y="85"/>
                    </a:cubicBezTo>
                    <a:lnTo>
                      <a:pt x="8"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294"/>
              <p:cNvSpPr>
                <a:spLocks noEditPoints="1"/>
              </p:cNvSpPr>
              <p:nvPr/>
            </p:nvSpPr>
            <p:spPr bwMode="auto">
              <a:xfrm>
                <a:off x="1773" y="2814"/>
                <a:ext cx="29" cy="42"/>
              </a:xfrm>
              <a:custGeom>
                <a:avLst/>
                <a:gdLst/>
                <a:ahLst/>
                <a:cxnLst>
                  <a:cxn ang="0">
                    <a:pos x="0" y="51"/>
                  </a:cxn>
                  <a:cxn ang="0">
                    <a:pos x="0" y="51"/>
                  </a:cxn>
                  <a:cxn ang="0">
                    <a:pos x="4" y="51"/>
                  </a:cxn>
                  <a:cxn ang="0">
                    <a:pos x="13" y="67"/>
                  </a:cxn>
                  <a:cxn ang="0">
                    <a:pos x="26" y="72"/>
                  </a:cxn>
                  <a:cxn ang="0">
                    <a:pos x="35" y="69"/>
                  </a:cxn>
                  <a:cxn ang="0">
                    <a:pos x="38" y="62"/>
                  </a:cxn>
                  <a:cxn ang="0">
                    <a:pos x="34" y="54"/>
                  </a:cxn>
                  <a:cxn ang="0">
                    <a:pos x="29" y="51"/>
                  </a:cxn>
                  <a:cxn ang="0">
                    <a:pos x="17" y="45"/>
                  </a:cxn>
                  <a:cxn ang="0">
                    <a:pos x="4" y="35"/>
                  </a:cxn>
                  <a:cxn ang="0">
                    <a:pos x="0" y="22"/>
                  </a:cxn>
                  <a:cxn ang="0">
                    <a:pos x="6" y="6"/>
                  </a:cxn>
                  <a:cxn ang="0">
                    <a:pos x="24" y="0"/>
                  </a:cxn>
                  <a:cxn ang="0">
                    <a:pos x="35" y="1"/>
                  </a:cxn>
                  <a:cxn ang="0">
                    <a:pos x="42" y="3"/>
                  </a:cxn>
                  <a:cxn ang="0">
                    <a:pos x="45" y="2"/>
                  </a:cxn>
                  <a:cxn ang="0">
                    <a:pos x="46" y="0"/>
                  </a:cxn>
                  <a:cxn ang="0">
                    <a:pos x="50" y="0"/>
                  </a:cxn>
                  <a:cxn ang="0">
                    <a:pos x="50" y="23"/>
                  </a:cxn>
                  <a:cxn ang="0">
                    <a:pos x="46" y="23"/>
                  </a:cxn>
                  <a:cxn ang="0">
                    <a:pos x="38" y="10"/>
                  </a:cxn>
                  <a:cxn ang="0">
                    <a:pos x="26" y="5"/>
                  </a:cxn>
                  <a:cxn ang="0">
                    <a:pos x="18" y="8"/>
                  </a:cxn>
                  <a:cxn ang="0">
                    <a:pos x="16" y="14"/>
                  </a:cxn>
                  <a:cxn ang="0">
                    <a:pos x="18" y="20"/>
                  </a:cxn>
                  <a:cxn ang="0">
                    <a:pos x="27" y="26"/>
                  </a:cxn>
                  <a:cxn ang="0">
                    <a:pos x="35" y="30"/>
                  </a:cxn>
                  <a:cxn ang="0">
                    <a:pos x="47" y="38"/>
                  </a:cxn>
                  <a:cxn ang="0">
                    <a:pos x="53" y="53"/>
                  </a:cxn>
                  <a:cxn ang="0">
                    <a:pos x="47" y="69"/>
                  </a:cxn>
                  <a:cxn ang="0">
                    <a:pos x="28" y="77"/>
                  </a:cxn>
                  <a:cxn ang="0">
                    <a:pos x="21" y="76"/>
                  </a:cxn>
                  <a:cxn ang="0">
                    <a:pos x="13" y="74"/>
                  </a:cxn>
                  <a:cxn ang="0">
                    <a:pos x="11" y="73"/>
                  </a:cxn>
                  <a:cxn ang="0">
                    <a:pos x="9" y="73"/>
                  </a:cxn>
                  <a:cxn ang="0">
                    <a:pos x="8" y="73"/>
                  </a:cxn>
                  <a:cxn ang="0">
                    <a:pos x="6" y="74"/>
                  </a:cxn>
                  <a:cxn ang="0">
                    <a:pos x="3" y="77"/>
                  </a:cxn>
                  <a:cxn ang="0">
                    <a:pos x="0" y="77"/>
                  </a:cxn>
                  <a:cxn ang="0">
                    <a:pos x="0" y="51"/>
                  </a:cxn>
                  <a:cxn ang="0">
                    <a:pos x="26" y="0"/>
                  </a:cxn>
                  <a:cxn ang="0">
                    <a:pos x="26" y="0"/>
                  </a:cxn>
                  <a:cxn ang="0">
                    <a:pos x="26" y="0"/>
                  </a:cxn>
                </a:cxnLst>
                <a:rect l="0" t="0" r="r" b="b"/>
                <a:pathLst>
                  <a:path w="53" h="77">
                    <a:moveTo>
                      <a:pt x="0" y="51"/>
                    </a:moveTo>
                    <a:lnTo>
                      <a:pt x="0" y="51"/>
                    </a:lnTo>
                    <a:lnTo>
                      <a:pt x="4" y="51"/>
                    </a:lnTo>
                    <a:cubicBezTo>
                      <a:pt x="6" y="58"/>
                      <a:pt x="8" y="64"/>
                      <a:pt x="13" y="67"/>
                    </a:cubicBezTo>
                    <a:cubicBezTo>
                      <a:pt x="17" y="70"/>
                      <a:pt x="21" y="72"/>
                      <a:pt x="26" y="72"/>
                    </a:cubicBezTo>
                    <a:cubicBezTo>
                      <a:pt x="30" y="72"/>
                      <a:pt x="33" y="71"/>
                      <a:pt x="35" y="69"/>
                    </a:cubicBezTo>
                    <a:cubicBezTo>
                      <a:pt x="37" y="67"/>
                      <a:pt x="38" y="65"/>
                      <a:pt x="38" y="62"/>
                    </a:cubicBezTo>
                    <a:cubicBezTo>
                      <a:pt x="38" y="59"/>
                      <a:pt x="37" y="56"/>
                      <a:pt x="34" y="54"/>
                    </a:cubicBezTo>
                    <a:cubicBezTo>
                      <a:pt x="33" y="53"/>
                      <a:pt x="32" y="52"/>
                      <a:pt x="29" y="51"/>
                    </a:cubicBezTo>
                    <a:lnTo>
                      <a:pt x="17" y="45"/>
                    </a:lnTo>
                    <a:cubicBezTo>
                      <a:pt x="11" y="42"/>
                      <a:pt x="7" y="39"/>
                      <a:pt x="4" y="35"/>
                    </a:cubicBezTo>
                    <a:cubicBezTo>
                      <a:pt x="1" y="32"/>
                      <a:pt x="0" y="27"/>
                      <a:pt x="0" y="22"/>
                    </a:cubicBezTo>
                    <a:cubicBezTo>
                      <a:pt x="0" y="16"/>
                      <a:pt x="2" y="11"/>
                      <a:pt x="6" y="6"/>
                    </a:cubicBezTo>
                    <a:cubicBezTo>
                      <a:pt x="10" y="2"/>
                      <a:pt x="16" y="0"/>
                      <a:pt x="24" y="0"/>
                    </a:cubicBezTo>
                    <a:cubicBezTo>
                      <a:pt x="28" y="0"/>
                      <a:pt x="31" y="0"/>
                      <a:pt x="35" y="1"/>
                    </a:cubicBezTo>
                    <a:cubicBezTo>
                      <a:pt x="39" y="3"/>
                      <a:pt x="41" y="3"/>
                      <a:pt x="42" y="3"/>
                    </a:cubicBezTo>
                    <a:cubicBezTo>
                      <a:pt x="43" y="3"/>
                      <a:pt x="44" y="3"/>
                      <a:pt x="45" y="2"/>
                    </a:cubicBezTo>
                    <a:cubicBezTo>
                      <a:pt x="45" y="2"/>
                      <a:pt x="46" y="1"/>
                      <a:pt x="46" y="0"/>
                    </a:cubicBezTo>
                    <a:lnTo>
                      <a:pt x="50" y="0"/>
                    </a:lnTo>
                    <a:lnTo>
                      <a:pt x="50" y="23"/>
                    </a:lnTo>
                    <a:lnTo>
                      <a:pt x="46" y="23"/>
                    </a:lnTo>
                    <a:cubicBezTo>
                      <a:pt x="44" y="18"/>
                      <a:pt x="42" y="13"/>
                      <a:pt x="38" y="10"/>
                    </a:cubicBezTo>
                    <a:cubicBezTo>
                      <a:pt x="35" y="7"/>
                      <a:pt x="31" y="5"/>
                      <a:pt x="26" y="5"/>
                    </a:cubicBezTo>
                    <a:cubicBezTo>
                      <a:pt x="23" y="5"/>
                      <a:pt x="20" y="6"/>
                      <a:pt x="18" y="8"/>
                    </a:cubicBezTo>
                    <a:cubicBezTo>
                      <a:pt x="17" y="10"/>
                      <a:pt x="16" y="12"/>
                      <a:pt x="16" y="14"/>
                    </a:cubicBezTo>
                    <a:cubicBezTo>
                      <a:pt x="16" y="16"/>
                      <a:pt x="16" y="18"/>
                      <a:pt x="18" y="20"/>
                    </a:cubicBezTo>
                    <a:cubicBezTo>
                      <a:pt x="20" y="22"/>
                      <a:pt x="22" y="24"/>
                      <a:pt x="27" y="26"/>
                    </a:cubicBezTo>
                    <a:lnTo>
                      <a:pt x="35" y="30"/>
                    </a:lnTo>
                    <a:cubicBezTo>
                      <a:pt x="41" y="33"/>
                      <a:pt x="45" y="35"/>
                      <a:pt x="47" y="38"/>
                    </a:cubicBezTo>
                    <a:cubicBezTo>
                      <a:pt x="51" y="42"/>
                      <a:pt x="53" y="47"/>
                      <a:pt x="53" y="53"/>
                    </a:cubicBezTo>
                    <a:cubicBezTo>
                      <a:pt x="53" y="59"/>
                      <a:pt x="51" y="64"/>
                      <a:pt x="47" y="69"/>
                    </a:cubicBezTo>
                    <a:cubicBezTo>
                      <a:pt x="43" y="75"/>
                      <a:pt x="36" y="77"/>
                      <a:pt x="28" y="77"/>
                    </a:cubicBezTo>
                    <a:cubicBezTo>
                      <a:pt x="26" y="77"/>
                      <a:pt x="23" y="77"/>
                      <a:pt x="21" y="76"/>
                    </a:cubicBezTo>
                    <a:cubicBezTo>
                      <a:pt x="19" y="76"/>
                      <a:pt x="16" y="75"/>
                      <a:pt x="13" y="74"/>
                    </a:cubicBezTo>
                    <a:lnTo>
                      <a:pt x="11" y="73"/>
                    </a:lnTo>
                    <a:cubicBezTo>
                      <a:pt x="10" y="73"/>
                      <a:pt x="9" y="73"/>
                      <a:pt x="9" y="73"/>
                    </a:cubicBezTo>
                    <a:cubicBezTo>
                      <a:pt x="9" y="73"/>
                      <a:pt x="8" y="73"/>
                      <a:pt x="8" y="73"/>
                    </a:cubicBezTo>
                    <a:cubicBezTo>
                      <a:pt x="7" y="73"/>
                      <a:pt x="6" y="73"/>
                      <a:pt x="6" y="74"/>
                    </a:cubicBezTo>
                    <a:cubicBezTo>
                      <a:pt x="5" y="74"/>
                      <a:pt x="4" y="75"/>
                      <a:pt x="3" y="77"/>
                    </a:cubicBezTo>
                    <a:lnTo>
                      <a:pt x="0" y="77"/>
                    </a:lnTo>
                    <a:lnTo>
                      <a:pt x="0" y="51"/>
                    </a:lnTo>
                    <a:close/>
                    <a:moveTo>
                      <a:pt x="26" y="0"/>
                    </a:moveTo>
                    <a:lnTo>
                      <a:pt x="26" y="0"/>
                    </a:lnTo>
                    <a:lnTo>
                      <a:pt x="2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295"/>
              <p:cNvSpPr>
                <a:spLocks/>
              </p:cNvSpPr>
              <p:nvPr/>
            </p:nvSpPr>
            <p:spPr bwMode="auto">
              <a:xfrm>
                <a:off x="1288" y="2935"/>
                <a:ext cx="623" cy="208"/>
              </a:xfrm>
              <a:custGeom>
                <a:avLst/>
                <a:gdLst/>
                <a:ahLst/>
                <a:cxnLst>
                  <a:cxn ang="0">
                    <a:pos x="0" y="0"/>
                  </a:cxn>
                  <a:cxn ang="0">
                    <a:pos x="0" y="0"/>
                  </a:cxn>
                  <a:cxn ang="0">
                    <a:pos x="1133" y="0"/>
                  </a:cxn>
                  <a:cxn ang="0">
                    <a:pos x="1133" y="378"/>
                  </a:cxn>
                  <a:cxn ang="0">
                    <a:pos x="0" y="378"/>
                  </a:cxn>
                  <a:cxn ang="0">
                    <a:pos x="0" y="0"/>
                  </a:cxn>
                </a:cxnLst>
                <a:rect l="0" t="0" r="r" b="b"/>
                <a:pathLst>
                  <a:path w="1133" h="378">
                    <a:moveTo>
                      <a:pt x="0" y="0"/>
                    </a:moveTo>
                    <a:lnTo>
                      <a:pt x="0" y="0"/>
                    </a:lnTo>
                    <a:lnTo>
                      <a:pt x="1133" y="0"/>
                    </a:lnTo>
                    <a:lnTo>
                      <a:pt x="1133"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296"/>
              <p:cNvSpPr>
                <a:spLocks/>
              </p:cNvSpPr>
              <p:nvPr/>
            </p:nvSpPr>
            <p:spPr bwMode="auto">
              <a:xfrm>
                <a:off x="1288" y="2935"/>
                <a:ext cx="623" cy="208"/>
              </a:xfrm>
              <a:custGeom>
                <a:avLst/>
                <a:gdLst/>
                <a:ahLst/>
                <a:cxnLst>
                  <a:cxn ang="0">
                    <a:pos x="0" y="0"/>
                  </a:cxn>
                  <a:cxn ang="0">
                    <a:pos x="0" y="0"/>
                  </a:cxn>
                  <a:cxn ang="0">
                    <a:pos x="1133" y="0"/>
                  </a:cxn>
                  <a:cxn ang="0">
                    <a:pos x="1133" y="378"/>
                  </a:cxn>
                  <a:cxn ang="0">
                    <a:pos x="0" y="378"/>
                  </a:cxn>
                  <a:cxn ang="0">
                    <a:pos x="0" y="0"/>
                  </a:cxn>
                </a:cxnLst>
                <a:rect l="0" t="0" r="r" b="b"/>
                <a:pathLst>
                  <a:path w="1133" h="378">
                    <a:moveTo>
                      <a:pt x="0" y="0"/>
                    </a:moveTo>
                    <a:lnTo>
                      <a:pt x="0" y="0"/>
                    </a:lnTo>
                    <a:lnTo>
                      <a:pt x="1133" y="0"/>
                    </a:lnTo>
                    <a:lnTo>
                      <a:pt x="1133"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297"/>
              <p:cNvSpPr>
                <a:spLocks/>
              </p:cNvSpPr>
              <p:nvPr/>
            </p:nvSpPr>
            <p:spPr bwMode="auto">
              <a:xfrm>
                <a:off x="1503" y="2969"/>
                <a:ext cx="63" cy="70"/>
              </a:xfrm>
              <a:custGeom>
                <a:avLst/>
                <a:gdLst/>
                <a:ahLst/>
                <a:cxnLst>
                  <a:cxn ang="0">
                    <a:pos x="0" y="121"/>
                  </a:cxn>
                  <a:cxn ang="0">
                    <a:pos x="0" y="121"/>
                  </a:cxn>
                  <a:cxn ang="0">
                    <a:pos x="11" y="119"/>
                  </a:cxn>
                  <a:cxn ang="0">
                    <a:pos x="16" y="108"/>
                  </a:cxn>
                  <a:cxn ang="0">
                    <a:pos x="16" y="18"/>
                  </a:cxn>
                  <a:cxn ang="0">
                    <a:pos x="11" y="7"/>
                  </a:cxn>
                  <a:cxn ang="0">
                    <a:pos x="0" y="5"/>
                  </a:cxn>
                  <a:cxn ang="0">
                    <a:pos x="0" y="0"/>
                  </a:cxn>
                  <a:cxn ang="0">
                    <a:pos x="65" y="0"/>
                  </a:cxn>
                  <a:cxn ang="0">
                    <a:pos x="65" y="5"/>
                  </a:cxn>
                  <a:cxn ang="0">
                    <a:pos x="50" y="8"/>
                  </a:cxn>
                  <a:cxn ang="0">
                    <a:pos x="46" y="22"/>
                  </a:cxn>
                  <a:cxn ang="0">
                    <a:pos x="46" y="110"/>
                  </a:cxn>
                  <a:cxn ang="0">
                    <a:pos x="49" y="118"/>
                  </a:cxn>
                  <a:cxn ang="0">
                    <a:pos x="62" y="120"/>
                  </a:cxn>
                  <a:cxn ang="0">
                    <a:pos x="90" y="113"/>
                  </a:cxn>
                  <a:cxn ang="0">
                    <a:pos x="110" y="84"/>
                  </a:cxn>
                  <a:cxn ang="0">
                    <a:pos x="115" y="84"/>
                  </a:cxn>
                  <a:cxn ang="0">
                    <a:pos x="108" y="126"/>
                  </a:cxn>
                  <a:cxn ang="0">
                    <a:pos x="0" y="126"/>
                  </a:cxn>
                  <a:cxn ang="0">
                    <a:pos x="0" y="121"/>
                  </a:cxn>
                </a:cxnLst>
                <a:rect l="0" t="0" r="r" b="b"/>
                <a:pathLst>
                  <a:path w="115" h="126">
                    <a:moveTo>
                      <a:pt x="0" y="121"/>
                    </a:moveTo>
                    <a:lnTo>
                      <a:pt x="0" y="121"/>
                    </a:lnTo>
                    <a:cubicBezTo>
                      <a:pt x="5" y="121"/>
                      <a:pt x="9" y="121"/>
                      <a:pt x="11" y="119"/>
                    </a:cubicBezTo>
                    <a:cubicBezTo>
                      <a:pt x="15" y="118"/>
                      <a:pt x="16" y="114"/>
                      <a:pt x="16" y="108"/>
                    </a:cubicBezTo>
                    <a:lnTo>
                      <a:pt x="16" y="18"/>
                    </a:lnTo>
                    <a:cubicBezTo>
                      <a:pt x="16" y="13"/>
                      <a:pt x="15" y="9"/>
                      <a:pt x="11" y="7"/>
                    </a:cubicBezTo>
                    <a:cubicBezTo>
                      <a:pt x="9" y="6"/>
                      <a:pt x="5" y="6"/>
                      <a:pt x="0" y="5"/>
                    </a:cubicBezTo>
                    <a:lnTo>
                      <a:pt x="0" y="0"/>
                    </a:lnTo>
                    <a:lnTo>
                      <a:pt x="65" y="0"/>
                    </a:lnTo>
                    <a:lnTo>
                      <a:pt x="65" y="5"/>
                    </a:lnTo>
                    <a:cubicBezTo>
                      <a:pt x="57" y="5"/>
                      <a:pt x="52" y="6"/>
                      <a:pt x="50" y="8"/>
                    </a:cubicBezTo>
                    <a:cubicBezTo>
                      <a:pt x="47" y="10"/>
                      <a:pt x="46" y="15"/>
                      <a:pt x="46" y="22"/>
                    </a:cubicBezTo>
                    <a:lnTo>
                      <a:pt x="46" y="110"/>
                    </a:lnTo>
                    <a:cubicBezTo>
                      <a:pt x="46" y="114"/>
                      <a:pt x="47" y="117"/>
                      <a:pt x="49" y="118"/>
                    </a:cubicBezTo>
                    <a:cubicBezTo>
                      <a:pt x="51" y="120"/>
                      <a:pt x="56" y="120"/>
                      <a:pt x="62" y="120"/>
                    </a:cubicBezTo>
                    <a:cubicBezTo>
                      <a:pt x="73" y="120"/>
                      <a:pt x="82" y="118"/>
                      <a:pt x="90" y="113"/>
                    </a:cubicBezTo>
                    <a:cubicBezTo>
                      <a:pt x="98" y="108"/>
                      <a:pt x="104" y="98"/>
                      <a:pt x="110" y="84"/>
                    </a:cubicBezTo>
                    <a:lnTo>
                      <a:pt x="115" y="84"/>
                    </a:lnTo>
                    <a:lnTo>
                      <a:pt x="108"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298"/>
              <p:cNvSpPr>
                <a:spLocks noEditPoints="1"/>
              </p:cNvSpPr>
              <p:nvPr/>
            </p:nvSpPr>
            <p:spPr bwMode="auto">
              <a:xfrm>
                <a:off x="1571" y="2968"/>
                <a:ext cx="24" cy="71"/>
              </a:xfrm>
              <a:custGeom>
                <a:avLst/>
                <a:gdLst/>
                <a:ahLst/>
                <a:cxnLst>
                  <a:cxn ang="0">
                    <a:pos x="8" y="14"/>
                  </a:cxn>
                  <a:cxn ang="0">
                    <a:pos x="8" y="14"/>
                  </a:cxn>
                  <a:cxn ang="0">
                    <a:pos x="12" y="4"/>
                  </a:cxn>
                  <a:cxn ang="0">
                    <a:pos x="23" y="0"/>
                  </a:cxn>
                  <a:cxn ang="0">
                    <a:pos x="33" y="4"/>
                  </a:cxn>
                  <a:cxn ang="0">
                    <a:pos x="37" y="14"/>
                  </a:cxn>
                  <a:cxn ang="0">
                    <a:pos x="33" y="24"/>
                  </a:cxn>
                  <a:cxn ang="0">
                    <a:pos x="23" y="29"/>
                  </a:cxn>
                  <a:cxn ang="0">
                    <a:pos x="12" y="24"/>
                  </a:cxn>
                  <a:cxn ang="0">
                    <a:pos x="8" y="14"/>
                  </a:cxn>
                  <a:cxn ang="0">
                    <a:pos x="8" y="14"/>
                  </a:cxn>
                  <a:cxn ang="0">
                    <a:pos x="0" y="124"/>
                  </a:cxn>
                  <a:cxn ang="0">
                    <a:pos x="0" y="124"/>
                  </a:cxn>
                  <a:cxn ang="0">
                    <a:pos x="7" y="121"/>
                  </a:cxn>
                  <a:cxn ang="0">
                    <a:pos x="10" y="112"/>
                  </a:cxn>
                  <a:cxn ang="0">
                    <a:pos x="10" y="58"/>
                  </a:cxn>
                  <a:cxn ang="0">
                    <a:pos x="8" y="50"/>
                  </a:cxn>
                  <a:cxn ang="0">
                    <a:pos x="0" y="47"/>
                  </a:cxn>
                  <a:cxn ang="0">
                    <a:pos x="0" y="43"/>
                  </a:cxn>
                  <a:cxn ang="0">
                    <a:pos x="36" y="43"/>
                  </a:cxn>
                  <a:cxn ang="0">
                    <a:pos x="36" y="113"/>
                  </a:cxn>
                  <a:cxn ang="0">
                    <a:pos x="38" y="121"/>
                  </a:cxn>
                  <a:cxn ang="0">
                    <a:pos x="44" y="124"/>
                  </a:cxn>
                  <a:cxn ang="0">
                    <a:pos x="44" y="128"/>
                  </a:cxn>
                  <a:cxn ang="0">
                    <a:pos x="0" y="128"/>
                  </a:cxn>
                  <a:cxn ang="0">
                    <a:pos x="0" y="124"/>
                  </a:cxn>
                </a:cxnLst>
                <a:rect l="0" t="0" r="r" b="b"/>
                <a:pathLst>
                  <a:path w="44" h="128">
                    <a:moveTo>
                      <a:pt x="8" y="14"/>
                    </a:moveTo>
                    <a:lnTo>
                      <a:pt x="8" y="14"/>
                    </a:lnTo>
                    <a:cubicBezTo>
                      <a:pt x="8" y="10"/>
                      <a:pt x="10" y="7"/>
                      <a:pt x="12" y="4"/>
                    </a:cubicBezTo>
                    <a:cubicBezTo>
                      <a:pt x="15" y="1"/>
                      <a:pt x="19" y="0"/>
                      <a:pt x="23" y="0"/>
                    </a:cubicBezTo>
                    <a:cubicBezTo>
                      <a:pt x="27" y="0"/>
                      <a:pt x="30" y="1"/>
                      <a:pt x="33" y="4"/>
                    </a:cubicBezTo>
                    <a:cubicBezTo>
                      <a:pt x="36" y="7"/>
                      <a:pt x="37" y="10"/>
                      <a:pt x="37" y="14"/>
                    </a:cubicBezTo>
                    <a:cubicBezTo>
                      <a:pt x="37" y="18"/>
                      <a:pt x="36" y="22"/>
                      <a:pt x="33" y="24"/>
                    </a:cubicBezTo>
                    <a:cubicBezTo>
                      <a:pt x="30" y="27"/>
                      <a:pt x="27" y="29"/>
                      <a:pt x="23" y="29"/>
                    </a:cubicBezTo>
                    <a:cubicBezTo>
                      <a:pt x="19" y="29"/>
                      <a:pt x="15" y="27"/>
                      <a:pt x="12" y="24"/>
                    </a:cubicBezTo>
                    <a:cubicBezTo>
                      <a:pt x="10" y="22"/>
                      <a:pt x="8" y="18"/>
                      <a:pt x="8" y="14"/>
                    </a:cubicBezTo>
                    <a:lnTo>
                      <a:pt x="8" y="14"/>
                    </a:lnTo>
                    <a:close/>
                    <a:moveTo>
                      <a:pt x="0" y="124"/>
                    </a:moveTo>
                    <a:lnTo>
                      <a:pt x="0" y="124"/>
                    </a:lnTo>
                    <a:cubicBezTo>
                      <a:pt x="3" y="123"/>
                      <a:pt x="6" y="122"/>
                      <a:pt x="7" y="121"/>
                    </a:cubicBezTo>
                    <a:cubicBezTo>
                      <a:pt x="9" y="120"/>
                      <a:pt x="10" y="117"/>
                      <a:pt x="10" y="112"/>
                    </a:cubicBezTo>
                    <a:lnTo>
                      <a:pt x="10" y="58"/>
                    </a:lnTo>
                    <a:cubicBezTo>
                      <a:pt x="10" y="54"/>
                      <a:pt x="9" y="51"/>
                      <a:pt x="8" y="50"/>
                    </a:cubicBezTo>
                    <a:cubicBezTo>
                      <a:pt x="6" y="49"/>
                      <a:pt x="4" y="48"/>
                      <a:pt x="0" y="47"/>
                    </a:cubicBezTo>
                    <a:lnTo>
                      <a:pt x="0" y="43"/>
                    </a:lnTo>
                    <a:lnTo>
                      <a:pt x="36" y="43"/>
                    </a:lnTo>
                    <a:lnTo>
                      <a:pt x="36" y="113"/>
                    </a:lnTo>
                    <a:cubicBezTo>
                      <a:pt x="36" y="117"/>
                      <a:pt x="36" y="120"/>
                      <a:pt x="38" y="121"/>
                    </a:cubicBezTo>
                    <a:cubicBezTo>
                      <a:pt x="39" y="122"/>
                      <a:pt x="41" y="123"/>
                      <a:pt x="44" y="124"/>
                    </a:cubicBezTo>
                    <a:lnTo>
                      <a:pt x="44" y="128"/>
                    </a:lnTo>
                    <a:lnTo>
                      <a:pt x="0" y="128"/>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299"/>
              <p:cNvSpPr>
                <a:spLocks/>
              </p:cNvSpPr>
              <p:nvPr/>
            </p:nvSpPr>
            <p:spPr bwMode="auto">
              <a:xfrm>
                <a:off x="1600" y="2990"/>
                <a:ext cx="81" cy="49"/>
              </a:xfrm>
              <a:custGeom>
                <a:avLst/>
                <a:gdLst/>
                <a:ahLst/>
                <a:cxnLst>
                  <a:cxn ang="0">
                    <a:pos x="0" y="84"/>
                  </a:cxn>
                  <a:cxn ang="0">
                    <a:pos x="0" y="84"/>
                  </a:cxn>
                  <a:cxn ang="0">
                    <a:pos x="7" y="82"/>
                  </a:cxn>
                  <a:cxn ang="0">
                    <a:pos x="10" y="72"/>
                  </a:cxn>
                  <a:cxn ang="0">
                    <a:pos x="10" y="18"/>
                  </a:cxn>
                  <a:cxn ang="0">
                    <a:pos x="8" y="10"/>
                  </a:cxn>
                  <a:cxn ang="0">
                    <a:pos x="0" y="7"/>
                  </a:cxn>
                  <a:cxn ang="0">
                    <a:pos x="0" y="3"/>
                  </a:cxn>
                  <a:cxn ang="0">
                    <a:pos x="35" y="3"/>
                  </a:cxn>
                  <a:cxn ang="0">
                    <a:pos x="35" y="16"/>
                  </a:cxn>
                  <a:cxn ang="0">
                    <a:pos x="44" y="6"/>
                  </a:cxn>
                  <a:cxn ang="0">
                    <a:pos x="62" y="0"/>
                  </a:cxn>
                  <a:cxn ang="0">
                    <a:pos x="80" y="6"/>
                  </a:cxn>
                  <a:cxn ang="0">
                    <a:pos x="86" y="15"/>
                  </a:cxn>
                  <a:cxn ang="0">
                    <a:pos x="87" y="15"/>
                  </a:cxn>
                  <a:cxn ang="0">
                    <a:pos x="97" y="6"/>
                  </a:cxn>
                  <a:cxn ang="0">
                    <a:pos x="114" y="0"/>
                  </a:cxn>
                  <a:cxn ang="0">
                    <a:pos x="131" y="7"/>
                  </a:cxn>
                  <a:cxn ang="0">
                    <a:pos x="139" y="26"/>
                  </a:cxn>
                  <a:cxn ang="0">
                    <a:pos x="139" y="73"/>
                  </a:cxn>
                  <a:cxn ang="0">
                    <a:pos x="141" y="81"/>
                  </a:cxn>
                  <a:cxn ang="0">
                    <a:pos x="148" y="84"/>
                  </a:cxn>
                  <a:cxn ang="0">
                    <a:pos x="148" y="88"/>
                  </a:cxn>
                  <a:cxn ang="0">
                    <a:pos x="104" y="88"/>
                  </a:cxn>
                  <a:cxn ang="0">
                    <a:pos x="104" y="84"/>
                  </a:cxn>
                  <a:cxn ang="0">
                    <a:pos x="111" y="81"/>
                  </a:cxn>
                  <a:cxn ang="0">
                    <a:pos x="113" y="73"/>
                  </a:cxn>
                  <a:cxn ang="0">
                    <a:pos x="113" y="28"/>
                  </a:cxn>
                  <a:cxn ang="0">
                    <a:pos x="111" y="17"/>
                  </a:cxn>
                  <a:cxn ang="0">
                    <a:pos x="103" y="13"/>
                  </a:cxn>
                  <a:cxn ang="0">
                    <a:pos x="93" y="17"/>
                  </a:cxn>
                  <a:cxn ang="0">
                    <a:pos x="88" y="23"/>
                  </a:cxn>
                  <a:cxn ang="0">
                    <a:pos x="88" y="73"/>
                  </a:cxn>
                  <a:cxn ang="0">
                    <a:pos x="89" y="81"/>
                  </a:cxn>
                  <a:cxn ang="0">
                    <a:pos x="96" y="84"/>
                  </a:cxn>
                  <a:cxn ang="0">
                    <a:pos x="96" y="88"/>
                  </a:cxn>
                  <a:cxn ang="0">
                    <a:pos x="53" y="88"/>
                  </a:cxn>
                  <a:cxn ang="0">
                    <a:pos x="53" y="84"/>
                  </a:cxn>
                  <a:cxn ang="0">
                    <a:pos x="60" y="81"/>
                  </a:cxn>
                  <a:cxn ang="0">
                    <a:pos x="62" y="73"/>
                  </a:cxn>
                  <a:cxn ang="0">
                    <a:pos x="62" y="28"/>
                  </a:cxn>
                  <a:cxn ang="0">
                    <a:pos x="60" y="17"/>
                  </a:cxn>
                  <a:cxn ang="0">
                    <a:pos x="51" y="13"/>
                  </a:cxn>
                  <a:cxn ang="0">
                    <a:pos x="41" y="18"/>
                  </a:cxn>
                  <a:cxn ang="0">
                    <a:pos x="36" y="23"/>
                  </a:cxn>
                  <a:cxn ang="0">
                    <a:pos x="36" y="73"/>
                  </a:cxn>
                  <a:cxn ang="0">
                    <a:pos x="38" y="81"/>
                  </a:cxn>
                  <a:cxn ang="0">
                    <a:pos x="44" y="84"/>
                  </a:cxn>
                  <a:cxn ang="0">
                    <a:pos x="44" y="88"/>
                  </a:cxn>
                  <a:cxn ang="0">
                    <a:pos x="0" y="88"/>
                  </a:cxn>
                  <a:cxn ang="0">
                    <a:pos x="0" y="84"/>
                  </a:cxn>
                </a:cxnLst>
                <a:rect l="0" t="0" r="r" b="b"/>
                <a:pathLst>
                  <a:path w="148" h="88">
                    <a:moveTo>
                      <a:pt x="0" y="84"/>
                    </a:moveTo>
                    <a:lnTo>
                      <a:pt x="0" y="84"/>
                    </a:lnTo>
                    <a:cubicBezTo>
                      <a:pt x="3" y="83"/>
                      <a:pt x="6" y="83"/>
                      <a:pt x="7" y="82"/>
                    </a:cubicBezTo>
                    <a:cubicBezTo>
                      <a:pt x="9" y="80"/>
                      <a:pt x="10" y="77"/>
                      <a:pt x="10" y="72"/>
                    </a:cubicBezTo>
                    <a:lnTo>
                      <a:pt x="10" y="18"/>
                    </a:lnTo>
                    <a:cubicBezTo>
                      <a:pt x="10" y="14"/>
                      <a:pt x="9" y="11"/>
                      <a:pt x="8" y="10"/>
                    </a:cubicBezTo>
                    <a:cubicBezTo>
                      <a:pt x="7" y="8"/>
                      <a:pt x="4" y="8"/>
                      <a:pt x="0" y="7"/>
                    </a:cubicBezTo>
                    <a:lnTo>
                      <a:pt x="0" y="3"/>
                    </a:lnTo>
                    <a:lnTo>
                      <a:pt x="35" y="3"/>
                    </a:lnTo>
                    <a:lnTo>
                      <a:pt x="35" y="16"/>
                    </a:lnTo>
                    <a:cubicBezTo>
                      <a:pt x="38" y="12"/>
                      <a:pt x="41" y="9"/>
                      <a:pt x="44" y="6"/>
                    </a:cubicBezTo>
                    <a:cubicBezTo>
                      <a:pt x="50" y="2"/>
                      <a:pt x="56" y="0"/>
                      <a:pt x="62" y="0"/>
                    </a:cubicBezTo>
                    <a:cubicBezTo>
                      <a:pt x="70" y="0"/>
                      <a:pt x="75" y="2"/>
                      <a:pt x="80" y="6"/>
                    </a:cubicBezTo>
                    <a:cubicBezTo>
                      <a:pt x="82" y="8"/>
                      <a:pt x="84" y="11"/>
                      <a:pt x="86" y="15"/>
                    </a:cubicBezTo>
                    <a:lnTo>
                      <a:pt x="87" y="15"/>
                    </a:lnTo>
                    <a:cubicBezTo>
                      <a:pt x="91" y="11"/>
                      <a:pt x="94" y="8"/>
                      <a:pt x="97" y="6"/>
                    </a:cubicBezTo>
                    <a:cubicBezTo>
                      <a:pt x="102" y="2"/>
                      <a:pt x="108" y="0"/>
                      <a:pt x="114" y="0"/>
                    </a:cubicBezTo>
                    <a:cubicBezTo>
                      <a:pt x="121" y="0"/>
                      <a:pt x="126" y="2"/>
                      <a:pt x="131" y="7"/>
                    </a:cubicBezTo>
                    <a:cubicBezTo>
                      <a:pt x="136" y="11"/>
                      <a:pt x="139" y="17"/>
                      <a:pt x="139" y="26"/>
                    </a:cubicBezTo>
                    <a:lnTo>
                      <a:pt x="139" y="73"/>
                    </a:lnTo>
                    <a:cubicBezTo>
                      <a:pt x="139" y="77"/>
                      <a:pt x="140" y="80"/>
                      <a:pt x="141" y="81"/>
                    </a:cubicBezTo>
                    <a:cubicBezTo>
                      <a:pt x="142" y="83"/>
                      <a:pt x="145" y="83"/>
                      <a:pt x="148" y="84"/>
                    </a:cubicBezTo>
                    <a:lnTo>
                      <a:pt x="148" y="88"/>
                    </a:lnTo>
                    <a:lnTo>
                      <a:pt x="104" y="88"/>
                    </a:lnTo>
                    <a:lnTo>
                      <a:pt x="104" y="84"/>
                    </a:lnTo>
                    <a:cubicBezTo>
                      <a:pt x="108" y="83"/>
                      <a:pt x="110" y="82"/>
                      <a:pt x="111" y="81"/>
                    </a:cubicBezTo>
                    <a:cubicBezTo>
                      <a:pt x="113" y="80"/>
                      <a:pt x="113" y="77"/>
                      <a:pt x="113" y="73"/>
                    </a:cubicBezTo>
                    <a:lnTo>
                      <a:pt x="113" y="28"/>
                    </a:lnTo>
                    <a:cubicBezTo>
                      <a:pt x="113" y="23"/>
                      <a:pt x="112" y="20"/>
                      <a:pt x="111" y="17"/>
                    </a:cubicBezTo>
                    <a:cubicBezTo>
                      <a:pt x="110" y="14"/>
                      <a:pt x="107" y="13"/>
                      <a:pt x="103" y="13"/>
                    </a:cubicBezTo>
                    <a:cubicBezTo>
                      <a:pt x="100" y="13"/>
                      <a:pt x="96" y="14"/>
                      <a:pt x="93" y="17"/>
                    </a:cubicBezTo>
                    <a:cubicBezTo>
                      <a:pt x="89" y="20"/>
                      <a:pt x="88" y="22"/>
                      <a:pt x="88" y="23"/>
                    </a:cubicBezTo>
                    <a:lnTo>
                      <a:pt x="88" y="73"/>
                    </a:lnTo>
                    <a:cubicBezTo>
                      <a:pt x="88" y="77"/>
                      <a:pt x="88" y="80"/>
                      <a:pt x="89" y="81"/>
                    </a:cubicBezTo>
                    <a:cubicBezTo>
                      <a:pt x="91" y="82"/>
                      <a:pt x="93" y="83"/>
                      <a:pt x="96" y="84"/>
                    </a:cubicBezTo>
                    <a:lnTo>
                      <a:pt x="96" y="88"/>
                    </a:lnTo>
                    <a:lnTo>
                      <a:pt x="53" y="88"/>
                    </a:lnTo>
                    <a:lnTo>
                      <a:pt x="53" y="84"/>
                    </a:lnTo>
                    <a:cubicBezTo>
                      <a:pt x="56" y="83"/>
                      <a:pt x="58" y="82"/>
                      <a:pt x="60" y="81"/>
                    </a:cubicBezTo>
                    <a:cubicBezTo>
                      <a:pt x="61" y="80"/>
                      <a:pt x="62" y="77"/>
                      <a:pt x="62" y="73"/>
                    </a:cubicBezTo>
                    <a:lnTo>
                      <a:pt x="62" y="28"/>
                    </a:lnTo>
                    <a:cubicBezTo>
                      <a:pt x="62" y="23"/>
                      <a:pt x="61" y="20"/>
                      <a:pt x="60" y="17"/>
                    </a:cubicBezTo>
                    <a:cubicBezTo>
                      <a:pt x="58" y="14"/>
                      <a:pt x="56" y="13"/>
                      <a:pt x="51" y="13"/>
                    </a:cubicBezTo>
                    <a:cubicBezTo>
                      <a:pt x="48" y="13"/>
                      <a:pt x="44" y="14"/>
                      <a:pt x="41" y="18"/>
                    </a:cubicBezTo>
                    <a:cubicBezTo>
                      <a:pt x="38" y="21"/>
                      <a:pt x="36" y="23"/>
                      <a:pt x="36" y="23"/>
                    </a:cubicBezTo>
                    <a:lnTo>
                      <a:pt x="36" y="73"/>
                    </a:lnTo>
                    <a:cubicBezTo>
                      <a:pt x="36" y="77"/>
                      <a:pt x="36" y="80"/>
                      <a:pt x="38" y="81"/>
                    </a:cubicBezTo>
                    <a:cubicBezTo>
                      <a:pt x="39" y="82"/>
                      <a:pt x="41" y="83"/>
                      <a:pt x="44" y="84"/>
                    </a:cubicBezTo>
                    <a:lnTo>
                      <a:pt x="44" y="88"/>
                    </a:lnTo>
                    <a:lnTo>
                      <a:pt x="0" y="88"/>
                    </a:lnTo>
                    <a:lnTo>
                      <a:pt x="0" y="8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4" name="Freeform 300"/>
              <p:cNvSpPr>
                <a:spLocks noEditPoints="1"/>
              </p:cNvSpPr>
              <p:nvPr/>
            </p:nvSpPr>
            <p:spPr bwMode="auto">
              <a:xfrm>
                <a:off x="1685" y="2968"/>
                <a:ext cx="25" cy="71"/>
              </a:xfrm>
              <a:custGeom>
                <a:avLst/>
                <a:gdLst/>
                <a:ahLst/>
                <a:cxnLst>
                  <a:cxn ang="0">
                    <a:pos x="9" y="14"/>
                  </a:cxn>
                  <a:cxn ang="0">
                    <a:pos x="9" y="14"/>
                  </a:cxn>
                  <a:cxn ang="0">
                    <a:pos x="13" y="4"/>
                  </a:cxn>
                  <a:cxn ang="0">
                    <a:pos x="23" y="0"/>
                  </a:cxn>
                  <a:cxn ang="0">
                    <a:pos x="33" y="4"/>
                  </a:cxn>
                  <a:cxn ang="0">
                    <a:pos x="37" y="14"/>
                  </a:cxn>
                  <a:cxn ang="0">
                    <a:pos x="33" y="24"/>
                  </a:cxn>
                  <a:cxn ang="0">
                    <a:pos x="23" y="29"/>
                  </a:cxn>
                  <a:cxn ang="0">
                    <a:pos x="13" y="24"/>
                  </a:cxn>
                  <a:cxn ang="0">
                    <a:pos x="9" y="14"/>
                  </a:cxn>
                  <a:cxn ang="0">
                    <a:pos x="9" y="14"/>
                  </a:cxn>
                  <a:cxn ang="0">
                    <a:pos x="0" y="124"/>
                  </a:cxn>
                  <a:cxn ang="0">
                    <a:pos x="0" y="124"/>
                  </a:cxn>
                  <a:cxn ang="0">
                    <a:pos x="7" y="121"/>
                  </a:cxn>
                  <a:cxn ang="0">
                    <a:pos x="10" y="112"/>
                  </a:cxn>
                  <a:cxn ang="0">
                    <a:pos x="10" y="58"/>
                  </a:cxn>
                  <a:cxn ang="0">
                    <a:pos x="8" y="50"/>
                  </a:cxn>
                  <a:cxn ang="0">
                    <a:pos x="0" y="47"/>
                  </a:cxn>
                  <a:cxn ang="0">
                    <a:pos x="0" y="43"/>
                  </a:cxn>
                  <a:cxn ang="0">
                    <a:pos x="36" y="43"/>
                  </a:cxn>
                  <a:cxn ang="0">
                    <a:pos x="36" y="113"/>
                  </a:cxn>
                  <a:cxn ang="0">
                    <a:pos x="38" y="121"/>
                  </a:cxn>
                  <a:cxn ang="0">
                    <a:pos x="45" y="124"/>
                  </a:cxn>
                  <a:cxn ang="0">
                    <a:pos x="45" y="128"/>
                  </a:cxn>
                  <a:cxn ang="0">
                    <a:pos x="0" y="128"/>
                  </a:cxn>
                  <a:cxn ang="0">
                    <a:pos x="0" y="124"/>
                  </a:cxn>
                </a:cxnLst>
                <a:rect l="0" t="0" r="r" b="b"/>
                <a:pathLst>
                  <a:path w="45" h="128">
                    <a:moveTo>
                      <a:pt x="9" y="14"/>
                    </a:moveTo>
                    <a:lnTo>
                      <a:pt x="9" y="14"/>
                    </a:lnTo>
                    <a:cubicBezTo>
                      <a:pt x="9" y="10"/>
                      <a:pt x="10" y="7"/>
                      <a:pt x="13" y="4"/>
                    </a:cubicBezTo>
                    <a:cubicBezTo>
                      <a:pt x="16" y="1"/>
                      <a:pt x="19" y="0"/>
                      <a:pt x="23" y="0"/>
                    </a:cubicBezTo>
                    <a:cubicBezTo>
                      <a:pt x="27" y="0"/>
                      <a:pt x="30" y="1"/>
                      <a:pt x="33" y="4"/>
                    </a:cubicBezTo>
                    <a:cubicBezTo>
                      <a:pt x="36" y="7"/>
                      <a:pt x="37" y="10"/>
                      <a:pt x="37" y="14"/>
                    </a:cubicBezTo>
                    <a:cubicBezTo>
                      <a:pt x="37" y="18"/>
                      <a:pt x="36" y="22"/>
                      <a:pt x="33" y="24"/>
                    </a:cubicBezTo>
                    <a:cubicBezTo>
                      <a:pt x="30" y="27"/>
                      <a:pt x="27" y="29"/>
                      <a:pt x="23" y="29"/>
                    </a:cubicBezTo>
                    <a:cubicBezTo>
                      <a:pt x="19" y="29"/>
                      <a:pt x="16" y="27"/>
                      <a:pt x="13" y="24"/>
                    </a:cubicBezTo>
                    <a:cubicBezTo>
                      <a:pt x="10" y="22"/>
                      <a:pt x="9" y="18"/>
                      <a:pt x="9" y="14"/>
                    </a:cubicBezTo>
                    <a:lnTo>
                      <a:pt x="9" y="14"/>
                    </a:lnTo>
                    <a:close/>
                    <a:moveTo>
                      <a:pt x="0" y="124"/>
                    </a:moveTo>
                    <a:lnTo>
                      <a:pt x="0" y="124"/>
                    </a:lnTo>
                    <a:cubicBezTo>
                      <a:pt x="4" y="123"/>
                      <a:pt x="6" y="122"/>
                      <a:pt x="7" y="121"/>
                    </a:cubicBezTo>
                    <a:cubicBezTo>
                      <a:pt x="9" y="120"/>
                      <a:pt x="10" y="117"/>
                      <a:pt x="10" y="112"/>
                    </a:cubicBezTo>
                    <a:lnTo>
                      <a:pt x="10" y="58"/>
                    </a:lnTo>
                    <a:cubicBezTo>
                      <a:pt x="10" y="54"/>
                      <a:pt x="9" y="51"/>
                      <a:pt x="8" y="50"/>
                    </a:cubicBezTo>
                    <a:cubicBezTo>
                      <a:pt x="7" y="49"/>
                      <a:pt x="4" y="48"/>
                      <a:pt x="0" y="47"/>
                    </a:cubicBezTo>
                    <a:lnTo>
                      <a:pt x="0" y="43"/>
                    </a:lnTo>
                    <a:lnTo>
                      <a:pt x="36" y="43"/>
                    </a:lnTo>
                    <a:lnTo>
                      <a:pt x="36" y="113"/>
                    </a:lnTo>
                    <a:cubicBezTo>
                      <a:pt x="36" y="117"/>
                      <a:pt x="37" y="120"/>
                      <a:pt x="38" y="121"/>
                    </a:cubicBezTo>
                    <a:cubicBezTo>
                      <a:pt x="39" y="122"/>
                      <a:pt x="41" y="123"/>
                      <a:pt x="45" y="124"/>
                    </a:cubicBezTo>
                    <a:lnTo>
                      <a:pt x="45" y="128"/>
                    </a:lnTo>
                    <a:lnTo>
                      <a:pt x="0" y="128"/>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5" name="Freeform 301"/>
              <p:cNvSpPr>
                <a:spLocks/>
              </p:cNvSpPr>
              <p:nvPr/>
            </p:nvSpPr>
            <p:spPr bwMode="auto">
              <a:xfrm>
                <a:off x="1714" y="2974"/>
                <a:ext cx="32" cy="66"/>
              </a:xfrm>
              <a:custGeom>
                <a:avLst/>
                <a:gdLst/>
                <a:ahLst/>
                <a:cxnLst>
                  <a:cxn ang="0">
                    <a:pos x="0" y="40"/>
                  </a:cxn>
                  <a:cxn ang="0">
                    <a:pos x="0" y="40"/>
                  </a:cxn>
                  <a:cxn ang="0">
                    <a:pos x="0" y="35"/>
                  </a:cxn>
                  <a:cxn ang="0">
                    <a:pos x="6" y="29"/>
                  </a:cxn>
                  <a:cxn ang="0">
                    <a:pos x="16" y="20"/>
                  </a:cxn>
                  <a:cxn ang="0">
                    <a:pos x="31" y="0"/>
                  </a:cxn>
                  <a:cxn ang="0">
                    <a:pos x="36" y="0"/>
                  </a:cxn>
                  <a:cxn ang="0">
                    <a:pos x="36" y="32"/>
                  </a:cxn>
                  <a:cxn ang="0">
                    <a:pos x="53" y="32"/>
                  </a:cxn>
                  <a:cxn ang="0">
                    <a:pos x="53" y="40"/>
                  </a:cxn>
                  <a:cxn ang="0">
                    <a:pos x="36" y="40"/>
                  </a:cxn>
                  <a:cxn ang="0">
                    <a:pos x="36" y="96"/>
                  </a:cxn>
                  <a:cxn ang="0">
                    <a:pos x="37" y="102"/>
                  </a:cxn>
                  <a:cxn ang="0">
                    <a:pos x="43" y="106"/>
                  </a:cxn>
                  <a:cxn ang="0">
                    <a:pos x="49" y="104"/>
                  </a:cxn>
                  <a:cxn ang="0">
                    <a:pos x="54" y="97"/>
                  </a:cxn>
                  <a:cxn ang="0">
                    <a:pos x="58" y="99"/>
                  </a:cxn>
                  <a:cxn ang="0">
                    <a:pos x="50" y="111"/>
                  </a:cxn>
                  <a:cxn ang="0">
                    <a:pos x="31" y="120"/>
                  </a:cxn>
                  <a:cxn ang="0">
                    <a:pos x="19" y="117"/>
                  </a:cxn>
                  <a:cxn ang="0">
                    <a:pos x="10" y="100"/>
                  </a:cxn>
                  <a:cxn ang="0">
                    <a:pos x="10" y="40"/>
                  </a:cxn>
                  <a:cxn ang="0">
                    <a:pos x="0" y="40"/>
                  </a:cxn>
                </a:cxnLst>
                <a:rect l="0" t="0" r="r" b="b"/>
                <a:pathLst>
                  <a:path w="58" h="120">
                    <a:moveTo>
                      <a:pt x="0" y="40"/>
                    </a:moveTo>
                    <a:lnTo>
                      <a:pt x="0" y="40"/>
                    </a:lnTo>
                    <a:lnTo>
                      <a:pt x="0" y="35"/>
                    </a:lnTo>
                    <a:cubicBezTo>
                      <a:pt x="2" y="33"/>
                      <a:pt x="4" y="31"/>
                      <a:pt x="6" y="29"/>
                    </a:cubicBezTo>
                    <a:cubicBezTo>
                      <a:pt x="10" y="26"/>
                      <a:pt x="13" y="23"/>
                      <a:pt x="16" y="20"/>
                    </a:cubicBezTo>
                    <a:cubicBezTo>
                      <a:pt x="21" y="14"/>
                      <a:pt x="26" y="7"/>
                      <a:pt x="31" y="0"/>
                    </a:cubicBezTo>
                    <a:lnTo>
                      <a:pt x="36" y="0"/>
                    </a:lnTo>
                    <a:lnTo>
                      <a:pt x="36" y="32"/>
                    </a:lnTo>
                    <a:lnTo>
                      <a:pt x="53" y="32"/>
                    </a:lnTo>
                    <a:lnTo>
                      <a:pt x="53" y="40"/>
                    </a:lnTo>
                    <a:lnTo>
                      <a:pt x="36" y="40"/>
                    </a:lnTo>
                    <a:lnTo>
                      <a:pt x="36" y="96"/>
                    </a:lnTo>
                    <a:cubicBezTo>
                      <a:pt x="36" y="98"/>
                      <a:pt x="36" y="100"/>
                      <a:pt x="37" y="102"/>
                    </a:cubicBezTo>
                    <a:cubicBezTo>
                      <a:pt x="38" y="105"/>
                      <a:pt x="40" y="106"/>
                      <a:pt x="43" y="106"/>
                    </a:cubicBezTo>
                    <a:cubicBezTo>
                      <a:pt x="45" y="106"/>
                      <a:pt x="47" y="105"/>
                      <a:pt x="49" y="104"/>
                    </a:cubicBezTo>
                    <a:cubicBezTo>
                      <a:pt x="50" y="102"/>
                      <a:pt x="52" y="100"/>
                      <a:pt x="54" y="97"/>
                    </a:cubicBezTo>
                    <a:lnTo>
                      <a:pt x="58" y="99"/>
                    </a:lnTo>
                    <a:cubicBezTo>
                      <a:pt x="56" y="104"/>
                      <a:pt x="53" y="108"/>
                      <a:pt x="50" y="111"/>
                    </a:cubicBezTo>
                    <a:cubicBezTo>
                      <a:pt x="45" y="117"/>
                      <a:pt x="39" y="120"/>
                      <a:pt x="31" y="120"/>
                    </a:cubicBezTo>
                    <a:cubicBezTo>
                      <a:pt x="26" y="120"/>
                      <a:pt x="23" y="119"/>
                      <a:pt x="19" y="117"/>
                    </a:cubicBezTo>
                    <a:cubicBezTo>
                      <a:pt x="13" y="114"/>
                      <a:pt x="10" y="108"/>
                      <a:pt x="10" y="100"/>
                    </a:cubicBezTo>
                    <a:lnTo>
                      <a:pt x="10"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6" name="Freeform 302"/>
              <p:cNvSpPr>
                <a:spLocks/>
              </p:cNvSpPr>
              <p:nvPr/>
            </p:nvSpPr>
            <p:spPr bwMode="auto">
              <a:xfrm>
                <a:off x="1288" y="3143"/>
                <a:ext cx="623" cy="208"/>
              </a:xfrm>
              <a:custGeom>
                <a:avLst/>
                <a:gdLst/>
                <a:ahLst/>
                <a:cxnLst>
                  <a:cxn ang="0">
                    <a:pos x="0" y="0"/>
                  </a:cxn>
                  <a:cxn ang="0">
                    <a:pos x="0" y="0"/>
                  </a:cxn>
                  <a:cxn ang="0">
                    <a:pos x="1133" y="0"/>
                  </a:cxn>
                  <a:cxn ang="0">
                    <a:pos x="1133" y="378"/>
                  </a:cxn>
                  <a:cxn ang="0">
                    <a:pos x="0" y="378"/>
                  </a:cxn>
                  <a:cxn ang="0">
                    <a:pos x="0" y="0"/>
                  </a:cxn>
                </a:cxnLst>
                <a:rect l="0" t="0" r="r" b="b"/>
                <a:pathLst>
                  <a:path w="1133" h="378">
                    <a:moveTo>
                      <a:pt x="0" y="0"/>
                    </a:moveTo>
                    <a:lnTo>
                      <a:pt x="0" y="0"/>
                    </a:lnTo>
                    <a:lnTo>
                      <a:pt x="1133" y="0"/>
                    </a:lnTo>
                    <a:lnTo>
                      <a:pt x="1133" y="378"/>
                    </a:lnTo>
                    <a:lnTo>
                      <a:pt x="0" y="37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7" name="Freeform 303"/>
              <p:cNvSpPr>
                <a:spLocks/>
              </p:cNvSpPr>
              <p:nvPr/>
            </p:nvSpPr>
            <p:spPr bwMode="auto">
              <a:xfrm>
                <a:off x="1288" y="3143"/>
                <a:ext cx="623" cy="208"/>
              </a:xfrm>
              <a:custGeom>
                <a:avLst/>
                <a:gdLst/>
                <a:ahLst/>
                <a:cxnLst>
                  <a:cxn ang="0">
                    <a:pos x="0" y="0"/>
                  </a:cxn>
                  <a:cxn ang="0">
                    <a:pos x="0" y="0"/>
                  </a:cxn>
                  <a:cxn ang="0">
                    <a:pos x="1133" y="0"/>
                  </a:cxn>
                  <a:cxn ang="0">
                    <a:pos x="1133" y="378"/>
                  </a:cxn>
                  <a:cxn ang="0">
                    <a:pos x="0" y="378"/>
                  </a:cxn>
                  <a:cxn ang="0">
                    <a:pos x="0" y="0"/>
                  </a:cxn>
                </a:cxnLst>
                <a:rect l="0" t="0" r="r" b="b"/>
                <a:pathLst>
                  <a:path w="1133" h="378">
                    <a:moveTo>
                      <a:pt x="0" y="0"/>
                    </a:moveTo>
                    <a:lnTo>
                      <a:pt x="0" y="0"/>
                    </a:lnTo>
                    <a:lnTo>
                      <a:pt x="1133" y="0"/>
                    </a:lnTo>
                    <a:lnTo>
                      <a:pt x="1133"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8" name="Freeform 304"/>
              <p:cNvSpPr>
                <a:spLocks noEditPoints="1"/>
              </p:cNvSpPr>
              <p:nvPr/>
            </p:nvSpPr>
            <p:spPr bwMode="auto">
              <a:xfrm>
                <a:off x="1308" y="3178"/>
                <a:ext cx="62" cy="70"/>
              </a:xfrm>
              <a:custGeom>
                <a:avLst/>
                <a:gdLst/>
                <a:ahLst/>
                <a:cxnLst>
                  <a:cxn ang="0">
                    <a:pos x="0" y="121"/>
                  </a:cxn>
                  <a:cxn ang="0">
                    <a:pos x="0" y="121"/>
                  </a:cxn>
                  <a:cxn ang="0">
                    <a:pos x="11" y="119"/>
                  </a:cxn>
                  <a:cxn ang="0">
                    <a:pos x="16" y="108"/>
                  </a:cxn>
                  <a:cxn ang="0">
                    <a:pos x="16" y="18"/>
                  </a:cxn>
                  <a:cxn ang="0">
                    <a:pos x="11" y="7"/>
                  </a:cxn>
                  <a:cxn ang="0">
                    <a:pos x="0" y="5"/>
                  </a:cxn>
                  <a:cxn ang="0">
                    <a:pos x="0" y="0"/>
                  </a:cxn>
                  <a:cxn ang="0">
                    <a:pos x="57" y="0"/>
                  </a:cxn>
                  <a:cxn ang="0">
                    <a:pos x="85" y="4"/>
                  </a:cxn>
                  <a:cxn ang="0">
                    <a:pos x="106" y="30"/>
                  </a:cxn>
                  <a:cxn ang="0">
                    <a:pos x="97" y="49"/>
                  </a:cxn>
                  <a:cxn ang="0">
                    <a:pos x="79" y="57"/>
                  </a:cxn>
                  <a:cxn ang="0">
                    <a:pos x="79" y="59"/>
                  </a:cxn>
                  <a:cxn ang="0">
                    <a:pos x="97" y="66"/>
                  </a:cxn>
                  <a:cxn ang="0">
                    <a:pos x="112" y="92"/>
                  </a:cxn>
                  <a:cxn ang="0">
                    <a:pos x="98" y="117"/>
                  </a:cxn>
                  <a:cxn ang="0">
                    <a:pos x="60" y="126"/>
                  </a:cxn>
                  <a:cxn ang="0">
                    <a:pos x="0" y="126"/>
                  </a:cxn>
                  <a:cxn ang="0">
                    <a:pos x="0" y="121"/>
                  </a:cxn>
                  <a:cxn ang="0">
                    <a:pos x="46" y="57"/>
                  </a:cxn>
                  <a:cxn ang="0">
                    <a:pos x="46" y="57"/>
                  </a:cxn>
                  <a:cxn ang="0">
                    <a:pos x="69" y="51"/>
                  </a:cxn>
                  <a:cxn ang="0">
                    <a:pos x="75" y="31"/>
                  </a:cxn>
                  <a:cxn ang="0">
                    <a:pos x="71" y="13"/>
                  </a:cxn>
                  <a:cxn ang="0">
                    <a:pos x="56" y="6"/>
                  </a:cxn>
                  <a:cxn ang="0">
                    <a:pos x="48" y="8"/>
                  </a:cxn>
                  <a:cxn ang="0">
                    <a:pos x="46" y="15"/>
                  </a:cxn>
                  <a:cxn ang="0">
                    <a:pos x="46" y="57"/>
                  </a:cxn>
                  <a:cxn ang="0">
                    <a:pos x="46" y="109"/>
                  </a:cxn>
                  <a:cxn ang="0">
                    <a:pos x="46" y="109"/>
                  </a:cxn>
                  <a:cxn ang="0">
                    <a:pos x="47" y="116"/>
                  </a:cxn>
                  <a:cxn ang="0">
                    <a:pos x="56" y="120"/>
                  </a:cxn>
                  <a:cxn ang="0">
                    <a:pos x="74" y="113"/>
                  </a:cxn>
                  <a:cxn ang="0">
                    <a:pos x="80" y="93"/>
                  </a:cxn>
                  <a:cxn ang="0">
                    <a:pos x="68" y="66"/>
                  </a:cxn>
                  <a:cxn ang="0">
                    <a:pos x="46" y="62"/>
                  </a:cxn>
                  <a:cxn ang="0">
                    <a:pos x="46" y="109"/>
                  </a:cxn>
                </a:cxnLst>
                <a:rect l="0" t="0" r="r" b="b"/>
                <a:pathLst>
                  <a:path w="112" h="126">
                    <a:moveTo>
                      <a:pt x="0" y="121"/>
                    </a:moveTo>
                    <a:lnTo>
                      <a:pt x="0" y="121"/>
                    </a:lnTo>
                    <a:cubicBezTo>
                      <a:pt x="5" y="121"/>
                      <a:pt x="8" y="121"/>
                      <a:pt x="11" y="119"/>
                    </a:cubicBezTo>
                    <a:cubicBezTo>
                      <a:pt x="14" y="118"/>
                      <a:pt x="16" y="114"/>
                      <a:pt x="16" y="108"/>
                    </a:cubicBezTo>
                    <a:lnTo>
                      <a:pt x="16" y="18"/>
                    </a:lnTo>
                    <a:cubicBezTo>
                      <a:pt x="16" y="13"/>
                      <a:pt x="14" y="9"/>
                      <a:pt x="11" y="7"/>
                    </a:cubicBezTo>
                    <a:cubicBezTo>
                      <a:pt x="9" y="6"/>
                      <a:pt x="5" y="6"/>
                      <a:pt x="0" y="5"/>
                    </a:cubicBezTo>
                    <a:lnTo>
                      <a:pt x="0" y="0"/>
                    </a:lnTo>
                    <a:lnTo>
                      <a:pt x="57" y="0"/>
                    </a:lnTo>
                    <a:cubicBezTo>
                      <a:pt x="68" y="0"/>
                      <a:pt x="78" y="2"/>
                      <a:pt x="85" y="4"/>
                    </a:cubicBezTo>
                    <a:cubicBezTo>
                      <a:pt x="99" y="9"/>
                      <a:pt x="106" y="18"/>
                      <a:pt x="106" y="30"/>
                    </a:cubicBezTo>
                    <a:cubicBezTo>
                      <a:pt x="106" y="38"/>
                      <a:pt x="103" y="44"/>
                      <a:pt x="97" y="49"/>
                    </a:cubicBezTo>
                    <a:cubicBezTo>
                      <a:pt x="92" y="53"/>
                      <a:pt x="86" y="56"/>
                      <a:pt x="79" y="57"/>
                    </a:cubicBezTo>
                    <a:lnTo>
                      <a:pt x="79" y="59"/>
                    </a:lnTo>
                    <a:cubicBezTo>
                      <a:pt x="86" y="60"/>
                      <a:pt x="92" y="63"/>
                      <a:pt x="97" y="66"/>
                    </a:cubicBezTo>
                    <a:cubicBezTo>
                      <a:pt x="107" y="72"/>
                      <a:pt x="112" y="81"/>
                      <a:pt x="112" y="92"/>
                    </a:cubicBezTo>
                    <a:cubicBezTo>
                      <a:pt x="112" y="102"/>
                      <a:pt x="107" y="110"/>
                      <a:pt x="98" y="117"/>
                    </a:cubicBezTo>
                    <a:cubicBezTo>
                      <a:pt x="88" y="123"/>
                      <a:pt x="75" y="126"/>
                      <a:pt x="60" y="126"/>
                    </a:cubicBezTo>
                    <a:lnTo>
                      <a:pt x="0" y="126"/>
                    </a:lnTo>
                    <a:lnTo>
                      <a:pt x="0" y="121"/>
                    </a:lnTo>
                    <a:close/>
                    <a:moveTo>
                      <a:pt x="46" y="57"/>
                    </a:moveTo>
                    <a:lnTo>
                      <a:pt x="46" y="57"/>
                    </a:lnTo>
                    <a:cubicBezTo>
                      <a:pt x="57" y="57"/>
                      <a:pt x="65" y="55"/>
                      <a:pt x="69" y="51"/>
                    </a:cubicBezTo>
                    <a:cubicBezTo>
                      <a:pt x="73" y="47"/>
                      <a:pt x="75" y="41"/>
                      <a:pt x="75" y="31"/>
                    </a:cubicBezTo>
                    <a:cubicBezTo>
                      <a:pt x="75" y="24"/>
                      <a:pt x="74" y="18"/>
                      <a:pt x="71" y="13"/>
                    </a:cubicBezTo>
                    <a:cubicBezTo>
                      <a:pt x="68" y="9"/>
                      <a:pt x="64" y="6"/>
                      <a:pt x="56" y="6"/>
                    </a:cubicBezTo>
                    <a:cubicBezTo>
                      <a:pt x="52" y="6"/>
                      <a:pt x="50" y="7"/>
                      <a:pt x="48" y="8"/>
                    </a:cubicBezTo>
                    <a:cubicBezTo>
                      <a:pt x="47" y="9"/>
                      <a:pt x="46" y="12"/>
                      <a:pt x="46" y="15"/>
                    </a:cubicBezTo>
                    <a:lnTo>
                      <a:pt x="46" y="57"/>
                    </a:lnTo>
                    <a:close/>
                    <a:moveTo>
                      <a:pt x="46" y="109"/>
                    </a:moveTo>
                    <a:lnTo>
                      <a:pt x="46" y="109"/>
                    </a:lnTo>
                    <a:cubicBezTo>
                      <a:pt x="46" y="112"/>
                      <a:pt x="46" y="115"/>
                      <a:pt x="47" y="116"/>
                    </a:cubicBezTo>
                    <a:cubicBezTo>
                      <a:pt x="49" y="119"/>
                      <a:pt x="52" y="120"/>
                      <a:pt x="56" y="120"/>
                    </a:cubicBezTo>
                    <a:cubicBezTo>
                      <a:pt x="65" y="120"/>
                      <a:pt x="71" y="118"/>
                      <a:pt x="74" y="113"/>
                    </a:cubicBezTo>
                    <a:cubicBezTo>
                      <a:pt x="78" y="108"/>
                      <a:pt x="80" y="101"/>
                      <a:pt x="80" y="93"/>
                    </a:cubicBezTo>
                    <a:cubicBezTo>
                      <a:pt x="80" y="79"/>
                      <a:pt x="76" y="71"/>
                      <a:pt x="68" y="66"/>
                    </a:cubicBezTo>
                    <a:cubicBezTo>
                      <a:pt x="63" y="64"/>
                      <a:pt x="56" y="62"/>
                      <a:pt x="46" y="62"/>
                    </a:cubicBezTo>
                    <a:lnTo>
                      <a:pt x="46" y="10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9" name="Freeform 305"/>
              <p:cNvSpPr>
                <a:spLocks noEditPoints="1"/>
              </p:cNvSpPr>
              <p:nvPr/>
            </p:nvSpPr>
            <p:spPr bwMode="auto">
              <a:xfrm>
                <a:off x="1377" y="3199"/>
                <a:ext cx="48" cy="50"/>
              </a:xfrm>
              <a:custGeom>
                <a:avLst/>
                <a:gdLst/>
                <a:ahLst/>
                <a:cxnLst>
                  <a:cxn ang="0">
                    <a:pos x="36" y="78"/>
                  </a:cxn>
                  <a:cxn ang="0">
                    <a:pos x="36" y="78"/>
                  </a:cxn>
                  <a:cxn ang="0">
                    <a:pos x="45" y="75"/>
                  </a:cxn>
                  <a:cxn ang="0">
                    <a:pos x="50" y="70"/>
                  </a:cxn>
                  <a:cxn ang="0">
                    <a:pos x="50" y="43"/>
                  </a:cxn>
                  <a:cxn ang="0">
                    <a:pos x="37" y="48"/>
                  </a:cxn>
                  <a:cxn ang="0">
                    <a:pos x="27" y="65"/>
                  </a:cxn>
                  <a:cxn ang="0">
                    <a:pos x="30" y="74"/>
                  </a:cxn>
                  <a:cxn ang="0">
                    <a:pos x="36" y="78"/>
                  </a:cxn>
                  <a:cxn ang="0">
                    <a:pos x="36" y="78"/>
                  </a:cxn>
                  <a:cxn ang="0">
                    <a:pos x="0" y="71"/>
                  </a:cxn>
                  <a:cxn ang="0">
                    <a:pos x="0" y="71"/>
                  </a:cxn>
                  <a:cxn ang="0">
                    <a:pos x="12" y="51"/>
                  </a:cxn>
                  <a:cxn ang="0">
                    <a:pos x="50" y="36"/>
                  </a:cxn>
                  <a:cxn ang="0">
                    <a:pos x="50" y="23"/>
                  </a:cxn>
                  <a:cxn ang="0">
                    <a:pos x="46" y="10"/>
                  </a:cxn>
                  <a:cxn ang="0">
                    <a:pos x="34" y="6"/>
                  </a:cxn>
                  <a:cxn ang="0">
                    <a:pos x="26" y="8"/>
                  </a:cxn>
                  <a:cxn ang="0">
                    <a:pos x="23" y="13"/>
                  </a:cxn>
                  <a:cxn ang="0">
                    <a:pos x="23" y="15"/>
                  </a:cxn>
                  <a:cxn ang="0">
                    <a:pos x="24" y="16"/>
                  </a:cxn>
                  <a:cxn ang="0">
                    <a:pos x="25" y="18"/>
                  </a:cxn>
                  <a:cxn ang="0">
                    <a:pos x="27" y="21"/>
                  </a:cxn>
                  <a:cxn ang="0">
                    <a:pos x="28" y="25"/>
                  </a:cxn>
                  <a:cxn ang="0">
                    <a:pos x="24" y="33"/>
                  </a:cxn>
                  <a:cxn ang="0">
                    <a:pos x="16" y="36"/>
                  </a:cxn>
                  <a:cxn ang="0">
                    <a:pos x="7" y="33"/>
                  </a:cxn>
                  <a:cxn ang="0">
                    <a:pos x="3" y="24"/>
                  </a:cxn>
                  <a:cxn ang="0">
                    <a:pos x="14" y="7"/>
                  </a:cxn>
                  <a:cxn ang="0">
                    <a:pos x="38" y="0"/>
                  </a:cxn>
                  <a:cxn ang="0">
                    <a:pos x="65" y="6"/>
                  </a:cxn>
                  <a:cxn ang="0">
                    <a:pos x="75" y="29"/>
                  </a:cxn>
                  <a:cxn ang="0">
                    <a:pos x="75" y="74"/>
                  </a:cxn>
                  <a:cxn ang="0">
                    <a:pos x="76" y="78"/>
                  </a:cxn>
                  <a:cxn ang="0">
                    <a:pos x="79" y="79"/>
                  </a:cxn>
                  <a:cxn ang="0">
                    <a:pos x="81" y="79"/>
                  </a:cxn>
                  <a:cxn ang="0">
                    <a:pos x="83" y="76"/>
                  </a:cxn>
                  <a:cxn ang="0">
                    <a:pos x="86" y="80"/>
                  </a:cxn>
                  <a:cxn ang="0">
                    <a:pos x="74" y="89"/>
                  </a:cxn>
                  <a:cxn ang="0">
                    <a:pos x="65" y="91"/>
                  </a:cxn>
                  <a:cxn ang="0">
                    <a:pos x="53" y="86"/>
                  </a:cxn>
                  <a:cxn ang="0">
                    <a:pos x="50" y="78"/>
                  </a:cxn>
                  <a:cxn ang="0">
                    <a:pos x="33" y="89"/>
                  </a:cxn>
                  <a:cxn ang="0">
                    <a:pos x="21" y="91"/>
                  </a:cxn>
                  <a:cxn ang="0">
                    <a:pos x="7" y="86"/>
                  </a:cxn>
                  <a:cxn ang="0">
                    <a:pos x="0" y="71"/>
                  </a:cxn>
                  <a:cxn ang="0">
                    <a:pos x="0" y="71"/>
                  </a:cxn>
                  <a:cxn ang="0">
                    <a:pos x="40" y="0"/>
                  </a:cxn>
                  <a:cxn ang="0">
                    <a:pos x="40" y="0"/>
                  </a:cxn>
                  <a:cxn ang="0">
                    <a:pos x="40" y="0"/>
                  </a:cxn>
                </a:cxnLst>
                <a:rect l="0" t="0" r="r" b="b"/>
                <a:pathLst>
                  <a:path w="86" h="91">
                    <a:moveTo>
                      <a:pt x="36" y="78"/>
                    </a:moveTo>
                    <a:lnTo>
                      <a:pt x="36" y="78"/>
                    </a:lnTo>
                    <a:cubicBezTo>
                      <a:pt x="39" y="78"/>
                      <a:pt x="42" y="77"/>
                      <a:pt x="45" y="75"/>
                    </a:cubicBezTo>
                    <a:cubicBezTo>
                      <a:pt x="46" y="74"/>
                      <a:pt x="48" y="72"/>
                      <a:pt x="50" y="70"/>
                    </a:cubicBezTo>
                    <a:lnTo>
                      <a:pt x="50" y="43"/>
                    </a:lnTo>
                    <a:cubicBezTo>
                      <a:pt x="45" y="44"/>
                      <a:pt x="40" y="46"/>
                      <a:pt x="37" y="48"/>
                    </a:cubicBezTo>
                    <a:cubicBezTo>
                      <a:pt x="30" y="53"/>
                      <a:pt x="27" y="58"/>
                      <a:pt x="27" y="65"/>
                    </a:cubicBezTo>
                    <a:cubicBezTo>
                      <a:pt x="27" y="69"/>
                      <a:pt x="28" y="72"/>
                      <a:pt x="30" y="74"/>
                    </a:cubicBezTo>
                    <a:cubicBezTo>
                      <a:pt x="32" y="77"/>
                      <a:pt x="34" y="78"/>
                      <a:pt x="36" y="78"/>
                    </a:cubicBezTo>
                    <a:lnTo>
                      <a:pt x="36" y="78"/>
                    </a:lnTo>
                    <a:close/>
                    <a:moveTo>
                      <a:pt x="0" y="71"/>
                    </a:moveTo>
                    <a:lnTo>
                      <a:pt x="0" y="71"/>
                    </a:lnTo>
                    <a:cubicBezTo>
                      <a:pt x="0" y="62"/>
                      <a:pt x="4" y="56"/>
                      <a:pt x="12" y="51"/>
                    </a:cubicBezTo>
                    <a:cubicBezTo>
                      <a:pt x="20" y="46"/>
                      <a:pt x="33" y="41"/>
                      <a:pt x="50" y="36"/>
                    </a:cubicBezTo>
                    <a:lnTo>
                      <a:pt x="50" y="23"/>
                    </a:lnTo>
                    <a:cubicBezTo>
                      <a:pt x="50" y="17"/>
                      <a:pt x="49" y="13"/>
                      <a:pt x="46" y="10"/>
                    </a:cubicBezTo>
                    <a:cubicBezTo>
                      <a:pt x="44" y="8"/>
                      <a:pt x="40" y="6"/>
                      <a:pt x="34" y="6"/>
                    </a:cubicBezTo>
                    <a:cubicBezTo>
                      <a:pt x="31" y="6"/>
                      <a:pt x="28" y="7"/>
                      <a:pt x="26" y="8"/>
                    </a:cubicBezTo>
                    <a:cubicBezTo>
                      <a:pt x="24" y="10"/>
                      <a:pt x="23" y="11"/>
                      <a:pt x="23" y="13"/>
                    </a:cubicBezTo>
                    <a:cubicBezTo>
                      <a:pt x="23" y="14"/>
                      <a:pt x="23" y="14"/>
                      <a:pt x="23" y="15"/>
                    </a:cubicBezTo>
                    <a:cubicBezTo>
                      <a:pt x="23" y="15"/>
                      <a:pt x="24" y="16"/>
                      <a:pt x="24" y="16"/>
                    </a:cubicBezTo>
                    <a:lnTo>
                      <a:pt x="25" y="18"/>
                    </a:lnTo>
                    <a:cubicBezTo>
                      <a:pt x="26" y="19"/>
                      <a:pt x="27" y="20"/>
                      <a:pt x="27" y="21"/>
                    </a:cubicBezTo>
                    <a:cubicBezTo>
                      <a:pt x="28" y="22"/>
                      <a:pt x="28" y="24"/>
                      <a:pt x="28" y="25"/>
                    </a:cubicBezTo>
                    <a:cubicBezTo>
                      <a:pt x="28" y="28"/>
                      <a:pt x="27" y="31"/>
                      <a:pt x="24" y="33"/>
                    </a:cubicBezTo>
                    <a:cubicBezTo>
                      <a:pt x="22" y="35"/>
                      <a:pt x="19" y="36"/>
                      <a:pt x="16" y="36"/>
                    </a:cubicBezTo>
                    <a:cubicBezTo>
                      <a:pt x="13" y="36"/>
                      <a:pt x="10" y="35"/>
                      <a:pt x="7" y="33"/>
                    </a:cubicBezTo>
                    <a:cubicBezTo>
                      <a:pt x="5" y="31"/>
                      <a:pt x="3" y="28"/>
                      <a:pt x="3" y="24"/>
                    </a:cubicBezTo>
                    <a:cubicBezTo>
                      <a:pt x="3" y="16"/>
                      <a:pt x="7" y="11"/>
                      <a:pt x="14" y="7"/>
                    </a:cubicBezTo>
                    <a:cubicBezTo>
                      <a:pt x="20" y="2"/>
                      <a:pt x="29" y="0"/>
                      <a:pt x="38" y="0"/>
                    </a:cubicBezTo>
                    <a:cubicBezTo>
                      <a:pt x="49" y="0"/>
                      <a:pt x="58" y="2"/>
                      <a:pt x="65" y="6"/>
                    </a:cubicBezTo>
                    <a:cubicBezTo>
                      <a:pt x="72" y="11"/>
                      <a:pt x="75" y="18"/>
                      <a:pt x="75" y="29"/>
                    </a:cubicBezTo>
                    <a:lnTo>
                      <a:pt x="75" y="74"/>
                    </a:lnTo>
                    <a:cubicBezTo>
                      <a:pt x="75" y="76"/>
                      <a:pt x="76" y="77"/>
                      <a:pt x="76" y="78"/>
                    </a:cubicBezTo>
                    <a:cubicBezTo>
                      <a:pt x="77" y="79"/>
                      <a:pt x="78" y="79"/>
                      <a:pt x="79" y="79"/>
                    </a:cubicBezTo>
                    <a:cubicBezTo>
                      <a:pt x="79" y="79"/>
                      <a:pt x="80" y="79"/>
                      <a:pt x="81" y="79"/>
                    </a:cubicBezTo>
                    <a:cubicBezTo>
                      <a:pt x="81" y="78"/>
                      <a:pt x="82" y="78"/>
                      <a:pt x="83" y="76"/>
                    </a:cubicBezTo>
                    <a:lnTo>
                      <a:pt x="86" y="80"/>
                    </a:lnTo>
                    <a:cubicBezTo>
                      <a:pt x="82" y="85"/>
                      <a:pt x="78" y="87"/>
                      <a:pt x="74" y="89"/>
                    </a:cubicBezTo>
                    <a:cubicBezTo>
                      <a:pt x="71" y="90"/>
                      <a:pt x="68" y="91"/>
                      <a:pt x="65" y="91"/>
                    </a:cubicBezTo>
                    <a:cubicBezTo>
                      <a:pt x="60" y="91"/>
                      <a:pt x="56" y="89"/>
                      <a:pt x="53" y="86"/>
                    </a:cubicBezTo>
                    <a:cubicBezTo>
                      <a:pt x="52" y="84"/>
                      <a:pt x="51" y="81"/>
                      <a:pt x="50" y="78"/>
                    </a:cubicBezTo>
                    <a:cubicBezTo>
                      <a:pt x="45" y="83"/>
                      <a:pt x="39" y="87"/>
                      <a:pt x="33" y="89"/>
                    </a:cubicBezTo>
                    <a:cubicBezTo>
                      <a:pt x="29" y="90"/>
                      <a:pt x="25" y="91"/>
                      <a:pt x="21" y="91"/>
                    </a:cubicBezTo>
                    <a:cubicBezTo>
                      <a:pt x="16" y="91"/>
                      <a:pt x="11" y="89"/>
                      <a:pt x="7" y="86"/>
                    </a:cubicBezTo>
                    <a:cubicBezTo>
                      <a:pt x="2" y="83"/>
                      <a:pt x="0" y="78"/>
                      <a:pt x="0" y="71"/>
                    </a:cubicBezTo>
                    <a:lnTo>
                      <a:pt x="0" y="71"/>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0" name="Freeform 306"/>
              <p:cNvSpPr>
                <a:spLocks noEditPoints="1"/>
              </p:cNvSpPr>
              <p:nvPr/>
            </p:nvSpPr>
            <p:spPr bwMode="auto">
              <a:xfrm>
                <a:off x="1428" y="3199"/>
                <a:ext cx="35" cy="50"/>
              </a:xfrm>
              <a:custGeom>
                <a:avLst/>
                <a:gdLst/>
                <a:ahLst/>
                <a:cxnLst>
                  <a:cxn ang="0">
                    <a:pos x="0" y="60"/>
                  </a:cxn>
                  <a:cxn ang="0">
                    <a:pos x="0" y="60"/>
                  </a:cxn>
                  <a:cxn ang="0">
                    <a:pos x="6" y="60"/>
                  </a:cxn>
                  <a:cxn ang="0">
                    <a:pos x="16" y="79"/>
                  </a:cxn>
                  <a:cxn ang="0">
                    <a:pos x="31" y="84"/>
                  </a:cxn>
                  <a:cxn ang="0">
                    <a:pos x="41" y="81"/>
                  </a:cxn>
                  <a:cxn ang="0">
                    <a:pos x="45" y="73"/>
                  </a:cxn>
                  <a:cxn ang="0">
                    <a:pos x="41" y="64"/>
                  </a:cxn>
                  <a:cxn ang="0">
                    <a:pos x="35" y="60"/>
                  </a:cxn>
                  <a:cxn ang="0">
                    <a:pos x="21" y="53"/>
                  </a:cxn>
                  <a:cxn ang="0">
                    <a:pos x="5" y="42"/>
                  </a:cxn>
                  <a:cxn ang="0">
                    <a:pos x="1" y="27"/>
                  </a:cxn>
                  <a:cxn ang="0">
                    <a:pos x="8" y="8"/>
                  </a:cxn>
                  <a:cxn ang="0">
                    <a:pos x="29" y="0"/>
                  </a:cxn>
                  <a:cxn ang="0">
                    <a:pos x="42" y="2"/>
                  </a:cxn>
                  <a:cxn ang="0">
                    <a:pos x="50" y="4"/>
                  </a:cxn>
                  <a:cxn ang="0">
                    <a:pos x="53" y="3"/>
                  </a:cxn>
                  <a:cxn ang="0">
                    <a:pos x="55" y="1"/>
                  </a:cxn>
                  <a:cxn ang="0">
                    <a:pos x="59" y="1"/>
                  </a:cxn>
                  <a:cxn ang="0">
                    <a:pos x="59" y="27"/>
                  </a:cxn>
                  <a:cxn ang="0">
                    <a:pos x="54" y="27"/>
                  </a:cxn>
                  <a:cxn ang="0">
                    <a:pos x="45" y="12"/>
                  </a:cxn>
                  <a:cxn ang="0">
                    <a:pos x="32" y="7"/>
                  </a:cxn>
                  <a:cxn ang="0">
                    <a:pos x="22" y="10"/>
                  </a:cxn>
                  <a:cxn ang="0">
                    <a:pos x="19" y="18"/>
                  </a:cxn>
                  <a:cxn ang="0">
                    <a:pos x="22" y="24"/>
                  </a:cxn>
                  <a:cxn ang="0">
                    <a:pos x="32" y="31"/>
                  </a:cxn>
                  <a:cxn ang="0">
                    <a:pos x="42" y="36"/>
                  </a:cxn>
                  <a:cxn ang="0">
                    <a:pos x="56" y="45"/>
                  </a:cxn>
                  <a:cxn ang="0">
                    <a:pos x="63" y="63"/>
                  </a:cxn>
                  <a:cxn ang="0">
                    <a:pos x="56" y="82"/>
                  </a:cxn>
                  <a:cxn ang="0">
                    <a:pos x="33" y="91"/>
                  </a:cxn>
                  <a:cxn ang="0">
                    <a:pos x="26" y="90"/>
                  </a:cxn>
                  <a:cxn ang="0">
                    <a:pos x="16" y="87"/>
                  </a:cxn>
                  <a:cxn ang="0">
                    <a:pos x="13" y="86"/>
                  </a:cxn>
                  <a:cxn ang="0">
                    <a:pos x="11" y="86"/>
                  </a:cxn>
                  <a:cxn ang="0">
                    <a:pos x="10" y="85"/>
                  </a:cxn>
                  <a:cxn ang="0">
                    <a:pos x="7" y="87"/>
                  </a:cxn>
                  <a:cxn ang="0">
                    <a:pos x="5" y="91"/>
                  </a:cxn>
                  <a:cxn ang="0">
                    <a:pos x="0" y="91"/>
                  </a:cxn>
                  <a:cxn ang="0">
                    <a:pos x="0" y="60"/>
                  </a:cxn>
                  <a:cxn ang="0">
                    <a:pos x="32" y="0"/>
                  </a:cxn>
                  <a:cxn ang="0">
                    <a:pos x="32" y="0"/>
                  </a:cxn>
                  <a:cxn ang="0">
                    <a:pos x="32" y="0"/>
                  </a:cxn>
                </a:cxnLst>
                <a:rect l="0" t="0" r="r" b="b"/>
                <a:pathLst>
                  <a:path w="63" h="91">
                    <a:moveTo>
                      <a:pt x="0" y="60"/>
                    </a:moveTo>
                    <a:lnTo>
                      <a:pt x="0" y="60"/>
                    </a:lnTo>
                    <a:lnTo>
                      <a:pt x="6" y="60"/>
                    </a:lnTo>
                    <a:cubicBezTo>
                      <a:pt x="7" y="69"/>
                      <a:pt x="11" y="75"/>
                      <a:pt x="16" y="79"/>
                    </a:cubicBezTo>
                    <a:cubicBezTo>
                      <a:pt x="21" y="83"/>
                      <a:pt x="26" y="84"/>
                      <a:pt x="31" y="84"/>
                    </a:cubicBezTo>
                    <a:cubicBezTo>
                      <a:pt x="36" y="84"/>
                      <a:pt x="39" y="83"/>
                      <a:pt x="41" y="81"/>
                    </a:cubicBezTo>
                    <a:cubicBezTo>
                      <a:pt x="44" y="79"/>
                      <a:pt x="45" y="76"/>
                      <a:pt x="45" y="73"/>
                    </a:cubicBezTo>
                    <a:cubicBezTo>
                      <a:pt x="45" y="69"/>
                      <a:pt x="44" y="66"/>
                      <a:pt x="41" y="64"/>
                    </a:cubicBezTo>
                    <a:cubicBezTo>
                      <a:pt x="40" y="63"/>
                      <a:pt x="38" y="61"/>
                      <a:pt x="35" y="60"/>
                    </a:cubicBezTo>
                    <a:lnTo>
                      <a:pt x="21" y="53"/>
                    </a:lnTo>
                    <a:cubicBezTo>
                      <a:pt x="14" y="50"/>
                      <a:pt x="8" y="46"/>
                      <a:pt x="5" y="42"/>
                    </a:cubicBezTo>
                    <a:cubicBezTo>
                      <a:pt x="2" y="37"/>
                      <a:pt x="1" y="33"/>
                      <a:pt x="1" y="27"/>
                    </a:cubicBezTo>
                    <a:cubicBezTo>
                      <a:pt x="1" y="20"/>
                      <a:pt x="3" y="13"/>
                      <a:pt x="8" y="8"/>
                    </a:cubicBezTo>
                    <a:cubicBezTo>
                      <a:pt x="13" y="3"/>
                      <a:pt x="20" y="0"/>
                      <a:pt x="29" y="0"/>
                    </a:cubicBezTo>
                    <a:cubicBezTo>
                      <a:pt x="33" y="0"/>
                      <a:pt x="37" y="1"/>
                      <a:pt x="42" y="2"/>
                    </a:cubicBezTo>
                    <a:cubicBezTo>
                      <a:pt x="46" y="4"/>
                      <a:pt x="49" y="4"/>
                      <a:pt x="50" y="4"/>
                    </a:cubicBezTo>
                    <a:cubicBezTo>
                      <a:pt x="51" y="4"/>
                      <a:pt x="53" y="4"/>
                      <a:pt x="53" y="3"/>
                    </a:cubicBezTo>
                    <a:cubicBezTo>
                      <a:pt x="54" y="3"/>
                      <a:pt x="54" y="2"/>
                      <a:pt x="55" y="1"/>
                    </a:cubicBezTo>
                    <a:lnTo>
                      <a:pt x="59" y="1"/>
                    </a:lnTo>
                    <a:lnTo>
                      <a:pt x="59" y="27"/>
                    </a:lnTo>
                    <a:lnTo>
                      <a:pt x="54" y="27"/>
                    </a:lnTo>
                    <a:cubicBezTo>
                      <a:pt x="52" y="21"/>
                      <a:pt x="49" y="16"/>
                      <a:pt x="45" y="12"/>
                    </a:cubicBezTo>
                    <a:cubicBezTo>
                      <a:pt x="41" y="9"/>
                      <a:pt x="37" y="7"/>
                      <a:pt x="32" y="7"/>
                    </a:cubicBezTo>
                    <a:cubicBezTo>
                      <a:pt x="27" y="7"/>
                      <a:pt x="24" y="8"/>
                      <a:pt x="22" y="10"/>
                    </a:cubicBezTo>
                    <a:cubicBezTo>
                      <a:pt x="20" y="12"/>
                      <a:pt x="19" y="15"/>
                      <a:pt x="19" y="18"/>
                    </a:cubicBezTo>
                    <a:cubicBezTo>
                      <a:pt x="19" y="20"/>
                      <a:pt x="20" y="22"/>
                      <a:pt x="22" y="24"/>
                    </a:cubicBezTo>
                    <a:cubicBezTo>
                      <a:pt x="24" y="26"/>
                      <a:pt x="27" y="29"/>
                      <a:pt x="32" y="31"/>
                    </a:cubicBezTo>
                    <a:lnTo>
                      <a:pt x="42" y="36"/>
                    </a:lnTo>
                    <a:cubicBezTo>
                      <a:pt x="48" y="39"/>
                      <a:pt x="53" y="42"/>
                      <a:pt x="56" y="45"/>
                    </a:cubicBezTo>
                    <a:cubicBezTo>
                      <a:pt x="61" y="50"/>
                      <a:pt x="63" y="55"/>
                      <a:pt x="63" y="63"/>
                    </a:cubicBezTo>
                    <a:cubicBezTo>
                      <a:pt x="63" y="69"/>
                      <a:pt x="61" y="76"/>
                      <a:pt x="56" y="82"/>
                    </a:cubicBezTo>
                    <a:cubicBezTo>
                      <a:pt x="51" y="88"/>
                      <a:pt x="43" y="91"/>
                      <a:pt x="33" y="91"/>
                    </a:cubicBezTo>
                    <a:cubicBezTo>
                      <a:pt x="31" y="91"/>
                      <a:pt x="28" y="91"/>
                      <a:pt x="26" y="90"/>
                    </a:cubicBezTo>
                    <a:cubicBezTo>
                      <a:pt x="23" y="90"/>
                      <a:pt x="20" y="89"/>
                      <a:pt x="16" y="87"/>
                    </a:cubicBezTo>
                    <a:lnTo>
                      <a:pt x="13" y="86"/>
                    </a:lnTo>
                    <a:cubicBezTo>
                      <a:pt x="12" y="86"/>
                      <a:pt x="11" y="86"/>
                      <a:pt x="11" y="86"/>
                    </a:cubicBezTo>
                    <a:cubicBezTo>
                      <a:pt x="11" y="85"/>
                      <a:pt x="10" y="85"/>
                      <a:pt x="10" y="85"/>
                    </a:cubicBezTo>
                    <a:cubicBezTo>
                      <a:pt x="9" y="85"/>
                      <a:pt x="8" y="86"/>
                      <a:pt x="7" y="87"/>
                    </a:cubicBezTo>
                    <a:cubicBezTo>
                      <a:pt x="7" y="87"/>
                      <a:pt x="6" y="89"/>
                      <a:pt x="5" y="91"/>
                    </a:cubicBezTo>
                    <a:lnTo>
                      <a:pt x="0" y="91"/>
                    </a:lnTo>
                    <a:lnTo>
                      <a:pt x="0" y="60"/>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1" name="Freeform 307"/>
              <p:cNvSpPr>
                <a:spLocks noEditPoints="1"/>
              </p:cNvSpPr>
              <p:nvPr/>
            </p:nvSpPr>
            <p:spPr bwMode="auto">
              <a:xfrm>
                <a:off x="1468" y="3199"/>
                <a:ext cx="41" cy="50"/>
              </a:xfrm>
              <a:custGeom>
                <a:avLst/>
                <a:gdLst/>
                <a:ahLst/>
                <a:cxnLst>
                  <a:cxn ang="0">
                    <a:pos x="0" y="45"/>
                  </a:cxn>
                  <a:cxn ang="0">
                    <a:pos x="0" y="45"/>
                  </a:cxn>
                  <a:cxn ang="0">
                    <a:pos x="12" y="12"/>
                  </a:cxn>
                  <a:cxn ang="0">
                    <a:pos x="39" y="0"/>
                  </a:cxn>
                  <a:cxn ang="0">
                    <a:pos x="57" y="5"/>
                  </a:cxn>
                  <a:cxn ang="0">
                    <a:pos x="69" y="19"/>
                  </a:cxn>
                  <a:cxn ang="0">
                    <a:pos x="74" y="35"/>
                  </a:cxn>
                  <a:cxn ang="0">
                    <a:pos x="74" y="43"/>
                  </a:cxn>
                  <a:cxn ang="0">
                    <a:pos x="27" y="43"/>
                  </a:cxn>
                  <a:cxn ang="0">
                    <a:pos x="30" y="62"/>
                  </a:cxn>
                  <a:cxn ang="0">
                    <a:pos x="50" y="77"/>
                  </a:cxn>
                  <a:cxn ang="0">
                    <a:pos x="62" y="73"/>
                  </a:cxn>
                  <a:cxn ang="0">
                    <a:pos x="71" y="65"/>
                  </a:cxn>
                  <a:cxn ang="0">
                    <a:pos x="75" y="68"/>
                  </a:cxn>
                  <a:cxn ang="0">
                    <a:pos x="55" y="87"/>
                  </a:cxn>
                  <a:cxn ang="0">
                    <a:pos x="38" y="91"/>
                  </a:cxn>
                  <a:cxn ang="0">
                    <a:pos x="12" y="80"/>
                  </a:cxn>
                  <a:cxn ang="0">
                    <a:pos x="0" y="45"/>
                  </a:cxn>
                  <a:cxn ang="0">
                    <a:pos x="0" y="45"/>
                  </a:cxn>
                  <a:cxn ang="0">
                    <a:pos x="51" y="36"/>
                  </a:cxn>
                  <a:cxn ang="0">
                    <a:pos x="51" y="36"/>
                  </a:cxn>
                  <a:cxn ang="0">
                    <a:pos x="49" y="13"/>
                  </a:cxn>
                  <a:cxn ang="0">
                    <a:pos x="39" y="6"/>
                  </a:cxn>
                  <a:cxn ang="0">
                    <a:pos x="29" y="14"/>
                  </a:cxn>
                  <a:cxn ang="0">
                    <a:pos x="26" y="36"/>
                  </a:cxn>
                  <a:cxn ang="0">
                    <a:pos x="51" y="36"/>
                  </a:cxn>
                  <a:cxn ang="0">
                    <a:pos x="39" y="0"/>
                  </a:cxn>
                  <a:cxn ang="0">
                    <a:pos x="39" y="0"/>
                  </a:cxn>
                  <a:cxn ang="0">
                    <a:pos x="39" y="0"/>
                  </a:cxn>
                </a:cxnLst>
                <a:rect l="0" t="0" r="r" b="b"/>
                <a:pathLst>
                  <a:path w="75" h="91">
                    <a:moveTo>
                      <a:pt x="0" y="45"/>
                    </a:moveTo>
                    <a:lnTo>
                      <a:pt x="0" y="45"/>
                    </a:lnTo>
                    <a:cubicBezTo>
                      <a:pt x="0" y="31"/>
                      <a:pt x="4" y="20"/>
                      <a:pt x="12" y="12"/>
                    </a:cubicBezTo>
                    <a:cubicBezTo>
                      <a:pt x="19" y="4"/>
                      <a:pt x="29" y="0"/>
                      <a:pt x="39" y="0"/>
                    </a:cubicBezTo>
                    <a:cubicBezTo>
                      <a:pt x="45" y="0"/>
                      <a:pt x="51" y="2"/>
                      <a:pt x="57" y="5"/>
                    </a:cubicBezTo>
                    <a:cubicBezTo>
                      <a:pt x="62" y="8"/>
                      <a:pt x="66" y="13"/>
                      <a:pt x="69" y="19"/>
                    </a:cubicBezTo>
                    <a:cubicBezTo>
                      <a:pt x="71" y="23"/>
                      <a:pt x="73" y="28"/>
                      <a:pt x="74" y="35"/>
                    </a:cubicBezTo>
                    <a:cubicBezTo>
                      <a:pt x="74" y="38"/>
                      <a:pt x="74" y="41"/>
                      <a:pt x="74" y="43"/>
                    </a:cubicBezTo>
                    <a:lnTo>
                      <a:pt x="27" y="43"/>
                    </a:lnTo>
                    <a:cubicBezTo>
                      <a:pt x="27" y="50"/>
                      <a:pt x="28" y="56"/>
                      <a:pt x="30" y="62"/>
                    </a:cubicBezTo>
                    <a:cubicBezTo>
                      <a:pt x="34" y="72"/>
                      <a:pt x="40" y="77"/>
                      <a:pt x="50" y="77"/>
                    </a:cubicBezTo>
                    <a:cubicBezTo>
                      <a:pt x="54" y="77"/>
                      <a:pt x="58" y="76"/>
                      <a:pt x="62" y="73"/>
                    </a:cubicBezTo>
                    <a:cubicBezTo>
                      <a:pt x="64" y="72"/>
                      <a:pt x="67" y="69"/>
                      <a:pt x="71" y="65"/>
                    </a:cubicBezTo>
                    <a:lnTo>
                      <a:pt x="75" y="68"/>
                    </a:lnTo>
                    <a:cubicBezTo>
                      <a:pt x="69" y="77"/>
                      <a:pt x="63" y="84"/>
                      <a:pt x="55" y="87"/>
                    </a:cubicBezTo>
                    <a:cubicBezTo>
                      <a:pt x="50" y="90"/>
                      <a:pt x="44" y="91"/>
                      <a:pt x="38" y="91"/>
                    </a:cubicBezTo>
                    <a:cubicBezTo>
                      <a:pt x="29" y="91"/>
                      <a:pt x="20" y="87"/>
                      <a:pt x="12" y="80"/>
                    </a:cubicBezTo>
                    <a:cubicBezTo>
                      <a:pt x="4" y="73"/>
                      <a:pt x="0" y="61"/>
                      <a:pt x="0" y="45"/>
                    </a:cubicBezTo>
                    <a:lnTo>
                      <a:pt x="0" y="45"/>
                    </a:lnTo>
                    <a:close/>
                    <a:moveTo>
                      <a:pt x="51" y="36"/>
                    </a:moveTo>
                    <a:lnTo>
                      <a:pt x="51" y="36"/>
                    </a:lnTo>
                    <a:cubicBezTo>
                      <a:pt x="51" y="25"/>
                      <a:pt x="50" y="17"/>
                      <a:pt x="49" y="13"/>
                    </a:cubicBezTo>
                    <a:cubicBezTo>
                      <a:pt x="47" y="8"/>
                      <a:pt x="44" y="6"/>
                      <a:pt x="39" y="6"/>
                    </a:cubicBezTo>
                    <a:cubicBezTo>
                      <a:pt x="34" y="6"/>
                      <a:pt x="31" y="9"/>
                      <a:pt x="29" y="14"/>
                    </a:cubicBezTo>
                    <a:cubicBezTo>
                      <a:pt x="28" y="19"/>
                      <a:pt x="27" y="26"/>
                      <a:pt x="26" y="36"/>
                    </a:cubicBezTo>
                    <a:lnTo>
                      <a:pt x="51" y="36"/>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2" name="Freeform 308"/>
              <p:cNvSpPr>
                <a:spLocks noEditPoints="1"/>
              </p:cNvSpPr>
              <p:nvPr/>
            </p:nvSpPr>
            <p:spPr bwMode="auto">
              <a:xfrm>
                <a:off x="1539" y="3177"/>
                <a:ext cx="70" cy="71"/>
              </a:xfrm>
              <a:custGeom>
                <a:avLst/>
                <a:gdLst/>
                <a:ahLst/>
                <a:cxnLst>
                  <a:cxn ang="0">
                    <a:pos x="70" y="84"/>
                  </a:cxn>
                  <a:cxn ang="0">
                    <a:pos x="70" y="84"/>
                  </a:cxn>
                  <a:cxn ang="0">
                    <a:pos x="52" y="41"/>
                  </a:cxn>
                  <a:cxn ang="0">
                    <a:pos x="51" y="41"/>
                  </a:cxn>
                  <a:cxn ang="0">
                    <a:pos x="34" y="84"/>
                  </a:cxn>
                  <a:cxn ang="0">
                    <a:pos x="70" y="84"/>
                  </a:cxn>
                  <a:cxn ang="0">
                    <a:pos x="0" y="123"/>
                  </a:cxn>
                  <a:cxn ang="0">
                    <a:pos x="0" y="123"/>
                  </a:cxn>
                  <a:cxn ang="0">
                    <a:pos x="11" y="117"/>
                  </a:cxn>
                  <a:cxn ang="0">
                    <a:pos x="18" y="102"/>
                  </a:cxn>
                  <a:cxn ang="0">
                    <a:pos x="60" y="0"/>
                  </a:cxn>
                  <a:cxn ang="0">
                    <a:pos x="65" y="0"/>
                  </a:cxn>
                  <a:cxn ang="0">
                    <a:pos x="107" y="98"/>
                  </a:cxn>
                  <a:cxn ang="0">
                    <a:pos x="117" y="119"/>
                  </a:cxn>
                  <a:cxn ang="0">
                    <a:pos x="127" y="123"/>
                  </a:cxn>
                  <a:cxn ang="0">
                    <a:pos x="127" y="128"/>
                  </a:cxn>
                  <a:cxn ang="0">
                    <a:pos x="67" y="128"/>
                  </a:cxn>
                  <a:cxn ang="0">
                    <a:pos x="67" y="123"/>
                  </a:cxn>
                  <a:cxn ang="0">
                    <a:pos x="78" y="122"/>
                  </a:cxn>
                  <a:cxn ang="0">
                    <a:pos x="81" y="116"/>
                  </a:cxn>
                  <a:cxn ang="0">
                    <a:pos x="80" y="109"/>
                  </a:cxn>
                  <a:cxn ang="0">
                    <a:pos x="77" y="103"/>
                  </a:cxn>
                  <a:cxn ang="0">
                    <a:pos x="73" y="92"/>
                  </a:cxn>
                  <a:cxn ang="0">
                    <a:pos x="31" y="92"/>
                  </a:cxn>
                  <a:cxn ang="0">
                    <a:pos x="26" y="106"/>
                  </a:cxn>
                  <a:cxn ang="0">
                    <a:pos x="23" y="117"/>
                  </a:cxn>
                  <a:cxn ang="0">
                    <a:pos x="29" y="122"/>
                  </a:cxn>
                  <a:cxn ang="0">
                    <a:pos x="38" y="123"/>
                  </a:cxn>
                  <a:cxn ang="0">
                    <a:pos x="38" y="128"/>
                  </a:cxn>
                  <a:cxn ang="0">
                    <a:pos x="0" y="128"/>
                  </a:cxn>
                  <a:cxn ang="0">
                    <a:pos x="0" y="123"/>
                  </a:cxn>
                  <a:cxn ang="0">
                    <a:pos x="65" y="0"/>
                  </a:cxn>
                  <a:cxn ang="0">
                    <a:pos x="65" y="0"/>
                  </a:cxn>
                  <a:cxn ang="0">
                    <a:pos x="65" y="0"/>
                  </a:cxn>
                </a:cxnLst>
                <a:rect l="0" t="0" r="r" b="b"/>
                <a:pathLst>
                  <a:path w="127" h="128">
                    <a:moveTo>
                      <a:pt x="70" y="84"/>
                    </a:moveTo>
                    <a:lnTo>
                      <a:pt x="70" y="84"/>
                    </a:lnTo>
                    <a:lnTo>
                      <a:pt x="52" y="41"/>
                    </a:lnTo>
                    <a:lnTo>
                      <a:pt x="51" y="41"/>
                    </a:lnTo>
                    <a:lnTo>
                      <a:pt x="34" y="84"/>
                    </a:lnTo>
                    <a:lnTo>
                      <a:pt x="70" y="84"/>
                    </a:lnTo>
                    <a:close/>
                    <a:moveTo>
                      <a:pt x="0" y="123"/>
                    </a:moveTo>
                    <a:lnTo>
                      <a:pt x="0" y="123"/>
                    </a:lnTo>
                    <a:cubicBezTo>
                      <a:pt x="5" y="123"/>
                      <a:pt x="8" y="121"/>
                      <a:pt x="11" y="117"/>
                    </a:cubicBezTo>
                    <a:cubicBezTo>
                      <a:pt x="13" y="115"/>
                      <a:pt x="15" y="110"/>
                      <a:pt x="18" y="102"/>
                    </a:cubicBezTo>
                    <a:lnTo>
                      <a:pt x="60" y="0"/>
                    </a:lnTo>
                    <a:lnTo>
                      <a:pt x="65" y="0"/>
                    </a:lnTo>
                    <a:lnTo>
                      <a:pt x="107" y="98"/>
                    </a:lnTo>
                    <a:cubicBezTo>
                      <a:pt x="111" y="109"/>
                      <a:pt x="115" y="116"/>
                      <a:pt x="117" y="119"/>
                    </a:cubicBezTo>
                    <a:cubicBezTo>
                      <a:pt x="119" y="122"/>
                      <a:pt x="123" y="124"/>
                      <a:pt x="127" y="123"/>
                    </a:cubicBezTo>
                    <a:lnTo>
                      <a:pt x="127" y="128"/>
                    </a:lnTo>
                    <a:lnTo>
                      <a:pt x="67" y="128"/>
                    </a:lnTo>
                    <a:lnTo>
                      <a:pt x="67" y="123"/>
                    </a:lnTo>
                    <a:cubicBezTo>
                      <a:pt x="73" y="123"/>
                      <a:pt x="77" y="123"/>
                      <a:pt x="78" y="122"/>
                    </a:cubicBezTo>
                    <a:cubicBezTo>
                      <a:pt x="80" y="121"/>
                      <a:pt x="81" y="119"/>
                      <a:pt x="81" y="116"/>
                    </a:cubicBezTo>
                    <a:cubicBezTo>
                      <a:pt x="81" y="114"/>
                      <a:pt x="81" y="112"/>
                      <a:pt x="80" y="109"/>
                    </a:cubicBezTo>
                    <a:cubicBezTo>
                      <a:pt x="79" y="108"/>
                      <a:pt x="78" y="105"/>
                      <a:pt x="77" y="103"/>
                    </a:cubicBezTo>
                    <a:lnTo>
                      <a:pt x="73" y="92"/>
                    </a:lnTo>
                    <a:lnTo>
                      <a:pt x="31" y="92"/>
                    </a:lnTo>
                    <a:cubicBezTo>
                      <a:pt x="28" y="99"/>
                      <a:pt x="26" y="104"/>
                      <a:pt x="26" y="106"/>
                    </a:cubicBezTo>
                    <a:cubicBezTo>
                      <a:pt x="24" y="111"/>
                      <a:pt x="23" y="114"/>
                      <a:pt x="23" y="117"/>
                    </a:cubicBezTo>
                    <a:cubicBezTo>
                      <a:pt x="23" y="119"/>
                      <a:pt x="25" y="121"/>
                      <a:pt x="29" y="122"/>
                    </a:cubicBezTo>
                    <a:cubicBezTo>
                      <a:pt x="31" y="123"/>
                      <a:pt x="34" y="123"/>
                      <a:pt x="38" y="123"/>
                    </a:cubicBezTo>
                    <a:lnTo>
                      <a:pt x="38" y="128"/>
                    </a:lnTo>
                    <a:lnTo>
                      <a:pt x="0" y="128"/>
                    </a:lnTo>
                    <a:lnTo>
                      <a:pt x="0" y="123"/>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3" name="Freeform 309"/>
              <p:cNvSpPr>
                <a:spLocks noEditPoints="1"/>
              </p:cNvSpPr>
              <p:nvPr/>
            </p:nvSpPr>
            <p:spPr bwMode="auto">
              <a:xfrm>
                <a:off x="1614" y="3178"/>
                <a:ext cx="52" cy="71"/>
              </a:xfrm>
              <a:custGeom>
                <a:avLst/>
                <a:gdLst/>
                <a:ahLst/>
                <a:cxnLst>
                  <a:cxn ang="0">
                    <a:pos x="42" y="118"/>
                  </a:cxn>
                  <a:cxn ang="0">
                    <a:pos x="42" y="118"/>
                  </a:cxn>
                  <a:cxn ang="0">
                    <a:pos x="53" y="113"/>
                  </a:cxn>
                  <a:cxn ang="0">
                    <a:pos x="58" y="105"/>
                  </a:cxn>
                  <a:cxn ang="0">
                    <a:pos x="58" y="60"/>
                  </a:cxn>
                  <a:cxn ang="0">
                    <a:pos x="54" y="53"/>
                  </a:cxn>
                  <a:cxn ang="0">
                    <a:pos x="43" y="49"/>
                  </a:cxn>
                  <a:cxn ang="0">
                    <a:pos x="30" y="63"/>
                  </a:cxn>
                  <a:cxn ang="0">
                    <a:pos x="28" y="83"/>
                  </a:cxn>
                  <a:cxn ang="0">
                    <a:pos x="30" y="105"/>
                  </a:cxn>
                  <a:cxn ang="0">
                    <a:pos x="42" y="118"/>
                  </a:cxn>
                  <a:cxn ang="0">
                    <a:pos x="42" y="118"/>
                  </a:cxn>
                  <a:cxn ang="0">
                    <a:pos x="0" y="86"/>
                  </a:cxn>
                  <a:cxn ang="0">
                    <a:pos x="0" y="86"/>
                  </a:cxn>
                  <a:cxn ang="0">
                    <a:pos x="11" y="51"/>
                  </a:cxn>
                  <a:cxn ang="0">
                    <a:pos x="36" y="38"/>
                  </a:cxn>
                  <a:cxn ang="0">
                    <a:pos x="49" y="42"/>
                  </a:cxn>
                  <a:cxn ang="0">
                    <a:pos x="58" y="50"/>
                  </a:cxn>
                  <a:cxn ang="0">
                    <a:pos x="58" y="16"/>
                  </a:cxn>
                  <a:cxn ang="0">
                    <a:pos x="55" y="7"/>
                  </a:cxn>
                  <a:cxn ang="0">
                    <a:pos x="44" y="5"/>
                  </a:cxn>
                  <a:cxn ang="0">
                    <a:pos x="44" y="0"/>
                  </a:cxn>
                  <a:cxn ang="0">
                    <a:pos x="84" y="0"/>
                  </a:cxn>
                  <a:cxn ang="0">
                    <a:pos x="84" y="107"/>
                  </a:cxn>
                  <a:cxn ang="0">
                    <a:pos x="86" y="115"/>
                  </a:cxn>
                  <a:cxn ang="0">
                    <a:pos x="95" y="118"/>
                  </a:cxn>
                  <a:cxn ang="0">
                    <a:pos x="95" y="123"/>
                  </a:cxn>
                  <a:cxn ang="0">
                    <a:pos x="75" y="125"/>
                  </a:cxn>
                  <a:cxn ang="0">
                    <a:pos x="59" y="129"/>
                  </a:cxn>
                  <a:cxn ang="0">
                    <a:pos x="59" y="117"/>
                  </a:cxn>
                  <a:cxn ang="0">
                    <a:pos x="49" y="125"/>
                  </a:cxn>
                  <a:cxn ang="0">
                    <a:pos x="34" y="129"/>
                  </a:cxn>
                  <a:cxn ang="0">
                    <a:pos x="10" y="117"/>
                  </a:cxn>
                  <a:cxn ang="0">
                    <a:pos x="0" y="86"/>
                  </a:cxn>
                  <a:cxn ang="0">
                    <a:pos x="0" y="86"/>
                  </a:cxn>
                </a:cxnLst>
                <a:rect l="0" t="0" r="r" b="b"/>
                <a:pathLst>
                  <a:path w="95" h="129">
                    <a:moveTo>
                      <a:pt x="42" y="118"/>
                    </a:moveTo>
                    <a:lnTo>
                      <a:pt x="42" y="118"/>
                    </a:lnTo>
                    <a:cubicBezTo>
                      <a:pt x="46" y="118"/>
                      <a:pt x="50" y="116"/>
                      <a:pt x="53" y="113"/>
                    </a:cubicBezTo>
                    <a:cubicBezTo>
                      <a:pt x="56" y="109"/>
                      <a:pt x="58" y="107"/>
                      <a:pt x="58" y="105"/>
                    </a:cubicBezTo>
                    <a:lnTo>
                      <a:pt x="58" y="60"/>
                    </a:lnTo>
                    <a:cubicBezTo>
                      <a:pt x="58" y="59"/>
                      <a:pt x="57" y="56"/>
                      <a:pt x="54" y="53"/>
                    </a:cubicBezTo>
                    <a:cubicBezTo>
                      <a:pt x="51" y="50"/>
                      <a:pt x="48" y="49"/>
                      <a:pt x="43" y="49"/>
                    </a:cubicBezTo>
                    <a:cubicBezTo>
                      <a:pt x="36" y="49"/>
                      <a:pt x="32" y="54"/>
                      <a:pt x="30" y="63"/>
                    </a:cubicBezTo>
                    <a:cubicBezTo>
                      <a:pt x="28" y="68"/>
                      <a:pt x="28" y="75"/>
                      <a:pt x="28" y="83"/>
                    </a:cubicBezTo>
                    <a:cubicBezTo>
                      <a:pt x="28" y="93"/>
                      <a:pt x="28" y="100"/>
                      <a:pt x="30" y="105"/>
                    </a:cubicBezTo>
                    <a:cubicBezTo>
                      <a:pt x="32" y="114"/>
                      <a:pt x="36" y="118"/>
                      <a:pt x="42" y="118"/>
                    </a:cubicBezTo>
                    <a:lnTo>
                      <a:pt x="42" y="118"/>
                    </a:lnTo>
                    <a:close/>
                    <a:moveTo>
                      <a:pt x="0" y="86"/>
                    </a:moveTo>
                    <a:lnTo>
                      <a:pt x="0" y="86"/>
                    </a:lnTo>
                    <a:cubicBezTo>
                      <a:pt x="0" y="71"/>
                      <a:pt x="4" y="60"/>
                      <a:pt x="11" y="51"/>
                    </a:cubicBezTo>
                    <a:cubicBezTo>
                      <a:pt x="18" y="43"/>
                      <a:pt x="26" y="38"/>
                      <a:pt x="36" y="38"/>
                    </a:cubicBezTo>
                    <a:cubicBezTo>
                      <a:pt x="41" y="38"/>
                      <a:pt x="45" y="40"/>
                      <a:pt x="49" y="42"/>
                    </a:cubicBezTo>
                    <a:cubicBezTo>
                      <a:pt x="51" y="43"/>
                      <a:pt x="54" y="46"/>
                      <a:pt x="58" y="50"/>
                    </a:cubicBezTo>
                    <a:lnTo>
                      <a:pt x="58" y="16"/>
                    </a:lnTo>
                    <a:cubicBezTo>
                      <a:pt x="58" y="11"/>
                      <a:pt x="57" y="8"/>
                      <a:pt x="55" y="7"/>
                    </a:cubicBezTo>
                    <a:cubicBezTo>
                      <a:pt x="53" y="6"/>
                      <a:pt x="50" y="5"/>
                      <a:pt x="44" y="5"/>
                    </a:cubicBezTo>
                    <a:lnTo>
                      <a:pt x="44" y="0"/>
                    </a:lnTo>
                    <a:lnTo>
                      <a:pt x="84" y="0"/>
                    </a:lnTo>
                    <a:lnTo>
                      <a:pt x="84" y="107"/>
                    </a:lnTo>
                    <a:cubicBezTo>
                      <a:pt x="84" y="111"/>
                      <a:pt x="85" y="114"/>
                      <a:pt x="86" y="115"/>
                    </a:cubicBezTo>
                    <a:cubicBezTo>
                      <a:pt x="88" y="117"/>
                      <a:pt x="90" y="118"/>
                      <a:pt x="95" y="118"/>
                    </a:cubicBezTo>
                    <a:lnTo>
                      <a:pt x="95" y="123"/>
                    </a:lnTo>
                    <a:cubicBezTo>
                      <a:pt x="84" y="124"/>
                      <a:pt x="78" y="124"/>
                      <a:pt x="75" y="125"/>
                    </a:cubicBezTo>
                    <a:cubicBezTo>
                      <a:pt x="72" y="125"/>
                      <a:pt x="66" y="127"/>
                      <a:pt x="59" y="129"/>
                    </a:cubicBezTo>
                    <a:lnTo>
                      <a:pt x="59" y="117"/>
                    </a:lnTo>
                    <a:cubicBezTo>
                      <a:pt x="55" y="120"/>
                      <a:pt x="52" y="123"/>
                      <a:pt x="49" y="125"/>
                    </a:cubicBezTo>
                    <a:cubicBezTo>
                      <a:pt x="44" y="127"/>
                      <a:pt x="39" y="129"/>
                      <a:pt x="34" y="129"/>
                    </a:cubicBezTo>
                    <a:cubicBezTo>
                      <a:pt x="25" y="129"/>
                      <a:pt x="17" y="125"/>
                      <a:pt x="10" y="117"/>
                    </a:cubicBezTo>
                    <a:cubicBezTo>
                      <a:pt x="4"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4" name="Freeform 310"/>
              <p:cNvSpPr>
                <a:spLocks noEditPoints="1"/>
              </p:cNvSpPr>
              <p:nvPr/>
            </p:nvSpPr>
            <p:spPr bwMode="auto">
              <a:xfrm>
                <a:off x="1671" y="3178"/>
                <a:ext cx="53" cy="71"/>
              </a:xfrm>
              <a:custGeom>
                <a:avLst/>
                <a:gdLst/>
                <a:ahLst/>
                <a:cxnLst>
                  <a:cxn ang="0">
                    <a:pos x="42" y="118"/>
                  </a:cxn>
                  <a:cxn ang="0">
                    <a:pos x="42" y="118"/>
                  </a:cxn>
                  <a:cxn ang="0">
                    <a:pos x="53" y="113"/>
                  </a:cxn>
                  <a:cxn ang="0">
                    <a:pos x="58" y="105"/>
                  </a:cxn>
                  <a:cxn ang="0">
                    <a:pos x="58" y="60"/>
                  </a:cxn>
                  <a:cxn ang="0">
                    <a:pos x="54" y="53"/>
                  </a:cxn>
                  <a:cxn ang="0">
                    <a:pos x="43" y="49"/>
                  </a:cxn>
                  <a:cxn ang="0">
                    <a:pos x="29" y="63"/>
                  </a:cxn>
                  <a:cxn ang="0">
                    <a:pos x="28" y="83"/>
                  </a:cxn>
                  <a:cxn ang="0">
                    <a:pos x="29" y="105"/>
                  </a:cxn>
                  <a:cxn ang="0">
                    <a:pos x="42" y="118"/>
                  </a:cxn>
                  <a:cxn ang="0">
                    <a:pos x="42" y="118"/>
                  </a:cxn>
                  <a:cxn ang="0">
                    <a:pos x="0" y="86"/>
                  </a:cxn>
                  <a:cxn ang="0">
                    <a:pos x="0" y="86"/>
                  </a:cxn>
                  <a:cxn ang="0">
                    <a:pos x="11" y="51"/>
                  </a:cxn>
                  <a:cxn ang="0">
                    <a:pos x="36" y="38"/>
                  </a:cxn>
                  <a:cxn ang="0">
                    <a:pos x="49" y="42"/>
                  </a:cxn>
                  <a:cxn ang="0">
                    <a:pos x="58" y="50"/>
                  </a:cxn>
                  <a:cxn ang="0">
                    <a:pos x="58" y="16"/>
                  </a:cxn>
                  <a:cxn ang="0">
                    <a:pos x="55" y="7"/>
                  </a:cxn>
                  <a:cxn ang="0">
                    <a:pos x="44" y="5"/>
                  </a:cxn>
                  <a:cxn ang="0">
                    <a:pos x="44" y="0"/>
                  </a:cxn>
                  <a:cxn ang="0">
                    <a:pos x="84" y="0"/>
                  </a:cxn>
                  <a:cxn ang="0">
                    <a:pos x="84" y="107"/>
                  </a:cxn>
                  <a:cxn ang="0">
                    <a:pos x="86" y="115"/>
                  </a:cxn>
                  <a:cxn ang="0">
                    <a:pos x="95" y="118"/>
                  </a:cxn>
                  <a:cxn ang="0">
                    <a:pos x="95" y="123"/>
                  </a:cxn>
                  <a:cxn ang="0">
                    <a:pos x="74" y="125"/>
                  </a:cxn>
                  <a:cxn ang="0">
                    <a:pos x="58" y="129"/>
                  </a:cxn>
                  <a:cxn ang="0">
                    <a:pos x="58" y="117"/>
                  </a:cxn>
                  <a:cxn ang="0">
                    <a:pos x="49" y="125"/>
                  </a:cxn>
                  <a:cxn ang="0">
                    <a:pos x="34" y="129"/>
                  </a:cxn>
                  <a:cxn ang="0">
                    <a:pos x="10" y="117"/>
                  </a:cxn>
                  <a:cxn ang="0">
                    <a:pos x="0" y="86"/>
                  </a:cxn>
                  <a:cxn ang="0">
                    <a:pos x="0" y="86"/>
                  </a:cxn>
                </a:cxnLst>
                <a:rect l="0" t="0" r="r" b="b"/>
                <a:pathLst>
                  <a:path w="95" h="129">
                    <a:moveTo>
                      <a:pt x="42" y="118"/>
                    </a:moveTo>
                    <a:lnTo>
                      <a:pt x="42" y="118"/>
                    </a:lnTo>
                    <a:cubicBezTo>
                      <a:pt x="46" y="118"/>
                      <a:pt x="50" y="116"/>
                      <a:pt x="53" y="113"/>
                    </a:cubicBezTo>
                    <a:cubicBezTo>
                      <a:pt x="56" y="109"/>
                      <a:pt x="58" y="107"/>
                      <a:pt x="58" y="105"/>
                    </a:cubicBezTo>
                    <a:lnTo>
                      <a:pt x="58" y="60"/>
                    </a:lnTo>
                    <a:cubicBezTo>
                      <a:pt x="58" y="59"/>
                      <a:pt x="56" y="56"/>
                      <a:pt x="54" y="53"/>
                    </a:cubicBezTo>
                    <a:cubicBezTo>
                      <a:pt x="51" y="50"/>
                      <a:pt x="47" y="49"/>
                      <a:pt x="43" y="49"/>
                    </a:cubicBezTo>
                    <a:cubicBezTo>
                      <a:pt x="36" y="49"/>
                      <a:pt x="32" y="54"/>
                      <a:pt x="29" y="63"/>
                    </a:cubicBezTo>
                    <a:cubicBezTo>
                      <a:pt x="28" y="68"/>
                      <a:pt x="28" y="75"/>
                      <a:pt x="28" y="83"/>
                    </a:cubicBezTo>
                    <a:cubicBezTo>
                      <a:pt x="28" y="93"/>
                      <a:pt x="28" y="100"/>
                      <a:pt x="29" y="105"/>
                    </a:cubicBezTo>
                    <a:cubicBezTo>
                      <a:pt x="32" y="114"/>
                      <a:pt x="36" y="118"/>
                      <a:pt x="42" y="118"/>
                    </a:cubicBezTo>
                    <a:lnTo>
                      <a:pt x="42" y="118"/>
                    </a:lnTo>
                    <a:close/>
                    <a:moveTo>
                      <a:pt x="0" y="86"/>
                    </a:moveTo>
                    <a:lnTo>
                      <a:pt x="0" y="86"/>
                    </a:lnTo>
                    <a:cubicBezTo>
                      <a:pt x="0" y="71"/>
                      <a:pt x="4" y="60"/>
                      <a:pt x="11" y="51"/>
                    </a:cubicBezTo>
                    <a:cubicBezTo>
                      <a:pt x="18" y="43"/>
                      <a:pt x="26" y="38"/>
                      <a:pt x="36" y="38"/>
                    </a:cubicBezTo>
                    <a:cubicBezTo>
                      <a:pt x="41" y="38"/>
                      <a:pt x="45" y="40"/>
                      <a:pt x="49" y="42"/>
                    </a:cubicBezTo>
                    <a:cubicBezTo>
                      <a:pt x="51" y="43"/>
                      <a:pt x="54" y="46"/>
                      <a:pt x="58" y="50"/>
                    </a:cubicBezTo>
                    <a:lnTo>
                      <a:pt x="58" y="16"/>
                    </a:lnTo>
                    <a:cubicBezTo>
                      <a:pt x="58" y="11"/>
                      <a:pt x="57" y="8"/>
                      <a:pt x="55" y="7"/>
                    </a:cubicBezTo>
                    <a:cubicBezTo>
                      <a:pt x="53" y="6"/>
                      <a:pt x="49" y="5"/>
                      <a:pt x="44" y="5"/>
                    </a:cubicBezTo>
                    <a:lnTo>
                      <a:pt x="44" y="0"/>
                    </a:lnTo>
                    <a:lnTo>
                      <a:pt x="84" y="0"/>
                    </a:lnTo>
                    <a:lnTo>
                      <a:pt x="84" y="107"/>
                    </a:lnTo>
                    <a:cubicBezTo>
                      <a:pt x="84" y="111"/>
                      <a:pt x="85" y="114"/>
                      <a:pt x="86" y="115"/>
                    </a:cubicBezTo>
                    <a:cubicBezTo>
                      <a:pt x="87" y="117"/>
                      <a:pt x="90" y="118"/>
                      <a:pt x="95" y="118"/>
                    </a:cubicBezTo>
                    <a:lnTo>
                      <a:pt x="95" y="123"/>
                    </a:lnTo>
                    <a:cubicBezTo>
                      <a:pt x="84" y="124"/>
                      <a:pt x="77" y="124"/>
                      <a:pt x="74" y="125"/>
                    </a:cubicBezTo>
                    <a:cubicBezTo>
                      <a:pt x="71" y="125"/>
                      <a:pt x="66" y="127"/>
                      <a:pt x="58" y="129"/>
                    </a:cubicBezTo>
                    <a:lnTo>
                      <a:pt x="58" y="117"/>
                    </a:lnTo>
                    <a:cubicBezTo>
                      <a:pt x="55" y="120"/>
                      <a:pt x="52" y="123"/>
                      <a:pt x="49" y="125"/>
                    </a:cubicBezTo>
                    <a:cubicBezTo>
                      <a:pt x="44" y="127"/>
                      <a:pt x="39" y="129"/>
                      <a:pt x="34" y="129"/>
                    </a:cubicBezTo>
                    <a:cubicBezTo>
                      <a:pt x="25" y="129"/>
                      <a:pt x="17" y="125"/>
                      <a:pt x="10" y="117"/>
                    </a:cubicBezTo>
                    <a:cubicBezTo>
                      <a:pt x="3"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5" name="Freeform 311"/>
              <p:cNvSpPr>
                <a:spLocks/>
              </p:cNvSpPr>
              <p:nvPr/>
            </p:nvSpPr>
            <p:spPr bwMode="auto">
              <a:xfrm>
                <a:off x="1727" y="3199"/>
                <a:ext cx="42" cy="49"/>
              </a:xfrm>
              <a:custGeom>
                <a:avLst/>
                <a:gdLst/>
                <a:ahLst/>
                <a:cxnLst>
                  <a:cxn ang="0">
                    <a:pos x="0" y="84"/>
                  </a:cxn>
                  <a:cxn ang="0">
                    <a:pos x="0" y="84"/>
                  </a:cxn>
                  <a:cxn ang="0">
                    <a:pos x="8" y="81"/>
                  </a:cxn>
                  <a:cxn ang="0">
                    <a:pos x="10" y="74"/>
                  </a:cxn>
                  <a:cxn ang="0">
                    <a:pos x="10" y="68"/>
                  </a:cxn>
                  <a:cxn ang="0">
                    <a:pos x="10" y="18"/>
                  </a:cxn>
                  <a:cxn ang="0">
                    <a:pos x="8" y="10"/>
                  </a:cxn>
                  <a:cxn ang="0">
                    <a:pos x="0" y="7"/>
                  </a:cxn>
                  <a:cxn ang="0">
                    <a:pos x="0" y="3"/>
                  </a:cxn>
                  <a:cxn ang="0">
                    <a:pos x="36" y="3"/>
                  </a:cxn>
                  <a:cxn ang="0">
                    <a:pos x="36" y="17"/>
                  </a:cxn>
                  <a:cxn ang="0">
                    <a:pos x="48" y="5"/>
                  </a:cxn>
                  <a:cxn ang="0">
                    <a:pos x="61" y="0"/>
                  </a:cxn>
                  <a:cxn ang="0">
                    <a:pos x="71" y="4"/>
                  </a:cxn>
                  <a:cxn ang="0">
                    <a:pos x="76" y="15"/>
                  </a:cxn>
                  <a:cxn ang="0">
                    <a:pos x="73" y="24"/>
                  </a:cxn>
                  <a:cxn ang="0">
                    <a:pos x="64" y="27"/>
                  </a:cxn>
                  <a:cxn ang="0">
                    <a:pos x="54" y="22"/>
                  </a:cxn>
                  <a:cxn ang="0">
                    <a:pos x="48" y="16"/>
                  </a:cxn>
                  <a:cxn ang="0">
                    <a:pos x="40" y="21"/>
                  </a:cxn>
                  <a:cxn ang="0">
                    <a:pos x="37" y="34"/>
                  </a:cxn>
                  <a:cxn ang="0">
                    <a:pos x="37" y="69"/>
                  </a:cxn>
                  <a:cxn ang="0">
                    <a:pos x="39" y="81"/>
                  </a:cxn>
                  <a:cxn ang="0">
                    <a:pos x="50" y="84"/>
                  </a:cxn>
                  <a:cxn ang="0">
                    <a:pos x="50" y="88"/>
                  </a:cxn>
                  <a:cxn ang="0">
                    <a:pos x="0" y="88"/>
                  </a:cxn>
                  <a:cxn ang="0">
                    <a:pos x="0" y="84"/>
                  </a:cxn>
                </a:cxnLst>
                <a:rect l="0" t="0" r="r" b="b"/>
                <a:pathLst>
                  <a:path w="76" h="88">
                    <a:moveTo>
                      <a:pt x="0" y="84"/>
                    </a:moveTo>
                    <a:lnTo>
                      <a:pt x="0" y="84"/>
                    </a:lnTo>
                    <a:cubicBezTo>
                      <a:pt x="4" y="83"/>
                      <a:pt x="7" y="82"/>
                      <a:pt x="8" y="81"/>
                    </a:cubicBezTo>
                    <a:cubicBezTo>
                      <a:pt x="9" y="80"/>
                      <a:pt x="10" y="77"/>
                      <a:pt x="10" y="74"/>
                    </a:cubicBezTo>
                    <a:lnTo>
                      <a:pt x="10" y="68"/>
                    </a:lnTo>
                    <a:lnTo>
                      <a:pt x="10" y="18"/>
                    </a:lnTo>
                    <a:cubicBezTo>
                      <a:pt x="10" y="14"/>
                      <a:pt x="10" y="11"/>
                      <a:pt x="8" y="10"/>
                    </a:cubicBezTo>
                    <a:cubicBezTo>
                      <a:pt x="7" y="8"/>
                      <a:pt x="4" y="8"/>
                      <a:pt x="0" y="7"/>
                    </a:cubicBezTo>
                    <a:lnTo>
                      <a:pt x="0" y="3"/>
                    </a:lnTo>
                    <a:lnTo>
                      <a:pt x="36" y="3"/>
                    </a:lnTo>
                    <a:lnTo>
                      <a:pt x="36" y="17"/>
                    </a:lnTo>
                    <a:cubicBezTo>
                      <a:pt x="40" y="12"/>
                      <a:pt x="44" y="8"/>
                      <a:pt x="48" y="5"/>
                    </a:cubicBezTo>
                    <a:cubicBezTo>
                      <a:pt x="51" y="2"/>
                      <a:pt x="56" y="0"/>
                      <a:pt x="61" y="0"/>
                    </a:cubicBezTo>
                    <a:cubicBezTo>
                      <a:pt x="65" y="0"/>
                      <a:pt x="68" y="2"/>
                      <a:pt x="71" y="4"/>
                    </a:cubicBezTo>
                    <a:cubicBezTo>
                      <a:pt x="74" y="6"/>
                      <a:pt x="76" y="10"/>
                      <a:pt x="76" y="15"/>
                    </a:cubicBezTo>
                    <a:cubicBezTo>
                      <a:pt x="76" y="18"/>
                      <a:pt x="75" y="21"/>
                      <a:pt x="73" y="24"/>
                    </a:cubicBezTo>
                    <a:cubicBezTo>
                      <a:pt x="70" y="26"/>
                      <a:pt x="68" y="27"/>
                      <a:pt x="64" y="27"/>
                    </a:cubicBezTo>
                    <a:cubicBezTo>
                      <a:pt x="60" y="27"/>
                      <a:pt x="57" y="25"/>
                      <a:pt x="54" y="22"/>
                    </a:cubicBezTo>
                    <a:cubicBezTo>
                      <a:pt x="51" y="18"/>
                      <a:pt x="49" y="16"/>
                      <a:pt x="48" y="16"/>
                    </a:cubicBezTo>
                    <a:cubicBezTo>
                      <a:pt x="46" y="16"/>
                      <a:pt x="43" y="18"/>
                      <a:pt x="40" y="21"/>
                    </a:cubicBezTo>
                    <a:cubicBezTo>
                      <a:pt x="38" y="24"/>
                      <a:pt x="37" y="28"/>
                      <a:pt x="37" y="34"/>
                    </a:cubicBezTo>
                    <a:lnTo>
                      <a:pt x="37" y="69"/>
                    </a:lnTo>
                    <a:cubicBezTo>
                      <a:pt x="37" y="75"/>
                      <a:pt x="38" y="79"/>
                      <a:pt x="39" y="81"/>
                    </a:cubicBezTo>
                    <a:cubicBezTo>
                      <a:pt x="41" y="82"/>
                      <a:pt x="45" y="83"/>
                      <a:pt x="50" y="84"/>
                    </a:cubicBezTo>
                    <a:lnTo>
                      <a:pt x="50" y="88"/>
                    </a:lnTo>
                    <a:lnTo>
                      <a:pt x="0" y="88"/>
                    </a:lnTo>
                    <a:lnTo>
                      <a:pt x="0" y="8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6" name="Freeform 312"/>
              <p:cNvSpPr>
                <a:spLocks noEditPoints="1"/>
              </p:cNvSpPr>
              <p:nvPr/>
            </p:nvSpPr>
            <p:spPr bwMode="auto">
              <a:xfrm>
                <a:off x="1774" y="3199"/>
                <a:ext cx="41" cy="50"/>
              </a:xfrm>
              <a:custGeom>
                <a:avLst/>
                <a:gdLst/>
                <a:ahLst/>
                <a:cxnLst>
                  <a:cxn ang="0">
                    <a:pos x="0" y="45"/>
                  </a:cxn>
                  <a:cxn ang="0">
                    <a:pos x="0" y="45"/>
                  </a:cxn>
                  <a:cxn ang="0">
                    <a:pos x="12" y="12"/>
                  </a:cxn>
                  <a:cxn ang="0">
                    <a:pos x="39" y="0"/>
                  </a:cxn>
                  <a:cxn ang="0">
                    <a:pos x="56" y="5"/>
                  </a:cxn>
                  <a:cxn ang="0">
                    <a:pos x="69" y="19"/>
                  </a:cxn>
                  <a:cxn ang="0">
                    <a:pos x="73" y="35"/>
                  </a:cxn>
                  <a:cxn ang="0">
                    <a:pos x="74" y="43"/>
                  </a:cxn>
                  <a:cxn ang="0">
                    <a:pos x="27" y="43"/>
                  </a:cxn>
                  <a:cxn ang="0">
                    <a:pos x="30" y="62"/>
                  </a:cxn>
                  <a:cxn ang="0">
                    <a:pos x="49" y="77"/>
                  </a:cxn>
                  <a:cxn ang="0">
                    <a:pos x="62" y="73"/>
                  </a:cxn>
                  <a:cxn ang="0">
                    <a:pos x="70" y="65"/>
                  </a:cxn>
                  <a:cxn ang="0">
                    <a:pos x="75" y="68"/>
                  </a:cxn>
                  <a:cxn ang="0">
                    <a:pos x="55" y="87"/>
                  </a:cxn>
                  <a:cxn ang="0">
                    <a:pos x="38" y="91"/>
                  </a:cxn>
                  <a:cxn ang="0">
                    <a:pos x="12" y="80"/>
                  </a:cxn>
                  <a:cxn ang="0">
                    <a:pos x="0" y="45"/>
                  </a:cxn>
                  <a:cxn ang="0">
                    <a:pos x="0" y="45"/>
                  </a:cxn>
                  <a:cxn ang="0">
                    <a:pos x="51" y="36"/>
                  </a:cxn>
                  <a:cxn ang="0">
                    <a:pos x="51" y="36"/>
                  </a:cxn>
                  <a:cxn ang="0">
                    <a:pos x="49" y="13"/>
                  </a:cxn>
                  <a:cxn ang="0">
                    <a:pos x="39" y="6"/>
                  </a:cxn>
                  <a:cxn ang="0">
                    <a:pos x="29" y="14"/>
                  </a:cxn>
                  <a:cxn ang="0">
                    <a:pos x="26" y="36"/>
                  </a:cxn>
                  <a:cxn ang="0">
                    <a:pos x="51" y="36"/>
                  </a:cxn>
                  <a:cxn ang="0">
                    <a:pos x="39" y="0"/>
                  </a:cxn>
                  <a:cxn ang="0">
                    <a:pos x="39" y="0"/>
                  </a:cxn>
                  <a:cxn ang="0">
                    <a:pos x="39" y="0"/>
                  </a:cxn>
                </a:cxnLst>
                <a:rect l="0" t="0" r="r" b="b"/>
                <a:pathLst>
                  <a:path w="75" h="91">
                    <a:moveTo>
                      <a:pt x="0" y="45"/>
                    </a:moveTo>
                    <a:lnTo>
                      <a:pt x="0" y="45"/>
                    </a:lnTo>
                    <a:cubicBezTo>
                      <a:pt x="0" y="31"/>
                      <a:pt x="4" y="20"/>
                      <a:pt x="12" y="12"/>
                    </a:cubicBezTo>
                    <a:cubicBezTo>
                      <a:pt x="19" y="4"/>
                      <a:pt x="28" y="0"/>
                      <a:pt x="39" y="0"/>
                    </a:cubicBezTo>
                    <a:cubicBezTo>
                      <a:pt x="45" y="0"/>
                      <a:pt x="51" y="2"/>
                      <a:pt x="56" y="5"/>
                    </a:cubicBezTo>
                    <a:cubicBezTo>
                      <a:pt x="62" y="8"/>
                      <a:pt x="66" y="13"/>
                      <a:pt x="69" y="19"/>
                    </a:cubicBezTo>
                    <a:cubicBezTo>
                      <a:pt x="71" y="23"/>
                      <a:pt x="72" y="28"/>
                      <a:pt x="73" y="35"/>
                    </a:cubicBezTo>
                    <a:cubicBezTo>
                      <a:pt x="74" y="38"/>
                      <a:pt x="74" y="41"/>
                      <a:pt x="74" y="43"/>
                    </a:cubicBezTo>
                    <a:lnTo>
                      <a:pt x="27" y="43"/>
                    </a:lnTo>
                    <a:cubicBezTo>
                      <a:pt x="27" y="50"/>
                      <a:pt x="28" y="56"/>
                      <a:pt x="30" y="62"/>
                    </a:cubicBezTo>
                    <a:cubicBezTo>
                      <a:pt x="34" y="72"/>
                      <a:pt x="40" y="77"/>
                      <a:pt x="49" y="77"/>
                    </a:cubicBezTo>
                    <a:cubicBezTo>
                      <a:pt x="54" y="77"/>
                      <a:pt x="58" y="76"/>
                      <a:pt x="62" y="73"/>
                    </a:cubicBezTo>
                    <a:cubicBezTo>
                      <a:pt x="64" y="72"/>
                      <a:pt x="67" y="69"/>
                      <a:pt x="70" y="65"/>
                    </a:cubicBezTo>
                    <a:lnTo>
                      <a:pt x="75" y="68"/>
                    </a:lnTo>
                    <a:cubicBezTo>
                      <a:pt x="69" y="77"/>
                      <a:pt x="62" y="84"/>
                      <a:pt x="55" y="87"/>
                    </a:cubicBezTo>
                    <a:cubicBezTo>
                      <a:pt x="50" y="90"/>
                      <a:pt x="44" y="91"/>
                      <a:pt x="38" y="91"/>
                    </a:cubicBezTo>
                    <a:cubicBezTo>
                      <a:pt x="29" y="91"/>
                      <a:pt x="20" y="87"/>
                      <a:pt x="12" y="80"/>
                    </a:cubicBezTo>
                    <a:cubicBezTo>
                      <a:pt x="4" y="73"/>
                      <a:pt x="0" y="61"/>
                      <a:pt x="0" y="45"/>
                    </a:cubicBezTo>
                    <a:lnTo>
                      <a:pt x="0" y="45"/>
                    </a:lnTo>
                    <a:close/>
                    <a:moveTo>
                      <a:pt x="51" y="36"/>
                    </a:moveTo>
                    <a:lnTo>
                      <a:pt x="51" y="36"/>
                    </a:lnTo>
                    <a:cubicBezTo>
                      <a:pt x="51" y="25"/>
                      <a:pt x="50" y="17"/>
                      <a:pt x="49" y="13"/>
                    </a:cubicBezTo>
                    <a:cubicBezTo>
                      <a:pt x="47" y="8"/>
                      <a:pt x="44" y="6"/>
                      <a:pt x="39" y="6"/>
                    </a:cubicBezTo>
                    <a:cubicBezTo>
                      <a:pt x="34" y="6"/>
                      <a:pt x="31" y="9"/>
                      <a:pt x="29" y="14"/>
                    </a:cubicBezTo>
                    <a:cubicBezTo>
                      <a:pt x="27" y="19"/>
                      <a:pt x="26" y="26"/>
                      <a:pt x="26" y="36"/>
                    </a:cubicBezTo>
                    <a:lnTo>
                      <a:pt x="51" y="36"/>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7" name="Freeform 313"/>
              <p:cNvSpPr>
                <a:spLocks noEditPoints="1"/>
              </p:cNvSpPr>
              <p:nvPr/>
            </p:nvSpPr>
            <p:spPr bwMode="auto">
              <a:xfrm>
                <a:off x="1820" y="3199"/>
                <a:ext cx="34" cy="50"/>
              </a:xfrm>
              <a:custGeom>
                <a:avLst/>
                <a:gdLst/>
                <a:ahLst/>
                <a:cxnLst>
                  <a:cxn ang="0">
                    <a:pos x="0" y="60"/>
                  </a:cxn>
                  <a:cxn ang="0">
                    <a:pos x="0" y="60"/>
                  </a:cxn>
                  <a:cxn ang="0">
                    <a:pos x="5" y="60"/>
                  </a:cxn>
                  <a:cxn ang="0">
                    <a:pos x="15" y="79"/>
                  </a:cxn>
                  <a:cxn ang="0">
                    <a:pos x="30" y="84"/>
                  </a:cxn>
                  <a:cxn ang="0">
                    <a:pos x="41" y="81"/>
                  </a:cxn>
                  <a:cxn ang="0">
                    <a:pos x="44" y="73"/>
                  </a:cxn>
                  <a:cxn ang="0">
                    <a:pos x="40" y="64"/>
                  </a:cxn>
                  <a:cxn ang="0">
                    <a:pos x="34" y="60"/>
                  </a:cxn>
                  <a:cxn ang="0">
                    <a:pos x="20" y="53"/>
                  </a:cxn>
                  <a:cxn ang="0">
                    <a:pos x="5" y="42"/>
                  </a:cxn>
                  <a:cxn ang="0">
                    <a:pos x="0" y="27"/>
                  </a:cxn>
                  <a:cxn ang="0">
                    <a:pos x="7" y="8"/>
                  </a:cxn>
                  <a:cxn ang="0">
                    <a:pos x="28" y="0"/>
                  </a:cxn>
                  <a:cxn ang="0">
                    <a:pos x="41" y="2"/>
                  </a:cxn>
                  <a:cxn ang="0">
                    <a:pos x="49" y="4"/>
                  </a:cxn>
                  <a:cxn ang="0">
                    <a:pos x="52" y="3"/>
                  </a:cxn>
                  <a:cxn ang="0">
                    <a:pos x="54" y="1"/>
                  </a:cxn>
                  <a:cxn ang="0">
                    <a:pos x="58" y="1"/>
                  </a:cxn>
                  <a:cxn ang="0">
                    <a:pos x="58" y="27"/>
                  </a:cxn>
                  <a:cxn ang="0">
                    <a:pos x="53" y="27"/>
                  </a:cxn>
                  <a:cxn ang="0">
                    <a:pos x="45" y="12"/>
                  </a:cxn>
                  <a:cxn ang="0">
                    <a:pos x="31" y="7"/>
                  </a:cxn>
                  <a:cxn ang="0">
                    <a:pos x="22" y="10"/>
                  </a:cxn>
                  <a:cxn ang="0">
                    <a:pos x="19" y="18"/>
                  </a:cxn>
                  <a:cxn ang="0">
                    <a:pos x="21" y="24"/>
                  </a:cxn>
                  <a:cxn ang="0">
                    <a:pos x="31" y="31"/>
                  </a:cxn>
                  <a:cxn ang="0">
                    <a:pos x="41" y="36"/>
                  </a:cxn>
                  <a:cxn ang="0">
                    <a:pos x="55" y="45"/>
                  </a:cxn>
                  <a:cxn ang="0">
                    <a:pos x="62" y="63"/>
                  </a:cxn>
                  <a:cxn ang="0">
                    <a:pos x="55" y="82"/>
                  </a:cxn>
                  <a:cxn ang="0">
                    <a:pos x="32" y="91"/>
                  </a:cxn>
                  <a:cxn ang="0">
                    <a:pos x="25" y="90"/>
                  </a:cxn>
                  <a:cxn ang="0">
                    <a:pos x="16" y="87"/>
                  </a:cxn>
                  <a:cxn ang="0">
                    <a:pos x="13" y="86"/>
                  </a:cxn>
                  <a:cxn ang="0">
                    <a:pos x="10" y="86"/>
                  </a:cxn>
                  <a:cxn ang="0">
                    <a:pos x="9" y="85"/>
                  </a:cxn>
                  <a:cxn ang="0">
                    <a:pos x="7" y="87"/>
                  </a:cxn>
                  <a:cxn ang="0">
                    <a:pos x="4" y="91"/>
                  </a:cxn>
                  <a:cxn ang="0">
                    <a:pos x="0" y="91"/>
                  </a:cxn>
                  <a:cxn ang="0">
                    <a:pos x="0" y="60"/>
                  </a:cxn>
                  <a:cxn ang="0">
                    <a:pos x="31" y="0"/>
                  </a:cxn>
                  <a:cxn ang="0">
                    <a:pos x="31" y="0"/>
                  </a:cxn>
                  <a:cxn ang="0">
                    <a:pos x="31" y="0"/>
                  </a:cxn>
                </a:cxnLst>
                <a:rect l="0" t="0" r="r" b="b"/>
                <a:pathLst>
                  <a:path w="62" h="91">
                    <a:moveTo>
                      <a:pt x="0" y="60"/>
                    </a:moveTo>
                    <a:lnTo>
                      <a:pt x="0" y="60"/>
                    </a:lnTo>
                    <a:lnTo>
                      <a:pt x="5" y="60"/>
                    </a:lnTo>
                    <a:cubicBezTo>
                      <a:pt x="7" y="69"/>
                      <a:pt x="10" y="75"/>
                      <a:pt x="15" y="79"/>
                    </a:cubicBezTo>
                    <a:cubicBezTo>
                      <a:pt x="20" y="83"/>
                      <a:pt x="25" y="84"/>
                      <a:pt x="30" y="84"/>
                    </a:cubicBezTo>
                    <a:cubicBezTo>
                      <a:pt x="35" y="84"/>
                      <a:pt x="39" y="83"/>
                      <a:pt x="41" y="81"/>
                    </a:cubicBezTo>
                    <a:cubicBezTo>
                      <a:pt x="43" y="79"/>
                      <a:pt x="44" y="76"/>
                      <a:pt x="44" y="73"/>
                    </a:cubicBezTo>
                    <a:cubicBezTo>
                      <a:pt x="44" y="69"/>
                      <a:pt x="43" y="66"/>
                      <a:pt x="40" y="64"/>
                    </a:cubicBezTo>
                    <a:cubicBezTo>
                      <a:pt x="39" y="63"/>
                      <a:pt x="37" y="61"/>
                      <a:pt x="34" y="60"/>
                    </a:cubicBezTo>
                    <a:lnTo>
                      <a:pt x="20" y="53"/>
                    </a:lnTo>
                    <a:cubicBezTo>
                      <a:pt x="13" y="50"/>
                      <a:pt x="8" y="46"/>
                      <a:pt x="5" y="42"/>
                    </a:cubicBezTo>
                    <a:cubicBezTo>
                      <a:pt x="1" y="37"/>
                      <a:pt x="0" y="33"/>
                      <a:pt x="0" y="27"/>
                    </a:cubicBezTo>
                    <a:cubicBezTo>
                      <a:pt x="0" y="20"/>
                      <a:pt x="2" y="13"/>
                      <a:pt x="7" y="8"/>
                    </a:cubicBezTo>
                    <a:cubicBezTo>
                      <a:pt x="12" y="3"/>
                      <a:pt x="19" y="0"/>
                      <a:pt x="28" y="0"/>
                    </a:cubicBezTo>
                    <a:cubicBezTo>
                      <a:pt x="32" y="0"/>
                      <a:pt x="37" y="1"/>
                      <a:pt x="41" y="2"/>
                    </a:cubicBezTo>
                    <a:cubicBezTo>
                      <a:pt x="45" y="4"/>
                      <a:pt x="48" y="4"/>
                      <a:pt x="49" y="4"/>
                    </a:cubicBezTo>
                    <a:cubicBezTo>
                      <a:pt x="51" y="4"/>
                      <a:pt x="52" y="4"/>
                      <a:pt x="52" y="3"/>
                    </a:cubicBezTo>
                    <a:cubicBezTo>
                      <a:pt x="53" y="3"/>
                      <a:pt x="54" y="2"/>
                      <a:pt x="54" y="1"/>
                    </a:cubicBezTo>
                    <a:lnTo>
                      <a:pt x="58" y="1"/>
                    </a:lnTo>
                    <a:lnTo>
                      <a:pt x="58" y="27"/>
                    </a:lnTo>
                    <a:lnTo>
                      <a:pt x="53" y="27"/>
                    </a:lnTo>
                    <a:cubicBezTo>
                      <a:pt x="52" y="21"/>
                      <a:pt x="49" y="16"/>
                      <a:pt x="45" y="12"/>
                    </a:cubicBezTo>
                    <a:cubicBezTo>
                      <a:pt x="41" y="9"/>
                      <a:pt x="36" y="7"/>
                      <a:pt x="31" y="7"/>
                    </a:cubicBezTo>
                    <a:cubicBezTo>
                      <a:pt x="27" y="7"/>
                      <a:pt x="24" y="8"/>
                      <a:pt x="22" y="10"/>
                    </a:cubicBezTo>
                    <a:cubicBezTo>
                      <a:pt x="20" y="12"/>
                      <a:pt x="19" y="15"/>
                      <a:pt x="19" y="18"/>
                    </a:cubicBezTo>
                    <a:cubicBezTo>
                      <a:pt x="19" y="20"/>
                      <a:pt x="19" y="22"/>
                      <a:pt x="21" y="24"/>
                    </a:cubicBezTo>
                    <a:cubicBezTo>
                      <a:pt x="23" y="26"/>
                      <a:pt x="26" y="29"/>
                      <a:pt x="31" y="31"/>
                    </a:cubicBezTo>
                    <a:lnTo>
                      <a:pt x="41" y="36"/>
                    </a:lnTo>
                    <a:cubicBezTo>
                      <a:pt x="48" y="39"/>
                      <a:pt x="52" y="42"/>
                      <a:pt x="55" y="45"/>
                    </a:cubicBezTo>
                    <a:cubicBezTo>
                      <a:pt x="60" y="50"/>
                      <a:pt x="62" y="55"/>
                      <a:pt x="62" y="63"/>
                    </a:cubicBezTo>
                    <a:cubicBezTo>
                      <a:pt x="62" y="69"/>
                      <a:pt x="60" y="76"/>
                      <a:pt x="55" y="82"/>
                    </a:cubicBezTo>
                    <a:cubicBezTo>
                      <a:pt x="50" y="88"/>
                      <a:pt x="42" y="91"/>
                      <a:pt x="32" y="91"/>
                    </a:cubicBezTo>
                    <a:cubicBezTo>
                      <a:pt x="30" y="91"/>
                      <a:pt x="28" y="91"/>
                      <a:pt x="25" y="90"/>
                    </a:cubicBezTo>
                    <a:cubicBezTo>
                      <a:pt x="22" y="90"/>
                      <a:pt x="19" y="89"/>
                      <a:pt x="16" y="87"/>
                    </a:cubicBezTo>
                    <a:lnTo>
                      <a:pt x="13" y="86"/>
                    </a:lnTo>
                    <a:cubicBezTo>
                      <a:pt x="11" y="86"/>
                      <a:pt x="11" y="86"/>
                      <a:pt x="10" y="86"/>
                    </a:cubicBezTo>
                    <a:cubicBezTo>
                      <a:pt x="10" y="85"/>
                      <a:pt x="10" y="85"/>
                      <a:pt x="9" y="85"/>
                    </a:cubicBezTo>
                    <a:cubicBezTo>
                      <a:pt x="8" y="85"/>
                      <a:pt x="7" y="86"/>
                      <a:pt x="7" y="87"/>
                    </a:cubicBezTo>
                    <a:cubicBezTo>
                      <a:pt x="6" y="87"/>
                      <a:pt x="5" y="89"/>
                      <a:pt x="4" y="91"/>
                    </a:cubicBezTo>
                    <a:lnTo>
                      <a:pt x="0" y="91"/>
                    </a:lnTo>
                    <a:lnTo>
                      <a:pt x="0" y="60"/>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8" name="Freeform 314"/>
              <p:cNvSpPr>
                <a:spLocks noEditPoints="1"/>
              </p:cNvSpPr>
              <p:nvPr/>
            </p:nvSpPr>
            <p:spPr bwMode="auto">
              <a:xfrm>
                <a:off x="1859" y="3199"/>
                <a:ext cx="35" cy="50"/>
              </a:xfrm>
              <a:custGeom>
                <a:avLst/>
                <a:gdLst/>
                <a:ahLst/>
                <a:cxnLst>
                  <a:cxn ang="0">
                    <a:pos x="0" y="60"/>
                  </a:cxn>
                  <a:cxn ang="0">
                    <a:pos x="0" y="60"/>
                  </a:cxn>
                  <a:cxn ang="0">
                    <a:pos x="5" y="60"/>
                  </a:cxn>
                  <a:cxn ang="0">
                    <a:pos x="16" y="79"/>
                  </a:cxn>
                  <a:cxn ang="0">
                    <a:pos x="31" y="84"/>
                  </a:cxn>
                  <a:cxn ang="0">
                    <a:pos x="41" y="81"/>
                  </a:cxn>
                  <a:cxn ang="0">
                    <a:pos x="45" y="73"/>
                  </a:cxn>
                  <a:cxn ang="0">
                    <a:pos x="41" y="64"/>
                  </a:cxn>
                  <a:cxn ang="0">
                    <a:pos x="35" y="60"/>
                  </a:cxn>
                  <a:cxn ang="0">
                    <a:pos x="21" y="53"/>
                  </a:cxn>
                  <a:cxn ang="0">
                    <a:pos x="5" y="42"/>
                  </a:cxn>
                  <a:cxn ang="0">
                    <a:pos x="0" y="27"/>
                  </a:cxn>
                  <a:cxn ang="0">
                    <a:pos x="8" y="8"/>
                  </a:cxn>
                  <a:cxn ang="0">
                    <a:pos x="29" y="0"/>
                  </a:cxn>
                  <a:cxn ang="0">
                    <a:pos x="42" y="2"/>
                  </a:cxn>
                  <a:cxn ang="0">
                    <a:pos x="50" y="4"/>
                  </a:cxn>
                  <a:cxn ang="0">
                    <a:pos x="53" y="3"/>
                  </a:cxn>
                  <a:cxn ang="0">
                    <a:pos x="55" y="1"/>
                  </a:cxn>
                  <a:cxn ang="0">
                    <a:pos x="59" y="1"/>
                  </a:cxn>
                  <a:cxn ang="0">
                    <a:pos x="59" y="27"/>
                  </a:cxn>
                  <a:cxn ang="0">
                    <a:pos x="54" y="27"/>
                  </a:cxn>
                  <a:cxn ang="0">
                    <a:pos x="45" y="12"/>
                  </a:cxn>
                  <a:cxn ang="0">
                    <a:pos x="31" y="7"/>
                  </a:cxn>
                  <a:cxn ang="0">
                    <a:pos x="22" y="10"/>
                  </a:cxn>
                  <a:cxn ang="0">
                    <a:pos x="19" y="18"/>
                  </a:cxn>
                  <a:cxn ang="0">
                    <a:pos x="22" y="24"/>
                  </a:cxn>
                  <a:cxn ang="0">
                    <a:pos x="32" y="31"/>
                  </a:cxn>
                  <a:cxn ang="0">
                    <a:pos x="42" y="36"/>
                  </a:cxn>
                  <a:cxn ang="0">
                    <a:pos x="56" y="45"/>
                  </a:cxn>
                  <a:cxn ang="0">
                    <a:pos x="63" y="63"/>
                  </a:cxn>
                  <a:cxn ang="0">
                    <a:pos x="56" y="82"/>
                  </a:cxn>
                  <a:cxn ang="0">
                    <a:pos x="33" y="91"/>
                  </a:cxn>
                  <a:cxn ang="0">
                    <a:pos x="26" y="90"/>
                  </a:cxn>
                  <a:cxn ang="0">
                    <a:pos x="16" y="87"/>
                  </a:cxn>
                  <a:cxn ang="0">
                    <a:pos x="13" y="86"/>
                  </a:cxn>
                  <a:cxn ang="0">
                    <a:pos x="11" y="86"/>
                  </a:cxn>
                  <a:cxn ang="0">
                    <a:pos x="10" y="85"/>
                  </a:cxn>
                  <a:cxn ang="0">
                    <a:pos x="7" y="87"/>
                  </a:cxn>
                  <a:cxn ang="0">
                    <a:pos x="5" y="91"/>
                  </a:cxn>
                  <a:cxn ang="0">
                    <a:pos x="0" y="91"/>
                  </a:cxn>
                  <a:cxn ang="0">
                    <a:pos x="0" y="60"/>
                  </a:cxn>
                  <a:cxn ang="0">
                    <a:pos x="32" y="0"/>
                  </a:cxn>
                  <a:cxn ang="0">
                    <a:pos x="32" y="0"/>
                  </a:cxn>
                  <a:cxn ang="0">
                    <a:pos x="32" y="0"/>
                  </a:cxn>
                </a:cxnLst>
                <a:rect l="0" t="0" r="r" b="b"/>
                <a:pathLst>
                  <a:path w="63" h="91">
                    <a:moveTo>
                      <a:pt x="0" y="60"/>
                    </a:moveTo>
                    <a:lnTo>
                      <a:pt x="0" y="60"/>
                    </a:lnTo>
                    <a:lnTo>
                      <a:pt x="5" y="60"/>
                    </a:lnTo>
                    <a:cubicBezTo>
                      <a:pt x="7" y="69"/>
                      <a:pt x="11" y="75"/>
                      <a:pt x="16" y="79"/>
                    </a:cubicBezTo>
                    <a:cubicBezTo>
                      <a:pt x="21" y="83"/>
                      <a:pt x="26" y="84"/>
                      <a:pt x="31" y="84"/>
                    </a:cubicBezTo>
                    <a:cubicBezTo>
                      <a:pt x="36" y="84"/>
                      <a:pt x="39" y="83"/>
                      <a:pt x="41" y="81"/>
                    </a:cubicBezTo>
                    <a:cubicBezTo>
                      <a:pt x="44" y="79"/>
                      <a:pt x="45" y="76"/>
                      <a:pt x="45" y="73"/>
                    </a:cubicBezTo>
                    <a:cubicBezTo>
                      <a:pt x="45" y="69"/>
                      <a:pt x="44" y="66"/>
                      <a:pt x="41" y="64"/>
                    </a:cubicBezTo>
                    <a:cubicBezTo>
                      <a:pt x="40" y="63"/>
                      <a:pt x="38" y="61"/>
                      <a:pt x="35" y="60"/>
                    </a:cubicBezTo>
                    <a:lnTo>
                      <a:pt x="21" y="53"/>
                    </a:lnTo>
                    <a:cubicBezTo>
                      <a:pt x="14" y="50"/>
                      <a:pt x="8" y="46"/>
                      <a:pt x="5" y="42"/>
                    </a:cubicBezTo>
                    <a:cubicBezTo>
                      <a:pt x="2" y="37"/>
                      <a:pt x="0" y="33"/>
                      <a:pt x="0" y="27"/>
                    </a:cubicBezTo>
                    <a:cubicBezTo>
                      <a:pt x="0" y="20"/>
                      <a:pt x="3" y="13"/>
                      <a:pt x="8" y="8"/>
                    </a:cubicBezTo>
                    <a:cubicBezTo>
                      <a:pt x="13" y="3"/>
                      <a:pt x="20" y="0"/>
                      <a:pt x="29" y="0"/>
                    </a:cubicBezTo>
                    <a:cubicBezTo>
                      <a:pt x="33" y="0"/>
                      <a:pt x="37" y="1"/>
                      <a:pt x="42" y="2"/>
                    </a:cubicBezTo>
                    <a:cubicBezTo>
                      <a:pt x="46" y="4"/>
                      <a:pt x="49" y="4"/>
                      <a:pt x="50" y="4"/>
                    </a:cubicBezTo>
                    <a:cubicBezTo>
                      <a:pt x="51" y="4"/>
                      <a:pt x="52" y="4"/>
                      <a:pt x="53" y="3"/>
                    </a:cubicBezTo>
                    <a:cubicBezTo>
                      <a:pt x="54" y="3"/>
                      <a:pt x="54" y="2"/>
                      <a:pt x="55" y="1"/>
                    </a:cubicBezTo>
                    <a:lnTo>
                      <a:pt x="59" y="1"/>
                    </a:lnTo>
                    <a:lnTo>
                      <a:pt x="59" y="27"/>
                    </a:lnTo>
                    <a:lnTo>
                      <a:pt x="54" y="27"/>
                    </a:lnTo>
                    <a:cubicBezTo>
                      <a:pt x="52" y="21"/>
                      <a:pt x="49" y="16"/>
                      <a:pt x="45" y="12"/>
                    </a:cubicBezTo>
                    <a:cubicBezTo>
                      <a:pt x="41" y="9"/>
                      <a:pt x="37" y="7"/>
                      <a:pt x="31" y="7"/>
                    </a:cubicBezTo>
                    <a:cubicBezTo>
                      <a:pt x="27" y="7"/>
                      <a:pt x="24" y="8"/>
                      <a:pt x="22" y="10"/>
                    </a:cubicBezTo>
                    <a:cubicBezTo>
                      <a:pt x="20" y="12"/>
                      <a:pt x="19" y="15"/>
                      <a:pt x="19" y="18"/>
                    </a:cubicBezTo>
                    <a:cubicBezTo>
                      <a:pt x="19" y="20"/>
                      <a:pt x="20" y="22"/>
                      <a:pt x="22" y="24"/>
                    </a:cubicBezTo>
                    <a:cubicBezTo>
                      <a:pt x="24" y="26"/>
                      <a:pt x="27" y="29"/>
                      <a:pt x="32" y="31"/>
                    </a:cubicBezTo>
                    <a:lnTo>
                      <a:pt x="42" y="36"/>
                    </a:lnTo>
                    <a:cubicBezTo>
                      <a:pt x="48" y="39"/>
                      <a:pt x="53" y="42"/>
                      <a:pt x="56" y="45"/>
                    </a:cubicBezTo>
                    <a:cubicBezTo>
                      <a:pt x="61" y="50"/>
                      <a:pt x="63" y="55"/>
                      <a:pt x="63" y="63"/>
                    </a:cubicBezTo>
                    <a:cubicBezTo>
                      <a:pt x="63" y="69"/>
                      <a:pt x="61" y="76"/>
                      <a:pt x="56" y="82"/>
                    </a:cubicBezTo>
                    <a:cubicBezTo>
                      <a:pt x="51" y="88"/>
                      <a:pt x="43" y="91"/>
                      <a:pt x="33" y="91"/>
                    </a:cubicBezTo>
                    <a:cubicBezTo>
                      <a:pt x="31" y="91"/>
                      <a:pt x="28" y="91"/>
                      <a:pt x="26" y="90"/>
                    </a:cubicBezTo>
                    <a:cubicBezTo>
                      <a:pt x="23" y="90"/>
                      <a:pt x="20" y="89"/>
                      <a:pt x="16" y="87"/>
                    </a:cubicBezTo>
                    <a:lnTo>
                      <a:pt x="13" y="86"/>
                    </a:lnTo>
                    <a:cubicBezTo>
                      <a:pt x="12" y="86"/>
                      <a:pt x="11" y="86"/>
                      <a:pt x="11" y="86"/>
                    </a:cubicBezTo>
                    <a:cubicBezTo>
                      <a:pt x="11" y="85"/>
                      <a:pt x="10" y="85"/>
                      <a:pt x="10" y="85"/>
                    </a:cubicBezTo>
                    <a:cubicBezTo>
                      <a:pt x="9" y="85"/>
                      <a:pt x="8" y="86"/>
                      <a:pt x="7" y="87"/>
                    </a:cubicBezTo>
                    <a:cubicBezTo>
                      <a:pt x="7" y="87"/>
                      <a:pt x="6" y="89"/>
                      <a:pt x="5" y="91"/>
                    </a:cubicBezTo>
                    <a:lnTo>
                      <a:pt x="0" y="91"/>
                    </a:lnTo>
                    <a:lnTo>
                      <a:pt x="0" y="60"/>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9" name="Freeform 315"/>
              <p:cNvSpPr>
                <a:spLocks noEditPoints="1"/>
              </p:cNvSpPr>
              <p:nvPr/>
            </p:nvSpPr>
            <p:spPr bwMode="auto">
              <a:xfrm>
                <a:off x="1798" y="2752"/>
                <a:ext cx="56" cy="63"/>
              </a:xfrm>
              <a:custGeom>
                <a:avLst/>
                <a:gdLst/>
                <a:ahLst/>
                <a:cxnLst>
                  <a:cxn ang="0">
                    <a:pos x="56" y="1"/>
                  </a:cxn>
                  <a:cxn ang="0">
                    <a:pos x="56" y="1"/>
                  </a:cxn>
                  <a:cxn ang="0">
                    <a:pos x="76" y="4"/>
                  </a:cxn>
                  <a:cxn ang="0">
                    <a:pos x="88" y="8"/>
                  </a:cxn>
                  <a:cxn ang="0">
                    <a:pos x="92" y="6"/>
                  </a:cxn>
                  <a:cxn ang="0">
                    <a:pos x="95" y="1"/>
                  </a:cxn>
                  <a:cxn ang="0">
                    <a:pos x="99" y="1"/>
                  </a:cxn>
                  <a:cxn ang="0">
                    <a:pos x="99" y="38"/>
                  </a:cxn>
                  <a:cxn ang="0">
                    <a:pos x="95" y="38"/>
                  </a:cxn>
                  <a:cxn ang="0">
                    <a:pos x="83" y="19"/>
                  </a:cxn>
                  <a:cxn ang="0">
                    <a:pos x="58" y="6"/>
                  </a:cxn>
                  <a:cxn ang="0">
                    <a:pos x="35" y="20"/>
                  </a:cxn>
                  <a:cxn ang="0">
                    <a:pos x="29" y="57"/>
                  </a:cxn>
                  <a:cxn ang="0">
                    <a:pos x="33" y="85"/>
                  </a:cxn>
                  <a:cxn ang="0">
                    <a:pos x="60" y="106"/>
                  </a:cxn>
                  <a:cxn ang="0">
                    <a:pos x="83" y="99"/>
                  </a:cxn>
                  <a:cxn ang="0">
                    <a:pos x="97" y="86"/>
                  </a:cxn>
                  <a:cxn ang="0">
                    <a:pos x="102" y="90"/>
                  </a:cxn>
                  <a:cxn ang="0">
                    <a:pos x="85" y="105"/>
                  </a:cxn>
                  <a:cxn ang="0">
                    <a:pos x="57" y="113"/>
                  </a:cxn>
                  <a:cxn ang="0">
                    <a:pos x="18" y="99"/>
                  </a:cxn>
                  <a:cxn ang="0">
                    <a:pos x="0" y="58"/>
                  </a:cxn>
                  <a:cxn ang="0">
                    <a:pos x="17" y="16"/>
                  </a:cxn>
                  <a:cxn ang="0">
                    <a:pos x="56" y="1"/>
                  </a:cxn>
                  <a:cxn ang="0">
                    <a:pos x="56" y="1"/>
                  </a:cxn>
                  <a:cxn ang="0">
                    <a:pos x="56" y="0"/>
                  </a:cxn>
                  <a:cxn ang="0">
                    <a:pos x="56" y="0"/>
                  </a:cxn>
                  <a:cxn ang="0">
                    <a:pos x="56" y="0"/>
                  </a:cxn>
                </a:cxnLst>
                <a:rect l="0" t="0" r="r" b="b"/>
                <a:pathLst>
                  <a:path w="102" h="113">
                    <a:moveTo>
                      <a:pt x="56" y="1"/>
                    </a:moveTo>
                    <a:lnTo>
                      <a:pt x="56" y="1"/>
                    </a:lnTo>
                    <a:cubicBezTo>
                      <a:pt x="63" y="1"/>
                      <a:pt x="69" y="2"/>
                      <a:pt x="76" y="4"/>
                    </a:cubicBezTo>
                    <a:cubicBezTo>
                      <a:pt x="83" y="7"/>
                      <a:pt x="87" y="8"/>
                      <a:pt x="88" y="8"/>
                    </a:cubicBezTo>
                    <a:cubicBezTo>
                      <a:pt x="90" y="8"/>
                      <a:pt x="91" y="7"/>
                      <a:pt x="92" y="6"/>
                    </a:cubicBezTo>
                    <a:cubicBezTo>
                      <a:pt x="94" y="4"/>
                      <a:pt x="94" y="3"/>
                      <a:pt x="95" y="1"/>
                    </a:cubicBezTo>
                    <a:lnTo>
                      <a:pt x="99" y="1"/>
                    </a:lnTo>
                    <a:lnTo>
                      <a:pt x="99" y="38"/>
                    </a:lnTo>
                    <a:lnTo>
                      <a:pt x="95" y="38"/>
                    </a:lnTo>
                    <a:cubicBezTo>
                      <a:pt x="91" y="30"/>
                      <a:pt x="87" y="24"/>
                      <a:pt x="83" y="19"/>
                    </a:cubicBezTo>
                    <a:cubicBezTo>
                      <a:pt x="76" y="10"/>
                      <a:pt x="67" y="6"/>
                      <a:pt x="58" y="6"/>
                    </a:cubicBezTo>
                    <a:cubicBezTo>
                      <a:pt x="47" y="6"/>
                      <a:pt x="40" y="11"/>
                      <a:pt x="35" y="20"/>
                    </a:cubicBezTo>
                    <a:cubicBezTo>
                      <a:pt x="31" y="29"/>
                      <a:pt x="29" y="41"/>
                      <a:pt x="29" y="57"/>
                    </a:cubicBezTo>
                    <a:cubicBezTo>
                      <a:pt x="29" y="68"/>
                      <a:pt x="30" y="78"/>
                      <a:pt x="33" y="85"/>
                    </a:cubicBezTo>
                    <a:cubicBezTo>
                      <a:pt x="37" y="99"/>
                      <a:pt x="47" y="106"/>
                      <a:pt x="60" y="106"/>
                    </a:cubicBezTo>
                    <a:cubicBezTo>
                      <a:pt x="68" y="106"/>
                      <a:pt x="76" y="103"/>
                      <a:pt x="83" y="99"/>
                    </a:cubicBezTo>
                    <a:cubicBezTo>
                      <a:pt x="87" y="96"/>
                      <a:pt x="92" y="92"/>
                      <a:pt x="97" y="86"/>
                    </a:cubicBezTo>
                    <a:lnTo>
                      <a:pt x="102" y="90"/>
                    </a:lnTo>
                    <a:cubicBezTo>
                      <a:pt x="96" y="97"/>
                      <a:pt x="90" y="102"/>
                      <a:pt x="85" y="105"/>
                    </a:cubicBezTo>
                    <a:cubicBezTo>
                      <a:pt x="77" y="111"/>
                      <a:pt x="68" y="113"/>
                      <a:pt x="57" y="113"/>
                    </a:cubicBezTo>
                    <a:cubicBezTo>
                      <a:pt x="42" y="113"/>
                      <a:pt x="29" y="109"/>
                      <a:pt x="18" y="99"/>
                    </a:cubicBezTo>
                    <a:cubicBezTo>
                      <a:pt x="6" y="89"/>
                      <a:pt x="0" y="75"/>
                      <a:pt x="0" y="58"/>
                    </a:cubicBezTo>
                    <a:cubicBezTo>
                      <a:pt x="0" y="40"/>
                      <a:pt x="6" y="26"/>
                      <a:pt x="17" y="16"/>
                    </a:cubicBezTo>
                    <a:cubicBezTo>
                      <a:pt x="28" y="6"/>
                      <a:pt x="41" y="1"/>
                      <a:pt x="56" y="1"/>
                    </a:cubicBezTo>
                    <a:lnTo>
                      <a:pt x="56" y="1"/>
                    </a:lnTo>
                    <a:close/>
                    <a:moveTo>
                      <a:pt x="56" y="0"/>
                    </a:moveTo>
                    <a:lnTo>
                      <a:pt x="56" y="0"/>
                    </a:lnTo>
                    <a:lnTo>
                      <a:pt x="5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316"/>
              <p:cNvSpPr>
                <a:spLocks noEditPoints="1"/>
              </p:cNvSpPr>
              <p:nvPr/>
            </p:nvSpPr>
            <p:spPr bwMode="auto">
              <a:xfrm>
                <a:off x="1862" y="2752"/>
                <a:ext cx="42" cy="62"/>
              </a:xfrm>
              <a:custGeom>
                <a:avLst/>
                <a:gdLst/>
                <a:ahLst/>
                <a:cxnLst>
                  <a:cxn ang="0">
                    <a:pos x="0" y="73"/>
                  </a:cxn>
                  <a:cxn ang="0">
                    <a:pos x="0" y="73"/>
                  </a:cxn>
                  <a:cxn ang="0">
                    <a:pos x="4" y="73"/>
                  </a:cxn>
                  <a:cxn ang="0">
                    <a:pos x="17" y="99"/>
                  </a:cxn>
                  <a:cxn ang="0">
                    <a:pos x="37" y="107"/>
                  </a:cxn>
                  <a:cxn ang="0">
                    <a:pos x="52" y="101"/>
                  </a:cxn>
                  <a:cxn ang="0">
                    <a:pos x="57" y="90"/>
                  </a:cxn>
                  <a:cxn ang="0">
                    <a:pos x="52" y="78"/>
                  </a:cxn>
                  <a:cxn ang="0">
                    <a:pos x="39" y="70"/>
                  </a:cxn>
                  <a:cxn ang="0">
                    <a:pos x="29" y="65"/>
                  </a:cxn>
                  <a:cxn ang="0">
                    <a:pos x="7" y="50"/>
                  </a:cxn>
                  <a:cxn ang="0">
                    <a:pos x="1" y="32"/>
                  </a:cxn>
                  <a:cxn ang="0">
                    <a:pos x="9" y="10"/>
                  </a:cxn>
                  <a:cxn ang="0">
                    <a:pos x="35" y="0"/>
                  </a:cxn>
                  <a:cxn ang="0">
                    <a:pos x="52" y="3"/>
                  </a:cxn>
                  <a:cxn ang="0">
                    <a:pos x="61" y="5"/>
                  </a:cxn>
                  <a:cxn ang="0">
                    <a:pos x="65" y="4"/>
                  </a:cxn>
                  <a:cxn ang="0">
                    <a:pos x="66" y="0"/>
                  </a:cxn>
                  <a:cxn ang="0">
                    <a:pos x="71" y="0"/>
                  </a:cxn>
                  <a:cxn ang="0">
                    <a:pos x="71" y="34"/>
                  </a:cxn>
                  <a:cxn ang="0">
                    <a:pos x="67" y="34"/>
                  </a:cxn>
                  <a:cxn ang="0">
                    <a:pos x="55" y="14"/>
                  </a:cxn>
                  <a:cxn ang="0">
                    <a:pos x="36" y="5"/>
                  </a:cxn>
                  <a:cxn ang="0">
                    <a:pos x="23" y="9"/>
                  </a:cxn>
                  <a:cxn ang="0">
                    <a:pos x="18" y="20"/>
                  </a:cxn>
                  <a:cxn ang="0">
                    <a:pos x="23" y="31"/>
                  </a:cxn>
                  <a:cxn ang="0">
                    <a:pos x="42" y="42"/>
                  </a:cxn>
                  <a:cxn ang="0">
                    <a:pos x="54" y="48"/>
                  </a:cxn>
                  <a:cxn ang="0">
                    <a:pos x="67" y="57"/>
                  </a:cxn>
                  <a:cxn ang="0">
                    <a:pos x="76" y="79"/>
                  </a:cxn>
                  <a:cxn ang="0">
                    <a:pos x="66" y="102"/>
                  </a:cxn>
                  <a:cxn ang="0">
                    <a:pos x="36" y="112"/>
                  </a:cxn>
                  <a:cxn ang="0">
                    <a:pos x="26" y="112"/>
                  </a:cxn>
                  <a:cxn ang="0">
                    <a:pos x="16" y="109"/>
                  </a:cxn>
                  <a:cxn ang="0">
                    <a:pos x="13" y="108"/>
                  </a:cxn>
                  <a:cxn ang="0">
                    <a:pos x="11" y="107"/>
                  </a:cxn>
                  <a:cxn ang="0">
                    <a:pos x="9" y="107"/>
                  </a:cxn>
                  <a:cxn ang="0">
                    <a:pos x="6" y="108"/>
                  </a:cxn>
                  <a:cxn ang="0">
                    <a:pos x="4" y="112"/>
                  </a:cxn>
                  <a:cxn ang="0">
                    <a:pos x="0" y="112"/>
                  </a:cxn>
                  <a:cxn ang="0">
                    <a:pos x="0" y="73"/>
                  </a:cxn>
                  <a:cxn ang="0">
                    <a:pos x="38" y="0"/>
                  </a:cxn>
                  <a:cxn ang="0">
                    <a:pos x="38" y="0"/>
                  </a:cxn>
                  <a:cxn ang="0">
                    <a:pos x="38" y="0"/>
                  </a:cxn>
                </a:cxnLst>
                <a:rect l="0" t="0" r="r" b="b"/>
                <a:pathLst>
                  <a:path w="76" h="112">
                    <a:moveTo>
                      <a:pt x="0" y="73"/>
                    </a:moveTo>
                    <a:lnTo>
                      <a:pt x="0" y="73"/>
                    </a:lnTo>
                    <a:lnTo>
                      <a:pt x="4" y="73"/>
                    </a:lnTo>
                    <a:cubicBezTo>
                      <a:pt x="7" y="85"/>
                      <a:pt x="11" y="94"/>
                      <a:pt x="17" y="99"/>
                    </a:cubicBezTo>
                    <a:cubicBezTo>
                      <a:pt x="22" y="104"/>
                      <a:pt x="29" y="107"/>
                      <a:pt x="37" y="107"/>
                    </a:cubicBezTo>
                    <a:cubicBezTo>
                      <a:pt x="44" y="107"/>
                      <a:pt x="49" y="105"/>
                      <a:pt x="52" y="101"/>
                    </a:cubicBezTo>
                    <a:cubicBezTo>
                      <a:pt x="55" y="98"/>
                      <a:pt x="57" y="94"/>
                      <a:pt x="57" y="90"/>
                    </a:cubicBezTo>
                    <a:cubicBezTo>
                      <a:pt x="57" y="85"/>
                      <a:pt x="55" y="81"/>
                      <a:pt x="52" y="78"/>
                    </a:cubicBezTo>
                    <a:cubicBezTo>
                      <a:pt x="50" y="76"/>
                      <a:pt x="45" y="74"/>
                      <a:pt x="39" y="70"/>
                    </a:cubicBezTo>
                    <a:lnTo>
                      <a:pt x="29" y="65"/>
                    </a:lnTo>
                    <a:cubicBezTo>
                      <a:pt x="18" y="60"/>
                      <a:pt x="11" y="55"/>
                      <a:pt x="7" y="50"/>
                    </a:cubicBezTo>
                    <a:cubicBezTo>
                      <a:pt x="3" y="45"/>
                      <a:pt x="1" y="39"/>
                      <a:pt x="1" y="32"/>
                    </a:cubicBezTo>
                    <a:cubicBezTo>
                      <a:pt x="1" y="24"/>
                      <a:pt x="3" y="17"/>
                      <a:pt x="9" y="10"/>
                    </a:cubicBezTo>
                    <a:cubicBezTo>
                      <a:pt x="15" y="3"/>
                      <a:pt x="23" y="0"/>
                      <a:pt x="35" y="0"/>
                    </a:cubicBezTo>
                    <a:cubicBezTo>
                      <a:pt x="40" y="0"/>
                      <a:pt x="46" y="1"/>
                      <a:pt x="52" y="3"/>
                    </a:cubicBezTo>
                    <a:cubicBezTo>
                      <a:pt x="57" y="4"/>
                      <a:pt x="60" y="5"/>
                      <a:pt x="61" y="5"/>
                    </a:cubicBezTo>
                    <a:cubicBezTo>
                      <a:pt x="63" y="5"/>
                      <a:pt x="64" y="5"/>
                      <a:pt x="65" y="4"/>
                    </a:cubicBezTo>
                    <a:cubicBezTo>
                      <a:pt x="65" y="3"/>
                      <a:pt x="66" y="1"/>
                      <a:pt x="66" y="0"/>
                    </a:cubicBezTo>
                    <a:lnTo>
                      <a:pt x="71" y="0"/>
                    </a:lnTo>
                    <a:lnTo>
                      <a:pt x="71" y="34"/>
                    </a:lnTo>
                    <a:lnTo>
                      <a:pt x="67" y="34"/>
                    </a:lnTo>
                    <a:cubicBezTo>
                      <a:pt x="64" y="26"/>
                      <a:pt x="61" y="19"/>
                      <a:pt x="55" y="14"/>
                    </a:cubicBezTo>
                    <a:cubicBezTo>
                      <a:pt x="50" y="8"/>
                      <a:pt x="43" y="5"/>
                      <a:pt x="36" y="5"/>
                    </a:cubicBezTo>
                    <a:cubicBezTo>
                      <a:pt x="30" y="5"/>
                      <a:pt x="26" y="6"/>
                      <a:pt x="23" y="9"/>
                    </a:cubicBezTo>
                    <a:cubicBezTo>
                      <a:pt x="20" y="12"/>
                      <a:pt x="18" y="16"/>
                      <a:pt x="18" y="20"/>
                    </a:cubicBezTo>
                    <a:cubicBezTo>
                      <a:pt x="18" y="25"/>
                      <a:pt x="20" y="29"/>
                      <a:pt x="23" y="31"/>
                    </a:cubicBezTo>
                    <a:cubicBezTo>
                      <a:pt x="26" y="34"/>
                      <a:pt x="32" y="38"/>
                      <a:pt x="42" y="42"/>
                    </a:cubicBezTo>
                    <a:lnTo>
                      <a:pt x="54" y="48"/>
                    </a:lnTo>
                    <a:cubicBezTo>
                      <a:pt x="59" y="51"/>
                      <a:pt x="64" y="54"/>
                      <a:pt x="67" y="57"/>
                    </a:cubicBezTo>
                    <a:cubicBezTo>
                      <a:pt x="73" y="63"/>
                      <a:pt x="76" y="70"/>
                      <a:pt x="76" y="79"/>
                    </a:cubicBezTo>
                    <a:cubicBezTo>
                      <a:pt x="76" y="87"/>
                      <a:pt x="72" y="95"/>
                      <a:pt x="66" y="102"/>
                    </a:cubicBezTo>
                    <a:cubicBezTo>
                      <a:pt x="60" y="109"/>
                      <a:pt x="50" y="112"/>
                      <a:pt x="36" y="112"/>
                    </a:cubicBezTo>
                    <a:cubicBezTo>
                      <a:pt x="32" y="112"/>
                      <a:pt x="29" y="112"/>
                      <a:pt x="26" y="112"/>
                    </a:cubicBezTo>
                    <a:cubicBezTo>
                      <a:pt x="23" y="111"/>
                      <a:pt x="19" y="110"/>
                      <a:pt x="16" y="109"/>
                    </a:cubicBezTo>
                    <a:lnTo>
                      <a:pt x="13" y="108"/>
                    </a:lnTo>
                    <a:cubicBezTo>
                      <a:pt x="12" y="107"/>
                      <a:pt x="12" y="107"/>
                      <a:pt x="11" y="107"/>
                    </a:cubicBezTo>
                    <a:cubicBezTo>
                      <a:pt x="10" y="107"/>
                      <a:pt x="10" y="107"/>
                      <a:pt x="9" y="107"/>
                    </a:cubicBezTo>
                    <a:cubicBezTo>
                      <a:pt x="8" y="107"/>
                      <a:pt x="6" y="107"/>
                      <a:pt x="6" y="108"/>
                    </a:cubicBezTo>
                    <a:cubicBezTo>
                      <a:pt x="5" y="109"/>
                      <a:pt x="5" y="111"/>
                      <a:pt x="4" y="112"/>
                    </a:cubicBezTo>
                    <a:lnTo>
                      <a:pt x="0" y="112"/>
                    </a:lnTo>
                    <a:lnTo>
                      <a:pt x="0" y="73"/>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1" name="Freeform 317"/>
              <p:cNvSpPr>
                <a:spLocks noEditPoints="1"/>
              </p:cNvSpPr>
              <p:nvPr/>
            </p:nvSpPr>
            <p:spPr bwMode="auto">
              <a:xfrm>
                <a:off x="769" y="2057"/>
                <a:ext cx="68" cy="70"/>
              </a:xfrm>
              <a:custGeom>
                <a:avLst/>
                <a:gdLst/>
                <a:ahLst/>
                <a:cxnLst>
                  <a:cxn ang="0">
                    <a:pos x="0" y="121"/>
                  </a:cxn>
                  <a:cxn ang="0">
                    <a:pos x="0" y="121"/>
                  </a:cxn>
                  <a:cxn ang="0">
                    <a:pos x="10" y="119"/>
                  </a:cxn>
                  <a:cxn ang="0">
                    <a:pos x="15" y="109"/>
                  </a:cxn>
                  <a:cxn ang="0">
                    <a:pos x="15" y="17"/>
                  </a:cxn>
                  <a:cxn ang="0">
                    <a:pos x="10" y="7"/>
                  </a:cxn>
                  <a:cxn ang="0">
                    <a:pos x="0" y="5"/>
                  </a:cxn>
                  <a:cxn ang="0">
                    <a:pos x="0" y="0"/>
                  </a:cxn>
                  <a:cxn ang="0">
                    <a:pos x="57" y="0"/>
                  </a:cxn>
                  <a:cxn ang="0">
                    <a:pos x="109" y="18"/>
                  </a:cxn>
                  <a:cxn ang="0">
                    <a:pos x="125" y="63"/>
                  </a:cxn>
                  <a:cxn ang="0">
                    <a:pos x="109" y="106"/>
                  </a:cxn>
                  <a:cxn ang="0">
                    <a:pos x="58" y="126"/>
                  </a:cxn>
                  <a:cxn ang="0">
                    <a:pos x="0" y="126"/>
                  </a:cxn>
                  <a:cxn ang="0">
                    <a:pos x="0" y="121"/>
                  </a:cxn>
                  <a:cxn ang="0">
                    <a:pos x="45" y="108"/>
                  </a:cxn>
                  <a:cxn ang="0">
                    <a:pos x="45" y="108"/>
                  </a:cxn>
                  <a:cxn ang="0">
                    <a:pos x="47" y="117"/>
                  </a:cxn>
                  <a:cxn ang="0">
                    <a:pos x="55" y="119"/>
                  </a:cxn>
                  <a:cxn ang="0">
                    <a:pos x="83" y="107"/>
                  </a:cxn>
                  <a:cxn ang="0">
                    <a:pos x="93" y="63"/>
                  </a:cxn>
                  <a:cxn ang="0">
                    <a:pos x="87" y="29"/>
                  </a:cxn>
                  <a:cxn ang="0">
                    <a:pos x="56" y="6"/>
                  </a:cxn>
                  <a:cxn ang="0">
                    <a:pos x="47" y="9"/>
                  </a:cxn>
                  <a:cxn ang="0">
                    <a:pos x="45" y="17"/>
                  </a:cxn>
                  <a:cxn ang="0">
                    <a:pos x="45" y="108"/>
                  </a:cxn>
                </a:cxnLst>
                <a:rect l="0" t="0" r="r" b="b"/>
                <a:pathLst>
                  <a:path w="125" h="126">
                    <a:moveTo>
                      <a:pt x="0" y="121"/>
                    </a:moveTo>
                    <a:lnTo>
                      <a:pt x="0" y="121"/>
                    </a:lnTo>
                    <a:cubicBezTo>
                      <a:pt x="4" y="120"/>
                      <a:pt x="8" y="120"/>
                      <a:pt x="10" y="119"/>
                    </a:cubicBezTo>
                    <a:cubicBezTo>
                      <a:pt x="13" y="117"/>
                      <a:pt x="15" y="113"/>
                      <a:pt x="15" y="109"/>
                    </a:cubicBezTo>
                    <a:lnTo>
                      <a:pt x="15" y="17"/>
                    </a:lnTo>
                    <a:cubicBezTo>
                      <a:pt x="15" y="12"/>
                      <a:pt x="13" y="9"/>
                      <a:pt x="10" y="7"/>
                    </a:cubicBezTo>
                    <a:cubicBezTo>
                      <a:pt x="8" y="6"/>
                      <a:pt x="5" y="5"/>
                      <a:pt x="0" y="5"/>
                    </a:cubicBezTo>
                    <a:lnTo>
                      <a:pt x="0" y="0"/>
                    </a:lnTo>
                    <a:lnTo>
                      <a:pt x="57" y="0"/>
                    </a:lnTo>
                    <a:cubicBezTo>
                      <a:pt x="79" y="0"/>
                      <a:pt x="97" y="6"/>
                      <a:pt x="109" y="18"/>
                    </a:cubicBezTo>
                    <a:cubicBezTo>
                      <a:pt x="120" y="29"/>
                      <a:pt x="125" y="44"/>
                      <a:pt x="125" y="63"/>
                    </a:cubicBezTo>
                    <a:cubicBezTo>
                      <a:pt x="125" y="80"/>
                      <a:pt x="120" y="94"/>
                      <a:pt x="109" y="106"/>
                    </a:cubicBezTo>
                    <a:cubicBezTo>
                      <a:pt x="97" y="119"/>
                      <a:pt x="80" y="126"/>
                      <a:pt x="58" y="126"/>
                    </a:cubicBezTo>
                    <a:lnTo>
                      <a:pt x="0" y="126"/>
                    </a:lnTo>
                    <a:lnTo>
                      <a:pt x="0" y="121"/>
                    </a:lnTo>
                    <a:close/>
                    <a:moveTo>
                      <a:pt x="45" y="108"/>
                    </a:moveTo>
                    <a:lnTo>
                      <a:pt x="45" y="108"/>
                    </a:lnTo>
                    <a:cubicBezTo>
                      <a:pt x="45" y="112"/>
                      <a:pt x="46" y="115"/>
                      <a:pt x="47" y="117"/>
                    </a:cubicBezTo>
                    <a:cubicBezTo>
                      <a:pt x="49" y="118"/>
                      <a:pt x="51" y="119"/>
                      <a:pt x="55" y="119"/>
                    </a:cubicBezTo>
                    <a:cubicBezTo>
                      <a:pt x="66" y="119"/>
                      <a:pt x="75" y="115"/>
                      <a:pt x="83" y="107"/>
                    </a:cubicBezTo>
                    <a:cubicBezTo>
                      <a:pt x="90" y="100"/>
                      <a:pt x="93" y="85"/>
                      <a:pt x="93" y="63"/>
                    </a:cubicBezTo>
                    <a:cubicBezTo>
                      <a:pt x="93" y="50"/>
                      <a:pt x="91" y="38"/>
                      <a:pt x="87" y="29"/>
                    </a:cubicBezTo>
                    <a:cubicBezTo>
                      <a:pt x="81" y="14"/>
                      <a:pt x="71" y="6"/>
                      <a:pt x="56" y="6"/>
                    </a:cubicBezTo>
                    <a:cubicBezTo>
                      <a:pt x="51" y="6"/>
                      <a:pt x="48" y="7"/>
                      <a:pt x="47" y="9"/>
                    </a:cubicBezTo>
                    <a:cubicBezTo>
                      <a:pt x="46" y="10"/>
                      <a:pt x="45" y="13"/>
                      <a:pt x="45" y="17"/>
                    </a:cubicBezTo>
                    <a:lnTo>
                      <a:pt x="45" y="10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2" name="Freeform 318"/>
              <p:cNvSpPr>
                <a:spLocks noEditPoints="1"/>
              </p:cNvSpPr>
              <p:nvPr/>
            </p:nvSpPr>
            <p:spPr bwMode="auto">
              <a:xfrm>
                <a:off x="843" y="2078"/>
                <a:ext cx="42" cy="50"/>
              </a:xfrm>
              <a:custGeom>
                <a:avLst/>
                <a:gdLst/>
                <a:ahLst/>
                <a:cxnLst>
                  <a:cxn ang="0">
                    <a:pos x="0" y="45"/>
                  </a:cxn>
                  <a:cxn ang="0">
                    <a:pos x="0" y="45"/>
                  </a:cxn>
                  <a:cxn ang="0">
                    <a:pos x="11" y="12"/>
                  </a:cxn>
                  <a:cxn ang="0">
                    <a:pos x="39" y="0"/>
                  </a:cxn>
                  <a:cxn ang="0">
                    <a:pos x="56" y="4"/>
                  </a:cxn>
                  <a:cxn ang="0">
                    <a:pos x="69" y="18"/>
                  </a:cxn>
                  <a:cxn ang="0">
                    <a:pos x="73" y="35"/>
                  </a:cxn>
                  <a:cxn ang="0">
                    <a:pos x="74" y="42"/>
                  </a:cxn>
                  <a:cxn ang="0">
                    <a:pos x="26" y="42"/>
                  </a:cxn>
                  <a:cxn ang="0">
                    <a:pos x="30" y="61"/>
                  </a:cxn>
                  <a:cxn ang="0">
                    <a:pos x="49" y="77"/>
                  </a:cxn>
                  <a:cxn ang="0">
                    <a:pos x="62" y="73"/>
                  </a:cxn>
                  <a:cxn ang="0">
                    <a:pos x="70" y="64"/>
                  </a:cxn>
                  <a:cxn ang="0">
                    <a:pos x="75" y="67"/>
                  </a:cxn>
                  <a:cxn ang="0">
                    <a:pos x="55"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1" y="12"/>
                    </a:cubicBezTo>
                    <a:cubicBezTo>
                      <a:pt x="19" y="4"/>
                      <a:pt x="28" y="0"/>
                      <a:pt x="39" y="0"/>
                    </a:cubicBezTo>
                    <a:cubicBezTo>
                      <a:pt x="45" y="0"/>
                      <a:pt x="51" y="1"/>
                      <a:pt x="56" y="4"/>
                    </a:cubicBezTo>
                    <a:cubicBezTo>
                      <a:pt x="62" y="8"/>
                      <a:pt x="66" y="12"/>
                      <a:pt x="69" y="18"/>
                    </a:cubicBezTo>
                    <a:cubicBezTo>
                      <a:pt x="71" y="22"/>
                      <a:pt x="72" y="28"/>
                      <a:pt x="73" y="35"/>
                    </a:cubicBezTo>
                    <a:cubicBezTo>
                      <a:pt x="74" y="38"/>
                      <a:pt x="74" y="40"/>
                      <a:pt x="74" y="42"/>
                    </a:cubicBezTo>
                    <a:lnTo>
                      <a:pt x="26" y="42"/>
                    </a:lnTo>
                    <a:cubicBezTo>
                      <a:pt x="27" y="49"/>
                      <a:pt x="28" y="56"/>
                      <a:pt x="30" y="61"/>
                    </a:cubicBezTo>
                    <a:cubicBezTo>
                      <a:pt x="34" y="71"/>
                      <a:pt x="40" y="77"/>
                      <a:pt x="49" y="77"/>
                    </a:cubicBezTo>
                    <a:cubicBezTo>
                      <a:pt x="54" y="77"/>
                      <a:pt x="58" y="75"/>
                      <a:pt x="62" y="73"/>
                    </a:cubicBezTo>
                    <a:cubicBezTo>
                      <a:pt x="64" y="71"/>
                      <a:pt x="67" y="68"/>
                      <a:pt x="70" y="64"/>
                    </a:cubicBezTo>
                    <a:lnTo>
                      <a:pt x="75" y="67"/>
                    </a:lnTo>
                    <a:cubicBezTo>
                      <a:pt x="69" y="76"/>
                      <a:pt x="62" y="83"/>
                      <a:pt x="55" y="87"/>
                    </a:cubicBezTo>
                    <a:cubicBezTo>
                      <a:pt x="50" y="89"/>
                      <a:pt x="44" y="90"/>
                      <a:pt x="38" y="90"/>
                    </a:cubicBezTo>
                    <a:cubicBezTo>
                      <a:pt x="29" y="90"/>
                      <a:pt x="20" y="87"/>
                      <a:pt x="12" y="79"/>
                    </a:cubicBezTo>
                    <a:cubicBezTo>
                      <a:pt x="4" y="72"/>
                      <a:pt x="0" y="61"/>
                      <a:pt x="0" y="45"/>
                    </a:cubicBezTo>
                    <a:lnTo>
                      <a:pt x="0" y="45"/>
                    </a:lnTo>
                    <a:close/>
                    <a:moveTo>
                      <a:pt x="51" y="35"/>
                    </a:moveTo>
                    <a:lnTo>
                      <a:pt x="51" y="35"/>
                    </a:lnTo>
                    <a:cubicBezTo>
                      <a:pt x="51" y="24"/>
                      <a:pt x="50" y="16"/>
                      <a:pt x="48" y="12"/>
                    </a:cubicBezTo>
                    <a:cubicBezTo>
                      <a:pt x="47" y="8"/>
                      <a:pt x="44"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319"/>
              <p:cNvSpPr>
                <a:spLocks noEditPoints="1"/>
              </p:cNvSpPr>
              <p:nvPr/>
            </p:nvSpPr>
            <p:spPr bwMode="auto">
              <a:xfrm>
                <a:off x="890" y="2078"/>
                <a:ext cx="34" cy="50"/>
              </a:xfrm>
              <a:custGeom>
                <a:avLst/>
                <a:gdLst/>
                <a:ahLst/>
                <a:cxnLst>
                  <a:cxn ang="0">
                    <a:pos x="0" y="59"/>
                  </a:cxn>
                  <a:cxn ang="0">
                    <a:pos x="0" y="59"/>
                  </a:cxn>
                  <a:cxn ang="0">
                    <a:pos x="5" y="59"/>
                  </a:cxn>
                  <a:cxn ang="0">
                    <a:pos x="15" y="78"/>
                  </a:cxn>
                  <a:cxn ang="0">
                    <a:pos x="30" y="84"/>
                  </a:cxn>
                  <a:cxn ang="0">
                    <a:pos x="41" y="80"/>
                  </a:cxn>
                  <a:cxn ang="0">
                    <a:pos x="44" y="72"/>
                  </a:cxn>
                  <a:cxn ang="0">
                    <a:pos x="40" y="63"/>
                  </a:cxn>
                  <a:cxn ang="0">
                    <a:pos x="34" y="59"/>
                  </a:cxn>
                  <a:cxn ang="0">
                    <a:pos x="20" y="53"/>
                  </a:cxn>
                  <a:cxn ang="0">
                    <a:pos x="5" y="41"/>
                  </a:cxn>
                  <a:cxn ang="0">
                    <a:pos x="0" y="26"/>
                  </a:cxn>
                  <a:cxn ang="0">
                    <a:pos x="7" y="8"/>
                  </a:cxn>
                  <a:cxn ang="0">
                    <a:pos x="28" y="0"/>
                  </a:cxn>
                  <a:cxn ang="0">
                    <a:pos x="41" y="2"/>
                  </a:cxn>
                  <a:cxn ang="0">
                    <a:pos x="49" y="4"/>
                  </a:cxn>
                  <a:cxn ang="0">
                    <a:pos x="52" y="3"/>
                  </a:cxn>
                  <a:cxn ang="0">
                    <a:pos x="54" y="0"/>
                  </a:cxn>
                  <a:cxn ang="0">
                    <a:pos x="58" y="0"/>
                  </a:cxn>
                  <a:cxn ang="0">
                    <a:pos x="58" y="27"/>
                  </a:cxn>
                  <a:cxn ang="0">
                    <a:pos x="53" y="27"/>
                  </a:cxn>
                  <a:cxn ang="0">
                    <a:pos x="45" y="12"/>
                  </a:cxn>
                  <a:cxn ang="0">
                    <a:pos x="31" y="6"/>
                  </a:cxn>
                  <a:cxn ang="0">
                    <a:pos x="21" y="9"/>
                  </a:cxn>
                  <a:cxn ang="0">
                    <a:pos x="18" y="17"/>
                  </a:cxn>
                  <a:cxn ang="0">
                    <a:pos x="21" y="23"/>
                  </a:cxn>
                  <a:cxn ang="0">
                    <a:pos x="31" y="30"/>
                  </a:cxn>
                  <a:cxn ang="0">
                    <a:pos x="41" y="35"/>
                  </a:cxn>
                  <a:cxn ang="0">
                    <a:pos x="55" y="44"/>
                  </a:cxn>
                  <a:cxn ang="0">
                    <a:pos x="62" y="62"/>
                  </a:cxn>
                  <a:cxn ang="0">
                    <a:pos x="55" y="81"/>
                  </a:cxn>
                  <a:cxn ang="0">
                    <a:pos x="32" y="90"/>
                  </a:cxn>
                  <a:cxn ang="0">
                    <a:pos x="25" y="89"/>
                  </a:cxn>
                  <a:cxn ang="0">
                    <a:pos x="16" y="87"/>
                  </a:cxn>
                  <a:cxn ang="0">
                    <a:pos x="12" y="86"/>
                  </a:cxn>
                  <a:cxn ang="0">
                    <a:pos x="10" y="85"/>
                  </a:cxn>
                  <a:cxn ang="0">
                    <a:pos x="9" y="85"/>
                  </a:cxn>
                  <a:cxn ang="0">
                    <a:pos x="7" y="86"/>
                  </a:cxn>
                  <a:cxn ang="0">
                    <a:pos x="4" y="90"/>
                  </a:cxn>
                  <a:cxn ang="0">
                    <a:pos x="0" y="90"/>
                  </a:cxn>
                  <a:cxn ang="0">
                    <a:pos x="0" y="59"/>
                  </a:cxn>
                  <a:cxn ang="0">
                    <a:pos x="31" y="0"/>
                  </a:cxn>
                  <a:cxn ang="0">
                    <a:pos x="31" y="0"/>
                  </a:cxn>
                  <a:cxn ang="0">
                    <a:pos x="31" y="0"/>
                  </a:cxn>
                </a:cxnLst>
                <a:rect l="0" t="0" r="r" b="b"/>
                <a:pathLst>
                  <a:path w="62" h="90">
                    <a:moveTo>
                      <a:pt x="0" y="59"/>
                    </a:moveTo>
                    <a:lnTo>
                      <a:pt x="0" y="59"/>
                    </a:lnTo>
                    <a:lnTo>
                      <a:pt x="5" y="59"/>
                    </a:lnTo>
                    <a:cubicBezTo>
                      <a:pt x="7" y="68"/>
                      <a:pt x="10" y="75"/>
                      <a:pt x="15" y="78"/>
                    </a:cubicBezTo>
                    <a:cubicBezTo>
                      <a:pt x="20" y="82"/>
                      <a:pt x="25" y="84"/>
                      <a:pt x="30" y="84"/>
                    </a:cubicBezTo>
                    <a:cubicBezTo>
                      <a:pt x="35" y="84"/>
                      <a:pt x="38" y="83"/>
                      <a:pt x="41" y="80"/>
                    </a:cubicBezTo>
                    <a:cubicBezTo>
                      <a:pt x="43" y="78"/>
                      <a:pt x="44" y="75"/>
                      <a:pt x="44" y="72"/>
                    </a:cubicBezTo>
                    <a:cubicBezTo>
                      <a:pt x="44" y="69"/>
                      <a:pt x="43" y="66"/>
                      <a:pt x="40" y="63"/>
                    </a:cubicBezTo>
                    <a:cubicBezTo>
                      <a:pt x="39" y="62"/>
                      <a:pt x="37" y="61"/>
                      <a:pt x="34" y="59"/>
                    </a:cubicBezTo>
                    <a:lnTo>
                      <a:pt x="20" y="53"/>
                    </a:lnTo>
                    <a:cubicBezTo>
                      <a:pt x="13" y="49"/>
                      <a:pt x="8" y="45"/>
                      <a:pt x="5" y="41"/>
                    </a:cubicBezTo>
                    <a:cubicBezTo>
                      <a:pt x="1" y="37"/>
                      <a:pt x="0" y="32"/>
                      <a:pt x="0" y="26"/>
                    </a:cubicBezTo>
                    <a:cubicBezTo>
                      <a:pt x="0" y="19"/>
                      <a:pt x="2" y="13"/>
                      <a:pt x="7" y="8"/>
                    </a:cubicBezTo>
                    <a:cubicBezTo>
                      <a:pt x="12" y="2"/>
                      <a:pt x="19" y="0"/>
                      <a:pt x="28" y="0"/>
                    </a:cubicBezTo>
                    <a:cubicBezTo>
                      <a:pt x="32" y="0"/>
                      <a:pt x="36" y="0"/>
                      <a:pt x="41" y="2"/>
                    </a:cubicBezTo>
                    <a:cubicBezTo>
                      <a:pt x="45" y="3"/>
                      <a:pt x="48" y="4"/>
                      <a:pt x="49" y="4"/>
                    </a:cubicBezTo>
                    <a:cubicBezTo>
                      <a:pt x="51" y="4"/>
                      <a:pt x="52" y="3"/>
                      <a:pt x="52" y="3"/>
                    </a:cubicBezTo>
                    <a:cubicBezTo>
                      <a:pt x="53" y="2"/>
                      <a:pt x="53" y="1"/>
                      <a:pt x="54" y="0"/>
                    </a:cubicBezTo>
                    <a:lnTo>
                      <a:pt x="58" y="0"/>
                    </a:lnTo>
                    <a:lnTo>
                      <a:pt x="58" y="27"/>
                    </a:lnTo>
                    <a:lnTo>
                      <a:pt x="53" y="27"/>
                    </a:lnTo>
                    <a:cubicBezTo>
                      <a:pt x="52" y="21"/>
                      <a:pt x="49" y="15"/>
                      <a:pt x="45" y="12"/>
                    </a:cubicBezTo>
                    <a:cubicBezTo>
                      <a:pt x="41" y="8"/>
                      <a:pt x="36" y="6"/>
                      <a:pt x="31" y="6"/>
                    </a:cubicBezTo>
                    <a:cubicBezTo>
                      <a:pt x="27" y="6"/>
                      <a:pt x="23" y="7"/>
                      <a:pt x="21" y="9"/>
                    </a:cubicBezTo>
                    <a:cubicBezTo>
                      <a:pt x="19" y="12"/>
                      <a:pt x="18" y="14"/>
                      <a:pt x="18" y="17"/>
                    </a:cubicBezTo>
                    <a:cubicBezTo>
                      <a:pt x="18" y="19"/>
                      <a:pt x="19" y="21"/>
                      <a:pt x="21" y="23"/>
                    </a:cubicBezTo>
                    <a:cubicBezTo>
                      <a:pt x="23" y="26"/>
                      <a:pt x="26" y="28"/>
                      <a:pt x="31" y="30"/>
                    </a:cubicBezTo>
                    <a:lnTo>
                      <a:pt x="41" y="35"/>
                    </a:lnTo>
                    <a:cubicBezTo>
                      <a:pt x="48" y="38"/>
                      <a:pt x="52" y="41"/>
                      <a:pt x="55" y="44"/>
                    </a:cubicBezTo>
                    <a:cubicBezTo>
                      <a:pt x="60" y="49"/>
                      <a:pt x="62" y="55"/>
                      <a:pt x="62" y="62"/>
                    </a:cubicBezTo>
                    <a:cubicBezTo>
                      <a:pt x="62" y="69"/>
                      <a:pt x="60" y="75"/>
                      <a:pt x="55" y="81"/>
                    </a:cubicBezTo>
                    <a:cubicBezTo>
                      <a:pt x="50" y="87"/>
                      <a:pt x="42" y="90"/>
                      <a:pt x="32" y="90"/>
                    </a:cubicBezTo>
                    <a:cubicBezTo>
                      <a:pt x="30" y="90"/>
                      <a:pt x="27" y="90"/>
                      <a:pt x="25" y="89"/>
                    </a:cubicBezTo>
                    <a:cubicBezTo>
                      <a:pt x="22" y="89"/>
                      <a:pt x="19" y="88"/>
                      <a:pt x="16" y="87"/>
                    </a:cubicBezTo>
                    <a:lnTo>
                      <a:pt x="12" y="86"/>
                    </a:lnTo>
                    <a:cubicBezTo>
                      <a:pt x="11" y="85"/>
                      <a:pt x="11" y="85"/>
                      <a:pt x="10" y="85"/>
                    </a:cubicBezTo>
                    <a:cubicBezTo>
                      <a:pt x="10" y="85"/>
                      <a:pt x="10" y="85"/>
                      <a:pt x="9" y="85"/>
                    </a:cubicBezTo>
                    <a:cubicBezTo>
                      <a:pt x="8" y="85"/>
                      <a:pt x="7"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4" name="Freeform 320"/>
              <p:cNvSpPr>
                <a:spLocks noEditPoints="1"/>
              </p:cNvSpPr>
              <p:nvPr/>
            </p:nvSpPr>
            <p:spPr bwMode="auto">
              <a:xfrm>
                <a:off x="929" y="2078"/>
                <a:ext cx="42" cy="50"/>
              </a:xfrm>
              <a:custGeom>
                <a:avLst/>
                <a:gdLst/>
                <a:ahLst/>
                <a:cxnLst>
                  <a:cxn ang="0">
                    <a:pos x="44" y="0"/>
                  </a:cxn>
                  <a:cxn ang="0">
                    <a:pos x="44" y="0"/>
                  </a:cxn>
                  <a:cxn ang="0">
                    <a:pos x="65" y="5"/>
                  </a:cxn>
                  <a:cxn ang="0">
                    <a:pos x="73" y="20"/>
                  </a:cxn>
                  <a:cxn ang="0">
                    <a:pos x="70" y="28"/>
                  </a:cxn>
                  <a:cxn ang="0">
                    <a:pos x="61" y="32"/>
                  </a:cxn>
                  <a:cxn ang="0">
                    <a:pos x="55" y="30"/>
                  </a:cxn>
                  <a:cxn ang="0">
                    <a:pos x="50" y="20"/>
                  </a:cxn>
                  <a:cxn ang="0">
                    <a:pos x="50" y="17"/>
                  </a:cxn>
                  <a:cxn ang="0">
                    <a:pos x="50" y="14"/>
                  </a:cxn>
                  <a:cxn ang="0">
                    <a:pos x="48" y="7"/>
                  </a:cxn>
                  <a:cxn ang="0">
                    <a:pos x="43" y="5"/>
                  </a:cxn>
                  <a:cxn ang="0">
                    <a:pos x="30" y="15"/>
                  </a:cxn>
                  <a:cxn ang="0">
                    <a:pos x="27" y="37"/>
                  </a:cxn>
                  <a:cxn ang="0">
                    <a:pos x="34" y="66"/>
                  </a:cxn>
                  <a:cxn ang="0">
                    <a:pos x="52" y="78"/>
                  </a:cxn>
                  <a:cxn ang="0">
                    <a:pos x="65" y="74"/>
                  </a:cxn>
                  <a:cxn ang="0">
                    <a:pos x="72" y="67"/>
                  </a:cxn>
                  <a:cxn ang="0">
                    <a:pos x="76" y="71"/>
                  </a:cxn>
                  <a:cxn ang="0">
                    <a:pos x="55" y="88"/>
                  </a:cxn>
                  <a:cxn ang="0">
                    <a:pos x="41" y="90"/>
                  </a:cxn>
                  <a:cxn ang="0">
                    <a:pos x="12" y="78"/>
                  </a:cxn>
                  <a:cxn ang="0">
                    <a:pos x="0" y="46"/>
                  </a:cxn>
                  <a:cxn ang="0">
                    <a:pos x="12" y="13"/>
                  </a:cxn>
                  <a:cxn ang="0">
                    <a:pos x="44" y="0"/>
                  </a:cxn>
                  <a:cxn ang="0">
                    <a:pos x="44" y="0"/>
                  </a:cxn>
                  <a:cxn ang="0">
                    <a:pos x="40" y="0"/>
                  </a:cxn>
                  <a:cxn ang="0">
                    <a:pos x="40" y="0"/>
                  </a:cxn>
                  <a:cxn ang="0">
                    <a:pos x="40" y="0"/>
                  </a:cxn>
                </a:cxnLst>
                <a:rect l="0" t="0" r="r" b="b"/>
                <a:pathLst>
                  <a:path w="76" h="90">
                    <a:moveTo>
                      <a:pt x="44" y="0"/>
                    </a:moveTo>
                    <a:lnTo>
                      <a:pt x="44" y="0"/>
                    </a:lnTo>
                    <a:cubicBezTo>
                      <a:pt x="52" y="0"/>
                      <a:pt x="59" y="1"/>
                      <a:pt x="65" y="5"/>
                    </a:cubicBezTo>
                    <a:cubicBezTo>
                      <a:pt x="70" y="9"/>
                      <a:pt x="73" y="14"/>
                      <a:pt x="73" y="20"/>
                    </a:cubicBezTo>
                    <a:cubicBezTo>
                      <a:pt x="73" y="23"/>
                      <a:pt x="72" y="26"/>
                      <a:pt x="70" y="28"/>
                    </a:cubicBezTo>
                    <a:cubicBezTo>
                      <a:pt x="68" y="31"/>
                      <a:pt x="65" y="32"/>
                      <a:pt x="61" y="32"/>
                    </a:cubicBezTo>
                    <a:cubicBezTo>
                      <a:pt x="59" y="32"/>
                      <a:pt x="57" y="31"/>
                      <a:pt x="55" y="30"/>
                    </a:cubicBezTo>
                    <a:cubicBezTo>
                      <a:pt x="52" y="28"/>
                      <a:pt x="50" y="25"/>
                      <a:pt x="50" y="20"/>
                    </a:cubicBezTo>
                    <a:cubicBezTo>
                      <a:pt x="50" y="19"/>
                      <a:pt x="50" y="18"/>
                      <a:pt x="50" y="17"/>
                    </a:cubicBezTo>
                    <a:cubicBezTo>
                      <a:pt x="50" y="16"/>
                      <a:pt x="50" y="15"/>
                      <a:pt x="50" y="14"/>
                    </a:cubicBezTo>
                    <a:cubicBezTo>
                      <a:pt x="50" y="11"/>
                      <a:pt x="49" y="8"/>
                      <a:pt x="48" y="7"/>
                    </a:cubicBezTo>
                    <a:cubicBezTo>
                      <a:pt x="46" y="6"/>
                      <a:pt x="45" y="5"/>
                      <a:pt x="43" y="5"/>
                    </a:cubicBezTo>
                    <a:cubicBezTo>
                      <a:pt x="37" y="5"/>
                      <a:pt x="33" y="8"/>
                      <a:pt x="30" y="15"/>
                    </a:cubicBezTo>
                    <a:cubicBezTo>
                      <a:pt x="28" y="21"/>
                      <a:pt x="27" y="28"/>
                      <a:pt x="27" y="37"/>
                    </a:cubicBezTo>
                    <a:cubicBezTo>
                      <a:pt x="27" y="48"/>
                      <a:pt x="29" y="58"/>
                      <a:pt x="34" y="66"/>
                    </a:cubicBezTo>
                    <a:cubicBezTo>
                      <a:pt x="38" y="74"/>
                      <a:pt x="44" y="78"/>
                      <a:pt x="52" y="78"/>
                    </a:cubicBezTo>
                    <a:cubicBezTo>
                      <a:pt x="57" y="78"/>
                      <a:pt x="61" y="77"/>
                      <a:pt x="65" y="74"/>
                    </a:cubicBezTo>
                    <a:cubicBezTo>
                      <a:pt x="67" y="73"/>
                      <a:pt x="69" y="71"/>
                      <a:pt x="72" y="67"/>
                    </a:cubicBezTo>
                    <a:lnTo>
                      <a:pt x="76" y="71"/>
                    </a:lnTo>
                    <a:cubicBezTo>
                      <a:pt x="70" y="79"/>
                      <a:pt x="63" y="85"/>
                      <a:pt x="55" y="88"/>
                    </a:cubicBezTo>
                    <a:cubicBezTo>
                      <a:pt x="50" y="89"/>
                      <a:pt x="46" y="90"/>
                      <a:pt x="41" y="90"/>
                    </a:cubicBezTo>
                    <a:cubicBezTo>
                      <a:pt x="29" y="90"/>
                      <a:pt x="19" y="86"/>
                      <a:pt x="12" y="78"/>
                    </a:cubicBezTo>
                    <a:cubicBezTo>
                      <a:pt x="4" y="69"/>
                      <a:pt x="0" y="59"/>
                      <a:pt x="0" y="46"/>
                    </a:cubicBezTo>
                    <a:cubicBezTo>
                      <a:pt x="0" y="33"/>
                      <a:pt x="4" y="22"/>
                      <a:pt x="12" y="13"/>
                    </a:cubicBezTo>
                    <a:cubicBezTo>
                      <a:pt x="20" y="4"/>
                      <a:pt x="31" y="0"/>
                      <a:pt x="44" y="0"/>
                    </a:cubicBezTo>
                    <a:lnTo>
                      <a:pt x="44" y="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321"/>
              <p:cNvSpPr>
                <a:spLocks/>
              </p:cNvSpPr>
              <p:nvPr/>
            </p:nvSpPr>
            <p:spPr bwMode="auto">
              <a:xfrm>
                <a:off x="974" y="2078"/>
                <a:ext cx="42" cy="49"/>
              </a:xfrm>
              <a:custGeom>
                <a:avLst/>
                <a:gdLst/>
                <a:ahLst/>
                <a:cxnLst>
                  <a:cxn ang="0">
                    <a:pos x="0" y="83"/>
                  </a:cxn>
                  <a:cxn ang="0">
                    <a:pos x="0" y="83"/>
                  </a:cxn>
                  <a:cxn ang="0">
                    <a:pos x="7" y="81"/>
                  </a:cxn>
                  <a:cxn ang="0">
                    <a:pos x="9" y="73"/>
                  </a:cxn>
                  <a:cxn ang="0">
                    <a:pos x="10" y="68"/>
                  </a:cxn>
                  <a:cxn ang="0">
                    <a:pos x="10" y="17"/>
                  </a:cxn>
                  <a:cxn ang="0">
                    <a:pos x="8" y="9"/>
                  </a:cxn>
                  <a:cxn ang="0">
                    <a:pos x="0" y="6"/>
                  </a:cxn>
                  <a:cxn ang="0">
                    <a:pos x="0" y="2"/>
                  </a:cxn>
                  <a:cxn ang="0">
                    <a:pos x="35" y="2"/>
                  </a:cxn>
                  <a:cxn ang="0">
                    <a:pos x="35" y="16"/>
                  </a:cxn>
                  <a:cxn ang="0">
                    <a:pos x="47" y="4"/>
                  </a:cxn>
                  <a:cxn ang="0">
                    <a:pos x="60" y="0"/>
                  </a:cxn>
                  <a:cxn ang="0">
                    <a:pos x="70" y="3"/>
                  </a:cxn>
                  <a:cxn ang="0">
                    <a:pos x="75" y="14"/>
                  </a:cxn>
                  <a:cxn ang="0">
                    <a:pos x="72" y="23"/>
                  </a:cxn>
                  <a:cxn ang="0">
                    <a:pos x="63" y="27"/>
                  </a:cxn>
                  <a:cxn ang="0">
                    <a:pos x="53" y="21"/>
                  </a:cxn>
                  <a:cxn ang="0">
                    <a:pos x="47" y="16"/>
                  </a:cxn>
                  <a:cxn ang="0">
                    <a:pos x="40" y="20"/>
                  </a:cxn>
                  <a:cxn ang="0">
                    <a:pos x="36" y="33"/>
                  </a:cxn>
                  <a:cxn ang="0">
                    <a:pos x="36" y="68"/>
                  </a:cxn>
                  <a:cxn ang="0">
                    <a:pos x="39" y="80"/>
                  </a:cxn>
                  <a:cxn ang="0">
                    <a:pos x="49" y="83"/>
                  </a:cxn>
                  <a:cxn ang="0">
                    <a:pos x="49" y="88"/>
                  </a:cxn>
                  <a:cxn ang="0">
                    <a:pos x="0" y="88"/>
                  </a:cxn>
                  <a:cxn ang="0">
                    <a:pos x="0" y="83"/>
                  </a:cxn>
                </a:cxnLst>
                <a:rect l="0" t="0" r="r" b="b"/>
                <a:pathLst>
                  <a:path w="75" h="88">
                    <a:moveTo>
                      <a:pt x="0" y="83"/>
                    </a:moveTo>
                    <a:lnTo>
                      <a:pt x="0" y="83"/>
                    </a:lnTo>
                    <a:cubicBezTo>
                      <a:pt x="3" y="83"/>
                      <a:pt x="6" y="82"/>
                      <a:pt x="7" y="81"/>
                    </a:cubicBezTo>
                    <a:cubicBezTo>
                      <a:pt x="8" y="79"/>
                      <a:pt x="9" y="77"/>
                      <a:pt x="9" y="73"/>
                    </a:cubicBezTo>
                    <a:lnTo>
                      <a:pt x="10" y="68"/>
                    </a:lnTo>
                    <a:lnTo>
                      <a:pt x="10" y="17"/>
                    </a:lnTo>
                    <a:cubicBezTo>
                      <a:pt x="10" y="13"/>
                      <a:pt x="9" y="11"/>
                      <a:pt x="8" y="9"/>
                    </a:cubicBezTo>
                    <a:cubicBezTo>
                      <a:pt x="6" y="8"/>
                      <a:pt x="4" y="7"/>
                      <a:pt x="0" y="6"/>
                    </a:cubicBezTo>
                    <a:lnTo>
                      <a:pt x="0" y="2"/>
                    </a:lnTo>
                    <a:lnTo>
                      <a:pt x="35" y="2"/>
                    </a:lnTo>
                    <a:lnTo>
                      <a:pt x="35" y="16"/>
                    </a:lnTo>
                    <a:cubicBezTo>
                      <a:pt x="39" y="11"/>
                      <a:pt x="43" y="7"/>
                      <a:pt x="47" y="4"/>
                    </a:cubicBezTo>
                    <a:cubicBezTo>
                      <a:pt x="51" y="1"/>
                      <a:pt x="55" y="0"/>
                      <a:pt x="60" y="0"/>
                    </a:cubicBezTo>
                    <a:cubicBezTo>
                      <a:pt x="64" y="0"/>
                      <a:pt x="67" y="1"/>
                      <a:pt x="70" y="3"/>
                    </a:cubicBezTo>
                    <a:cubicBezTo>
                      <a:pt x="74" y="6"/>
                      <a:pt x="75" y="9"/>
                      <a:pt x="75" y="14"/>
                    </a:cubicBezTo>
                    <a:cubicBezTo>
                      <a:pt x="75" y="18"/>
                      <a:pt x="74" y="21"/>
                      <a:pt x="72" y="23"/>
                    </a:cubicBezTo>
                    <a:cubicBezTo>
                      <a:pt x="70" y="25"/>
                      <a:pt x="67" y="27"/>
                      <a:pt x="63" y="27"/>
                    </a:cubicBezTo>
                    <a:cubicBezTo>
                      <a:pt x="59" y="27"/>
                      <a:pt x="56" y="25"/>
                      <a:pt x="53" y="21"/>
                    </a:cubicBezTo>
                    <a:cubicBezTo>
                      <a:pt x="50" y="17"/>
                      <a:pt x="48" y="16"/>
                      <a:pt x="47" y="16"/>
                    </a:cubicBezTo>
                    <a:cubicBezTo>
                      <a:pt x="45" y="16"/>
                      <a:pt x="42" y="17"/>
                      <a:pt x="40" y="20"/>
                    </a:cubicBezTo>
                    <a:cubicBezTo>
                      <a:pt x="37" y="23"/>
                      <a:pt x="36" y="28"/>
                      <a:pt x="36" y="33"/>
                    </a:cubicBezTo>
                    <a:lnTo>
                      <a:pt x="36" y="68"/>
                    </a:lnTo>
                    <a:cubicBezTo>
                      <a:pt x="36" y="75"/>
                      <a:pt x="37" y="78"/>
                      <a:pt x="39" y="80"/>
                    </a:cubicBezTo>
                    <a:cubicBezTo>
                      <a:pt x="40" y="82"/>
                      <a:pt x="44" y="83"/>
                      <a:pt x="49" y="83"/>
                    </a:cubicBezTo>
                    <a:lnTo>
                      <a:pt x="49"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322"/>
              <p:cNvSpPr>
                <a:spLocks noEditPoints="1"/>
              </p:cNvSpPr>
              <p:nvPr/>
            </p:nvSpPr>
            <p:spPr bwMode="auto">
              <a:xfrm>
                <a:off x="1020" y="2056"/>
                <a:ext cx="24" cy="71"/>
              </a:xfrm>
              <a:custGeom>
                <a:avLst/>
                <a:gdLst/>
                <a:ahLst/>
                <a:cxnLst>
                  <a:cxn ang="0">
                    <a:pos x="8" y="14"/>
                  </a:cxn>
                  <a:cxn ang="0">
                    <a:pos x="8" y="14"/>
                  </a:cxn>
                  <a:cxn ang="0">
                    <a:pos x="13" y="4"/>
                  </a:cxn>
                  <a:cxn ang="0">
                    <a:pos x="23" y="0"/>
                  </a:cxn>
                  <a:cxn ang="0">
                    <a:pos x="33" y="4"/>
                  </a:cxn>
                  <a:cxn ang="0">
                    <a:pos x="37" y="14"/>
                  </a:cxn>
                  <a:cxn ang="0">
                    <a:pos x="33" y="25"/>
                  </a:cxn>
                  <a:cxn ang="0">
                    <a:pos x="23" y="29"/>
                  </a:cxn>
                  <a:cxn ang="0">
                    <a:pos x="13" y="25"/>
                  </a:cxn>
                  <a:cxn ang="0">
                    <a:pos x="8" y="14"/>
                  </a:cxn>
                  <a:cxn ang="0">
                    <a:pos x="8" y="14"/>
                  </a:cxn>
                  <a:cxn ang="0">
                    <a:pos x="0" y="124"/>
                  </a:cxn>
                  <a:cxn ang="0">
                    <a:pos x="0" y="124"/>
                  </a:cxn>
                  <a:cxn ang="0">
                    <a:pos x="7" y="122"/>
                  </a:cxn>
                  <a:cxn ang="0">
                    <a:pos x="10" y="113"/>
                  </a:cxn>
                  <a:cxn ang="0">
                    <a:pos x="10" y="58"/>
                  </a:cxn>
                  <a:cxn ang="0">
                    <a:pos x="8" y="50"/>
                  </a:cxn>
                  <a:cxn ang="0">
                    <a:pos x="0" y="47"/>
                  </a:cxn>
                  <a:cxn ang="0">
                    <a:pos x="0" y="43"/>
                  </a:cxn>
                  <a:cxn ang="0">
                    <a:pos x="36" y="43"/>
                  </a:cxn>
                  <a:cxn ang="0">
                    <a:pos x="36" y="114"/>
                  </a:cxn>
                  <a:cxn ang="0">
                    <a:pos x="38" y="121"/>
                  </a:cxn>
                  <a:cxn ang="0">
                    <a:pos x="44" y="124"/>
                  </a:cxn>
                  <a:cxn ang="0">
                    <a:pos x="44" y="129"/>
                  </a:cxn>
                  <a:cxn ang="0">
                    <a:pos x="0" y="129"/>
                  </a:cxn>
                  <a:cxn ang="0">
                    <a:pos x="0" y="124"/>
                  </a:cxn>
                </a:cxnLst>
                <a:rect l="0" t="0" r="r" b="b"/>
                <a:pathLst>
                  <a:path w="44" h="129">
                    <a:moveTo>
                      <a:pt x="8" y="14"/>
                    </a:moveTo>
                    <a:lnTo>
                      <a:pt x="8" y="14"/>
                    </a:lnTo>
                    <a:cubicBezTo>
                      <a:pt x="8" y="10"/>
                      <a:pt x="10" y="7"/>
                      <a:pt x="13" y="4"/>
                    </a:cubicBezTo>
                    <a:cubicBezTo>
                      <a:pt x="15" y="1"/>
                      <a:pt x="19" y="0"/>
                      <a:pt x="23" y="0"/>
                    </a:cubicBezTo>
                    <a:cubicBezTo>
                      <a:pt x="27" y="0"/>
                      <a:pt x="30" y="1"/>
                      <a:pt x="33" y="4"/>
                    </a:cubicBezTo>
                    <a:cubicBezTo>
                      <a:pt x="36" y="7"/>
                      <a:pt x="37" y="10"/>
                      <a:pt x="37" y="14"/>
                    </a:cubicBezTo>
                    <a:cubicBezTo>
                      <a:pt x="37" y="18"/>
                      <a:pt x="36" y="22"/>
                      <a:pt x="33" y="25"/>
                    </a:cubicBezTo>
                    <a:cubicBezTo>
                      <a:pt x="30" y="27"/>
                      <a:pt x="27" y="29"/>
                      <a:pt x="23" y="29"/>
                    </a:cubicBezTo>
                    <a:cubicBezTo>
                      <a:pt x="19" y="29"/>
                      <a:pt x="15" y="27"/>
                      <a:pt x="13" y="25"/>
                    </a:cubicBezTo>
                    <a:cubicBezTo>
                      <a:pt x="10" y="22"/>
                      <a:pt x="8" y="18"/>
                      <a:pt x="8" y="14"/>
                    </a:cubicBezTo>
                    <a:lnTo>
                      <a:pt x="8" y="14"/>
                    </a:lnTo>
                    <a:close/>
                    <a:moveTo>
                      <a:pt x="0" y="124"/>
                    </a:moveTo>
                    <a:lnTo>
                      <a:pt x="0" y="124"/>
                    </a:lnTo>
                    <a:cubicBezTo>
                      <a:pt x="3" y="124"/>
                      <a:pt x="6" y="123"/>
                      <a:pt x="7" y="122"/>
                    </a:cubicBezTo>
                    <a:cubicBezTo>
                      <a:pt x="9" y="120"/>
                      <a:pt x="10" y="117"/>
                      <a:pt x="10" y="113"/>
                    </a:cubicBezTo>
                    <a:lnTo>
                      <a:pt x="10" y="58"/>
                    </a:lnTo>
                    <a:cubicBezTo>
                      <a:pt x="10" y="54"/>
                      <a:pt x="9" y="52"/>
                      <a:pt x="8" y="50"/>
                    </a:cubicBezTo>
                    <a:cubicBezTo>
                      <a:pt x="6" y="49"/>
                      <a:pt x="4" y="48"/>
                      <a:pt x="0" y="47"/>
                    </a:cubicBezTo>
                    <a:lnTo>
                      <a:pt x="0" y="43"/>
                    </a:lnTo>
                    <a:lnTo>
                      <a:pt x="36" y="43"/>
                    </a:lnTo>
                    <a:lnTo>
                      <a:pt x="36" y="114"/>
                    </a:lnTo>
                    <a:cubicBezTo>
                      <a:pt x="36" y="118"/>
                      <a:pt x="36" y="120"/>
                      <a:pt x="38" y="121"/>
                    </a:cubicBezTo>
                    <a:cubicBezTo>
                      <a:pt x="39" y="122"/>
                      <a:pt x="41" y="123"/>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323"/>
              <p:cNvSpPr>
                <a:spLocks noEditPoints="1"/>
              </p:cNvSpPr>
              <p:nvPr/>
            </p:nvSpPr>
            <p:spPr bwMode="auto">
              <a:xfrm>
                <a:off x="1048" y="2078"/>
                <a:ext cx="52" cy="70"/>
              </a:xfrm>
              <a:custGeom>
                <a:avLst/>
                <a:gdLst/>
                <a:ahLst/>
                <a:cxnLst>
                  <a:cxn ang="0">
                    <a:pos x="51" y="80"/>
                  </a:cxn>
                  <a:cxn ang="0">
                    <a:pos x="51" y="80"/>
                  </a:cxn>
                  <a:cxn ang="0">
                    <a:pos x="65" y="66"/>
                  </a:cxn>
                  <a:cxn ang="0">
                    <a:pos x="67" y="45"/>
                  </a:cxn>
                  <a:cxn ang="0">
                    <a:pos x="64" y="20"/>
                  </a:cxn>
                  <a:cxn ang="0">
                    <a:pos x="52" y="10"/>
                  </a:cxn>
                  <a:cxn ang="0">
                    <a:pos x="42" y="16"/>
                  </a:cxn>
                  <a:cxn ang="0">
                    <a:pos x="37" y="23"/>
                  </a:cxn>
                  <a:cxn ang="0">
                    <a:pos x="37" y="68"/>
                  </a:cxn>
                  <a:cxn ang="0">
                    <a:pos x="41" y="75"/>
                  </a:cxn>
                  <a:cxn ang="0">
                    <a:pos x="51" y="80"/>
                  </a:cxn>
                  <a:cxn ang="0">
                    <a:pos x="51" y="80"/>
                  </a:cxn>
                  <a:cxn ang="0">
                    <a:pos x="0" y="121"/>
                  </a:cxn>
                  <a:cxn ang="0">
                    <a:pos x="0" y="121"/>
                  </a:cxn>
                  <a:cxn ang="0">
                    <a:pos x="9" y="119"/>
                  </a:cxn>
                  <a:cxn ang="0">
                    <a:pos x="11" y="111"/>
                  </a:cxn>
                  <a:cxn ang="0">
                    <a:pos x="11" y="17"/>
                  </a:cxn>
                  <a:cxn ang="0">
                    <a:pos x="9" y="9"/>
                  </a:cxn>
                  <a:cxn ang="0">
                    <a:pos x="1" y="6"/>
                  </a:cxn>
                  <a:cxn ang="0">
                    <a:pos x="1" y="2"/>
                  </a:cxn>
                  <a:cxn ang="0">
                    <a:pos x="36" y="2"/>
                  </a:cxn>
                  <a:cxn ang="0">
                    <a:pos x="36" y="14"/>
                  </a:cxn>
                  <a:cxn ang="0">
                    <a:pos x="44" y="5"/>
                  </a:cxn>
                  <a:cxn ang="0">
                    <a:pos x="61" y="0"/>
                  </a:cxn>
                  <a:cxn ang="0">
                    <a:pos x="85" y="10"/>
                  </a:cxn>
                  <a:cxn ang="0">
                    <a:pos x="95" y="43"/>
                  </a:cxn>
                  <a:cxn ang="0">
                    <a:pos x="84" y="77"/>
                  </a:cxn>
                  <a:cxn ang="0">
                    <a:pos x="59" y="90"/>
                  </a:cxn>
                  <a:cxn ang="0">
                    <a:pos x="44" y="86"/>
                  </a:cxn>
                  <a:cxn ang="0">
                    <a:pos x="37" y="79"/>
                  </a:cxn>
                  <a:cxn ang="0">
                    <a:pos x="37" y="95"/>
                  </a:cxn>
                  <a:cxn ang="0">
                    <a:pos x="37" y="109"/>
                  </a:cxn>
                  <a:cxn ang="0">
                    <a:pos x="41" y="119"/>
                  </a:cxn>
                  <a:cxn ang="0">
                    <a:pos x="51" y="122"/>
                  </a:cxn>
                  <a:cxn ang="0">
                    <a:pos x="51" y="126"/>
                  </a:cxn>
                  <a:cxn ang="0">
                    <a:pos x="0" y="126"/>
                  </a:cxn>
                  <a:cxn ang="0">
                    <a:pos x="0" y="121"/>
                  </a:cxn>
                </a:cxnLst>
                <a:rect l="0" t="0" r="r" b="b"/>
                <a:pathLst>
                  <a:path w="95" h="126">
                    <a:moveTo>
                      <a:pt x="51" y="80"/>
                    </a:moveTo>
                    <a:lnTo>
                      <a:pt x="51" y="80"/>
                    </a:lnTo>
                    <a:cubicBezTo>
                      <a:pt x="58" y="80"/>
                      <a:pt x="63" y="75"/>
                      <a:pt x="65" y="66"/>
                    </a:cubicBezTo>
                    <a:cubicBezTo>
                      <a:pt x="66" y="62"/>
                      <a:pt x="67" y="54"/>
                      <a:pt x="67" y="45"/>
                    </a:cubicBezTo>
                    <a:cubicBezTo>
                      <a:pt x="67" y="35"/>
                      <a:pt x="66" y="26"/>
                      <a:pt x="64" y="20"/>
                    </a:cubicBezTo>
                    <a:cubicBezTo>
                      <a:pt x="62" y="13"/>
                      <a:pt x="58" y="10"/>
                      <a:pt x="52" y="10"/>
                    </a:cubicBezTo>
                    <a:cubicBezTo>
                      <a:pt x="48" y="10"/>
                      <a:pt x="45" y="12"/>
                      <a:pt x="42" y="16"/>
                    </a:cubicBezTo>
                    <a:cubicBezTo>
                      <a:pt x="38" y="19"/>
                      <a:pt x="37" y="22"/>
                      <a:pt x="37" y="23"/>
                    </a:cubicBezTo>
                    <a:lnTo>
                      <a:pt x="37" y="68"/>
                    </a:lnTo>
                    <a:cubicBezTo>
                      <a:pt x="37" y="70"/>
                      <a:pt x="38" y="73"/>
                      <a:pt x="41" y="75"/>
                    </a:cubicBezTo>
                    <a:cubicBezTo>
                      <a:pt x="44" y="78"/>
                      <a:pt x="48" y="80"/>
                      <a:pt x="51" y="80"/>
                    </a:cubicBezTo>
                    <a:lnTo>
                      <a:pt x="51" y="80"/>
                    </a:lnTo>
                    <a:close/>
                    <a:moveTo>
                      <a:pt x="0" y="121"/>
                    </a:moveTo>
                    <a:lnTo>
                      <a:pt x="0" y="121"/>
                    </a:lnTo>
                    <a:cubicBezTo>
                      <a:pt x="4" y="121"/>
                      <a:pt x="7" y="120"/>
                      <a:pt x="9" y="119"/>
                    </a:cubicBezTo>
                    <a:cubicBezTo>
                      <a:pt x="10" y="117"/>
                      <a:pt x="11" y="115"/>
                      <a:pt x="11" y="111"/>
                    </a:cubicBezTo>
                    <a:lnTo>
                      <a:pt x="11" y="17"/>
                    </a:lnTo>
                    <a:cubicBezTo>
                      <a:pt x="11" y="13"/>
                      <a:pt x="10" y="11"/>
                      <a:pt x="9" y="9"/>
                    </a:cubicBezTo>
                    <a:cubicBezTo>
                      <a:pt x="7" y="8"/>
                      <a:pt x="5" y="7"/>
                      <a:pt x="1" y="6"/>
                    </a:cubicBezTo>
                    <a:lnTo>
                      <a:pt x="1" y="2"/>
                    </a:lnTo>
                    <a:lnTo>
                      <a:pt x="36" y="2"/>
                    </a:lnTo>
                    <a:lnTo>
                      <a:pt x="36" y="14"/>
                    </a:lnTo>
                    <a:cubicBezTo>
                      <a:pt x="39" y="10"/>
                      <a:pt x="41" y="7"/>
                      <a:pt x="44" y="5"/>
                    </a:cubicBezTo>
                    <a:cubicBezTo>
                      <a:pt x="48" y="1"/>
                      <a:pt x="54" y="0"/>
                      <a:pt x="61" y="0"/>
                    </a:cubicBezTo>
                    <a:cubicBezTo>
                      <a:pt x="70" y="0"/>
                      <a:pt x="78" y="3"/>
                      <a:pt x="85" y="10"/>
                    </a:cubicBezTo>
                    <a:cubicBezTo>
                      <a:pt x="91" y="18"/>
                      <a:pt x="95" y="29"/>
                      <a:pt x="95" y="43"/>
                    </a:cubicBezTo>
                    <a:cubicBezTo>
                      <a:pt x="95" y="57"/>
                      <a:pt x="91" y="68"/>
                      <a:pt x="84" y="77"/>
                    </a:cubicBezTo>
                    <a:cubicBezTo>
                      <a:pt x="77" y="86"/>
                      <a:pt x="69" y="90"/>
                      <a:pt x="59" y="90"/>
                    </a:cubicBezTo>
                    <a:cubicBezTo>
                      <a:pt x="54" y="90"/>
                      <a:pt x="49" y="89"/>
                      <a:pt x="44" y="86"/>
                    </a:cubicBezTo>
                    <a:cubicBezTo>
                      <a:pt x="42" y="84"/>
                      <a:pt x="39" y="82"/>
                      <a:pt x="37" y="79"/>
                    </a:cubicBezTo>
                    <a:lnTo>
                      <a:pt x="37" y="95"/>
                    </a:lnTo>
                    <a:cubicBezTo>
                      <a:pt x="37" y="103"/>
                      <a:pt x="37" y="108"/>
                      <a:pt x="37" y="109"/>
                    </a:cubicBezTo>
                    <a:cubicBezTo>
                      <a:pt x="37" y="114"/>
                      <a:pt x="39" y="117"/>
                      <a:pt x="41" y="119"/>
                    </a:cubicBezTo>
                    <a:cubicBezTo>
                      <a:pt x="43" y="121"/>
                      <a:pt x="46" y="122"/>
                      <a:pt x="51" y="122"/>
                    </a:cubicBezTo>
                    <a:lnTo>
                      <a:pt x="51" y="126"/>
                    </a:lnTo>
                    <a:lnTo>
                      <a:pt x="0" y="126"/>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324"/>
              <p:cNvSpPr>
                <a:spLocks/>
              </p:cNvSpPr>
              <p:nvPr/>
            </p:nvSpPr>
            <p:spPr bwMode="auto">
              <a:xfrm>
                <a:off x="1105" y="2062"/>
                <a:ext cx="32" cy="66"/>
              </a:xfrm>
              <a:custGeom>
                <a:avLst/>
                <a:gdLst/>
                <a:ahLst/>
                <a:cxnLst>
                  <a:cxn ang="0">
                    <a:pos x="0" y="40"/>
                  </a:cxn>
                  <a:cxn ang="0">
                    <a:pos x="0" y="40"/>
                  </a:cxn>
                  <a:cxn ang="0">
                    <a:pos x="0" y="35"/>
                  </a:cxn>
                  <a:cxn ang="0">
                    <a:pos x="6" y="30"/>
                  </a:cxn>
                  <a:cxn ang="0">
                    <a:pos x="15" y="20"/>
                  </a:cxn>
                  <a:cxn ang="0">
                    <a:pos x="30" y="0"/>
                  </a:cxn>
                  <a:cxn ang="0">
                    <a:pos x="35" y="0"/>
                  </a:cxn>
                  <a:cxn ang="0">
                    <a:pos x="35" y="32"/>
                  </a:cxn>
                  <a:cxn ang="0">
                    <a:pos x="53" y="32"/>
                  </a:cxn>
                  <a:cxn ang="0">
                    <a:pos x="53" y="40"/>
                  </a:cxn>
                  <a:cxn ang="0">
                    <a:pos x="35" y="40"/>
                  </a:cxn>
                  <a:cxn ang="0">
                    <a:pos x="35" y="96"/>
                  </a:cxn>
                  <a:cxn ang="0">
                    <a:pos x="36" y="103"/>
                  </a:cxn>
                  <a:cxn ang="0">
                    <a:pos x="42" y="107"/>
                  </a:cxn>
                  <a:cxn ang="0">
                    <a:pos x="48" y="104"/>
                  </a:cxn>
                  <a:cxn ang="0">
                    <a:pos x="53" y="97"/>
                  </a:cxn>
                  <a:cxn ang="0">
                    <a:pos x="58" y="99"/>
                  </a:cxn>
                  <a:cxn ang="0">
                    <a:pos x="50" y="112"/>
                  </a:cxn>
                  <a:cxn ang="0">
                    <a:pos x="30" y="120"/>
                  </a:cxn>
                  <a:cxn ang="0">
                    <a:pos x="19" y="118"/>
                  </a:cxn>
                  <a:cxn ang="0">
                    <a:pos x="9" y="100"/>
                  </a:cxn>
                  <a:cxn ang="0">
                    <a:pos x="9" y="40"/>
                  </a:cxn>
                  <a:cxn ang="0">
                    <a:pos x="0" y="40"/>
                  </a:cxn>
                </a:cxnLst>
                <a:rect l="0" t="0" r="r" b="b"/>
                <a:pathLst>
                  <a:path w="58" h="120">
                    <a:moveTo>
                      <a:pt x="0" y="40"/>
                    </a:moveTo>
                    <a:lnTo>
                      <a:pt x="0" y="40"/>
                    </a:lnTo>
                    <a:lnTo>
                      <a:pt x="0" y="35"/>
                    </a:lnTo>
                    <a:cubicBezTo>
                      <a:pt x="1" y="33"/>
                      <a:pt x="4" y="32"/>
                      <a:pt x="6" y="30"/>
                    </a:cubicBezTo>
                    <a:cubicBezTo>
                      <a:pt x="9" y="27"/>
                      <a:pt x="12" y="23"/>
                      <a:pt x="15" y="20"/>
                    </a:cubicBezTo>
                    <a:cubicBezTo>
                      <a:pt x="21" y="14"/>
                      <a:pt x="26" y="8"/>
                      <a:pt x="30" y="0"/>
                    </a:cubicBezTo>
                    <a:lnTo>
                      <a:pt x="35" y="0"/>
                    </a:lnTo>
                    <a:lnTo>
                      <a:pt x="35" y="32"/>
                    </a:lnTo>
                    <a:lnTo>
                      <a:pt x="53" y="32"/>
                    </a:lnTo>
                    <a:lnTo>
                      <a:pt x="53" y="40"/>
                    </a:lnTo>
                    <a:lnTo>
                      <a:pt x="35" y="40"/>
                    </a:lnTo>
                    <a:lnTo>
                      <a:pt x="35" y="96"/>
                    </a:lnTo>
                    <a:cubicBezTo>
                      <a:pt x="35" y="99"/>
                      <a:pt x="35" y="101"/>
                      <a:pt x="36" y="103"/>
                    </a:cubicBezTo>
                    <a:cubicBezTo>
                      <a:pt x="37" y="105"/>
                      <a:pt x="39" y="107"/>
                      <a:pt x="42" y="107"/>
                    </a:cubicBezTo>
                    <a:cubicBezTo>
                      <a:pt x="45" y="107"/>
                      <a:pt x="47" y="106"/>
                      <a:pt x="48" y="104"/>
                    </a:cubicBezTo>
                    <a:cubicBezTo>
                      <a:pt x="50" y="102"/>
                      <a:pt x="52" y="100"/>
                      <a:pt x="53" y="97"/>
                    </a:cubicBezTo>
                    <a:lnTo>
                      <a:pt x="58" y="99"/>
                    </a:lnTo>
                    <a:cubicBezTo>
                      <a:pt x="56" y="104"/>
                      <a:pt x="53" y="108"/>
                      <a:pt x="50" y="112"/>
                    </a:cubicBezTo>
                    <a:cubicBezTo>
                      <a:pt x="45" y="117"/>
                      <a:pt x="38" y="120"/>
                      <a:pt x="30" y="120"/>
                    </a:cubicBezTo>
                    <a:cubicBezTo>
                      <a:pt x="26" y="120"/>
                      <a:pt x="22" y="119"/>
                      <a:pt x="19" y="118"/>
                    </a:cubicBezTo>
                    <a:cubicBezTo>
                      <a:pt x="13" y="114"/>
                      <a:pt x="9" y="109"/>
                      <a:pt x="9" y="100"/>
                    </a:cubicBezTo>
                    <a:lnTo>
                      <a:pt x="9"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325"/>
              <p:cNvSpPr>
                <a:spLocks noEditPoints="1"/>
              </p:cNvSpPr>
              <p:nvPr/>
            </p:nvSpPr>
            <p:spPr bwMode="auto">
              <a:xfrm>
                <a:off x="1140" y="2078"/>
                <a:ext cx="46" cy="50"/>
              </a:xfrm>
              <a:custGeom>
                <a:avLst/>
                <a:gdLst/>
                <a:ahLst/>
                <a:cxnLst>
                  <a:cxn ang="0">
                    <a:pos x="0" y="45"/>
                  </a:cxn>
                  <a:cxn ang="0">
                    <a:pos x="0" y="45"/>
                  </a:cxn>
                  <a:cxn ang="0">
                    <a:pos x="12" y="12"/>
                  </a:cxn>
                  <a:cxn ang="0">
                    <a:pos x="42" y="0"/>
                  </a:cxn>
                  <a:cxn ang="0">
                    <a:pos x="72" y="13"/>
                  </a:cxn>
                  <a:cxn ang="0">
                    <a:pos x="84" y="45"/>
                  </a:cxn>
                  <a:cxn ang="0">
                    <a:pos x="72" y="77"/>
                  </a:cxn>
                  <a:cxn ang="0">
                    <a:pos x="42" y="90"/>
                  </a:cxn>
                  <a:cxn ang="0">
                    <a:pos x="12" y="77"/>
                  </a:cxn>
                  <a:cxn ang="0">
                    <a:pos x="0" y="45"/>
                  </a:cxn>
                  <a:cxn ang="0">
                    <a:pos x="0" y="45"/>
                  </a:cxn>
                  <a:cxn ang="0">
                    <a:pos x="27" y="45"/>
                  </a:cxn>
                  <a:cxn ang="0">
                    <a:pos x="27" y="45"/>
                  </a:cxn>
                  <a:cxn ang="0">
                    <a:pos x="29" y="72"/>
                  </a:cxn>
                  <a:cxn ang="0">
                    <a:pos x="42" y="84"/>
                  </a:cxn>
                  <a:cxn ang="0">
                    <a:pos x="54" y="75"/>
                  </a:cxn>
                  <a:cxn ang="0">
                    <a:pos x="57" y="45"/>
                  </a:cxn>
                  <a:cxn ang="0">
                    <a:pos x="54" y="15"/>
                  </a:cxn>
                  <a:cxn ang="0">
                    <a:pos x="42" y="5"/>
                  </a:cxn>
                  <a:cxn ang="0">
                    <a:pos x="30" y="18"/>
                  </a:cxn>
                  <a:cxn ang="0">
                    <a:pos x="27" y="45"/>
                  </a:cxn>
                  <a:cxn ang="0">
                    <a:pos x="27" y="45"/>
                  </a:cxn>
                  <a:cxn ang="0">
                    <a:pos x="42" y="0"/>
                  </a:cxn>
                  <a:cxn ang="0">
                    <a:pos x="42" y="0"/>
                  </a:cxn>
                  <a:cxn ang="0">
                    <a:pos x="42" y="0"/>
                  </a:cxn>
                </a:cxnLst>
                <a:rect l="0" t="0" r="r" b="b"/>
                <a:pathLst>
                  <a:path w="84" h="90">
                    <a:moveTo>
                      <a:pt x="0" y="45"/>
                    </a:moveTo>
                    <a:lnTo>
                      <a:pt x="0" y="45"/>
                    </a:lnTo>
                    <a:cubicBezTo>
                      <a:pt x="0" y="32"/>
                      <a:pt x="4" y="21"/>
                      <a:pt x="12" y="12"/>
                    </a:cubicBezTo>
                    <a:cubicBezTo>
                      <a:pt x="20" y="4"/>
                      <a:pt x="30" y="0"/>
                      <a:pt x="42" y="0"/>
                    </a:cubicBezTo>
                    <a:cubicBezTo>
                      <a:pt x="54" y="0"/>
                      <a:pt x="64" y="4"/>
                      <a:pt x="72" y="13"/>
                    </a:cubicBezTo>
                    <a:cubicBezTo>
                      <a:pt x="80" y="22"/>
                      <a:pt x="84" y="32"/>
                      <a:pt x="84" y="45"/>
                    </a:cubicBezTo>
                    <a:cubicBezTo>
                      <a:pt x="84" y="57"/>
                      <a:pt x="80" y="68"/>
                      <a:pt x="72" y="77"/>
                    </a:cubicBezTo>
                    <a:cubicBezTo>
                      <a:pt x="65" y="86"/>
                      <a:pt x="55" y="90"/>
                      <a:pt x="42" y="90"/>
                    </a:cubicBezTo>
                    <a:cubicBezTo>
                      <a:pt x="30" y="90"/>
                      <a:pt x="20" y="86"/>
                      <a:pt x="12" y="77"/>
                    </a:cubicBezTo>
                    <a:cubicBezTo>
                      <a:pt x="4" y="69"/>
                      <a:pt x="0" y="58"/>
                      <a:pt x="0" y="45"/>
                    </a:cubicBezTo>
                    <a:lnTo>
                      <a:pt x="0" y="45"/>
                    </a:lnTo>
                    <a:close/>
                    <a:moveTo>
                      <a:pt x="27" y="45"/>
                    </a:moveTo>
                    <a:lnTo>
                      <a:pt x="27" y="45"/>
                    </a:lnTo>
                    <a:cubicBezTo>
                      <a:pt x="27" y="58"/>
                      <a:pt x="28" y="67"/>
                      <a:pt x="29" y="72"/>
                    </a:cubicBezTo>
                    <a:cubicBezTo>
                      <a:pt x="32" y="80"/>
                      <a:pt x="36" y="84"/>
                      <a:pt x="42" y="84"/>
                    </a:cubicBezTo>
                    <a:cubicBezTo>
                      <a:pt x="48" y="84"/>
                      <a:pt x="52" y="81"/>
                      <a:pt x="54" y="75"/>
                    </a:cubicBezTo>
                    <a:cubicBezTo>
                      <a:pt x="56" y="69"/>
                      <a:pt x="57" y="59"/>
                      <a:pt x="57" y="45"/>
                    </a:cubicBezTo>
                    <a:cubicBezTo>
                      <a:pt x="57" y="31"/>
                      <a:pt x="56" y="21"/>
                      <a:pt x="54" y="15"/>
                    </a:cubicBezTo>
                    <a:cubicBezTo>
                      <a:pt x="52" y="9"/>
                      <a:pt x="48" y="5"/>
                      <a:pt x="42" y="5"/>
                    </a:cubicBezTo>
                    <a:cubicBezTo>
                      <a:pt x="36" y="5"/>
                      <a:pt x="32" y="10"/>
                      <a:pt x="30" y="18"/>
                    </a:cubicBezTo>
                    <a:cubicBezTo>
                      <a:pt x="28" y="23"/>
                      <a:pt x="27" y="32"/>
                      <a:pt x="27" y="45"/>
                    </a:cubicBezTo>
                    <a:lnTo>
                      <a:pt x="27" y="45"/>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326"/>
              <p:cNvSpPr>
                <a:spLocks/>
              </p:cNvSpPr>
              <p:nvPr/>
            </p:nvSpPr>
            <p:spPr bwMode="auto">
              <a:xfrm>
                <a:off x="1191" y="2078"/>
                <a:ext cx="42" cy="49"/>
              </a:xfrm>
              <a:custGeom>
                <a:avLst/>
                <a:gdLst/>
                <a:ahLst/>
                <a:cxnLst>
                  <a:cxn ang="0">
                    <a:pos x="0" y="83"/>
                  </a:cxn>
                  <a:cxn ang="0">
                    <a:pos x="0" y="83"/>
                  </a:cxn>
                  <a:cxn ang="0">
                    <a:pos x="7" y="81"/>
                  </a:cxn>
                  <a:cxn ang="0">
                    <a:pos x="9" y="73"/>
                  </a:cxn>
                  <a:cxn ang="0">
                    <a:pos x="10" y="68"/>
                  </a:cxn>
                  <a:cxn ang="0">
                    <a:pos x="10" y="17"/>
                  </a:cxn>
                  <a:cxn ang="0">
                    <a:pos x="8" y="9"/>
                  </a:cxn>
                  <a:cxn ang="0">
                    <a:pos x="0" y="6"/>
                  </a:cxn>
                  <a:cxn ang="0">
                    <a:pos x="0" y="2"/>
                  </a:cxn>
                  <a:cxn ang="0">
                    <a:pos x="35" y="2"/>
                  </a:cxn>
                  <a:cxn ang="0">
                    <a:pos x="35" y="16"/>
                  </a:cxn>
                  <a:cxn ang="0">
                    <a:pos x="47" y="4"/>
                  </a:cxn>
                  <a:cxn ang="0">
                    <a:pos x="60" y="0"/>
                  </a:cxn>
                  <a:cxn ang="0">
                    <a:pos x="70" y="3"/>
                  </a:cxn>
                  <a:cxn ang="0">
                    <a:pos x="75" y="14"/>
                  </a:cxn>
                  <a:cxn ang="0">
                    <a:pos x="72" y="23"/>
                  </a:cxn>
                  <a:cxn ang="0">
                    <a:pos x="63" y="27"/>
                  </a:cxn>
                  <a:cxn ang="0">
                    <a:pos x="53" y="21"/>
                  </a:cxn>
                  <a:cxn ang="0">
                    <a:pos x="47" y="16"/>
                  </a:cxn>
                  <a:cxn ang="0">
                    <a:pos x="40" y="20"/>
                  </a:cxn>
                  <a:cxn ang="0">
                    <a:pos x="36" y="33"/>
                  </a:cxn>
                  <a:cxn ang="0">
                    <a:pos x="36" y="68"/>
                  </a:cxn>
                  <a:cxn ang="0">
                    <a:pos x="39" y="80"/>
                  </a:cxn>
                  <a:cxn ang="0">
                    <a:pos x="49" y="83"/>
                  </a:cxn>
                  <a:cxn ang="0">
                    <a:pos x="49" y="88"/>
                  </a:cxn>
                  <a:cxn ang="0">
                    <a:pos x="0" y="88"/>
                  </a:cxn>
                  <a:cxn ang="0">
                    <a:pos x="0" y="83"/>
                  </a:cxn>
                </a:cxnLst>
                <a:rect l="0" t="0" r="r" b="b"/>
                <a:pathLst>
                  <a:path w="75" h="88">
                    <a:moveTo>
                      <a:pt x="0" y="83"/>
                    </a:moveTo>
                    <a:lnTo>
                      <a:pt x="0" y="83"/>
                    </a:lnTo>
                    <a:cubicBezTo>
                      <a:pt x="3" y="83"/>
                      <a:pt x="6" y="82"/>
                      <a:pt x="7" y="81"/>
                    </a:cubicBezTo>
                    <a:cubicBezTo>
                      <a:pt x="9" y="79"/>
                      <a:pt x="9" y="77"/>
                      <a:pt x="9" y="73"/>
                    </a:cubicBezTo>
                    <a:lnTo>
                      <a:pt x="10" y="68"/>
                    </a:lnTo>
                    <a:lnTo>
                      <a:pt x="10" y="17"/>
                    </a:lnTo>
                    <a:cubicBezTo>
                      <a:pt x="10" y="13"/>
                      <a:pt x="9" y="11"/>
                      <a:pt x="8" y="9"/>
                    </a:cubicBezTo>
                    <a:cubicBezTo>
                      <a:pt x="6" y="8"/>
                      <a:pt x="4" y="7"/>
                      <a:pt x="0" y="6"/>
                    </a:cubicBezTo>
                    <a:lnTo>
                      <a:pt x="0" y="2"/>
                    </a:lnTo>
                    <a:lnTo>
                      <a:pt x="35" y="2"/>
                    </a:lnTo>
                    <a:lnTo>
                      <a:pt x="35" y="16"/>
                    </a:lnTo>
                    <a:cubicBezTo>
                      <a:pt x="39" y="11"/>
                      <a:pt x="43" y="7"/>
                      <a:pt x="47" y="4"/>
                    </a:cubicBezTo>
                    <a:cubicBezTo>
                      <a:pt x="51" y="1"/>
                      <a:pt x="55" y="0"/>
                      <a:pt x="60" y="0"/>
                    </a:cubicBezTo>
                    <a:cubicBezTo>
                      <a:pt x="64" y="0"/>
                      <a:pt x="67" y="1"/>
                      <a:pt x="70" y="3"/>
                    </a:cubicBezTo>
                    <a:cubicBezTo>
                      <a:pt x="74" y="6"/>
                      <a:pt x="75" y="9"/>
                      <a:pt x="75" y="14"/>
                    </a:cubicBezTo>
                    <a:cubicBezTo>
                      <a:pt x="75" y="18"/>
                      <a:pt x="74" y="21"/>
                      <a:pt x="72" y="23"/>
                    </a:cubicBezTo>
                    <a:cubicBezTo>
                      <a:pt x="70" y="25"/>
                      <a:pt x="67" y="27"/>
                      <a:pt x="63" y="27"/>
                    </a:cubicBezTo>
                    <a:cubicBezTo>
                      <a:pt x="60" y="27"/>
                      <a:pt x="56" y="25"/>
                      <a:pt x="53" y="21"/>
                    </a:cubicBezTo>
                    <a:cubicBezTo>
                      <a:pt x="50" y="17"/>
                      <a:pt x="48" y="16"/>
                      <a:pt x="47" y="16"/>
                    </a:cubicBezTo>
                    <a:cubicBezTo>
                      <a:pt x="45" y="16"/>
                      <a:pt x="42" y="17"/>
                      <a:pt x="40" y="20"/>
                    </a:cubicBezTo>
                    <a:cubicBezTo>
                      <a:pt x="37" y="23"/>
                      <a:pt x="36" y="28"/>
                      <a:pt x="36" y="33"/>
                    </a:cubicBezTo>
                    <a:lnTo>
                      <a:pt x="36" y="68"/>
                    </a:lnTo>
                    <a:cubicBezTo>
                      <a:pt x="36" y="75"/>
                      <a:pt x="37" y="78"/>
                      <a:pt x="39" y="80"/>
                    </a:cubicBezTo>
                    <a:cubicBezTo>
                      <a:pt x="40" y="82"/>
                      <a:pt x="44" y="83"/>
                      <a:pt x="49" y="83"/>
                    </a:cubicBezTo>
                    <a:lnTo>
                      <a:pt x="49"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327"/>
              <p:cNvSpPr>
                <a:spLocks noEditPoints="1"/>
              </p:cNvSpPr>
              <p:nvPr/>
            </p:nvSpPr>
            <p:spPr bwMode="auto">
              <a:xfrm>
                <a:off x="1262" y="2057"/>
                <a:ext cx="71" cy="70"/>
              </a:xfrm>
              <a:custGeom>
                <a:avLst/>
                <a:gdLst/>
                <a:ahLst/>
                <a:cxnLst>
                  <a:cxn ang="0">
                    <a:pos x="0" y="121"/>
                  </a:cxn>
                  <a:cxn ang="0">
                    <a:pos x="0" y="121"/>
                  </a:cxn>
                  <a:cxn ang="0">
                    <a:pos x="13" y="117"/>
                  </a:cxn>
                  <a:cxn ang="0">
                    <a:pos x="16" y="104"/>
                  </a:cxn>
                  <a:cxn ang="0">
                    <a:pos x="16" y="22"/>
                  </a:cxn>
                  <a:cxn ang="0">
                    <a:pos x="12" y="8"/>
                  </a:cxn>
                  <a:cxn ang="0">
                    <a:pos x="0" y="5"/>
                  </a:cxn>
                  <a:cxn ang="0">
                    <a:pos x="0" y="0"/>
                  </a:cxn>
                  <a:cxn ang="0">
                    <a:pos x="60" y="0"/>
                  </a:cxn>
                  <a:cxn ang="0">
                    <a:pos x="90" y="4"/>
                  </a:cxn>
                  <a:cxn ang="0">
                    <a:pos x="112" y="32"/>
                  </a:cxn>
                  <a:cxn ang="0">
                    <a:pos x="101" y="56"/>
                  </a:cxn>
                  <a:cxn ang="0">
                    <a:pos x="83" y="64"/>
                  </a:cxn>
                  <a:cxn ang="0">
                    <a:pos x="120" y="117"/>
                  </a:cxn>
                  <a:cxn ang="0">
                    <a:pos x="124" y="120"/>
                  </a:cxn>
                  <a:cxn ang="0">
                    <a:pos x="128" y="121"/>
                  </a:cxn>
                  <a:cxn ang="0">
                    <a:pos x="128" y="126"/>
                  </a:cxn>
                  <a:cxn ang="0">
                    <a:pos x="90" y="126"/>
                  </a:cxn>
                  <a:cxn ang="0">
                    <a:pos x="51" y="67"/>
                  </a:cxn>
                  <a:cxn ang="0">
                    <a:pos x="46" y="67"/>
                  </a:cxn>
                  <a:cxn ang="0">
                    <a:pos x="46" y="104"/>
                  </a:cxn>
                  <a:cxn ang="0">
                    <a:pos x="50" y="117"/>
                  </a:cxn>
                  <a:cxn ang="0">
                    <a:pos x="63" y="121"/>
                  </a:cxn>
                  <a:cxn ang="0">
                    <a:pos x="63" y="126"/>
                  </a:cxn>
                  <a:cxn ang="0">
                    <a:pos x="0" y="126"/>
                  </a:cxn>
                  <a:cxn ang="0">
                    <a:pos x="0" y="121"/>
                  </a:cxn>
                  <a:cxn ang="0">
                    <a:pos x="46" y="61"/>
                  </a:cxn>
                  <a:cxn ang="0">
                    <a:pos x="46" y="61"/>
                  </a:cxn>
                  <a:cxn ang="0">
                    <a:pos x="73" y="56"/>
                  </a:cxn>
                  <a:cxn ang="0">
                    <a:pos x="80" y="34"/>
                  </a:cxn>
                  <a:cxn ang="0">
                    <a:pos x="77" y="17"/>
                  </a:cxn>
                  <a:cxn ang="0">
                    <a:pos x="58" y="6"/>
                  </a:cxn>
                  <a:cxn ang="0">
                    <a:pos x="49" y="8"/>
                  </a:cxn>
                  <a:cxn ang="0">
                    <a:pos x="46" y="14"/>
                  </a:cxn>
                  <a:cxn ang="0">
                    <a:pos x="46" y="61"/>
                  </a:cxn>
                </a:cxnLst>
                <a:rect l="0" t="0" r="r" b="b"/>
                <a:pathLst>
                  <a:path w="128" h="126">
                    <a:moveTo>
                      <a:pt x="0" y="121"/>
                    </a:moveTo>
                    <a:lnTo>
                      <a:pt x="0" y="121"/>
                    </a:lnTo>
                    <a:cubicBezTo>
                      <a:pt x="6" y="120"/>
                      <a:pt x="10" y="119"/>
                      <a:pt x="13" y="117"/>
                    </a:cubicBezTo>
                    <a:cubicBezTo>
                      <a:pt x="15" y="115"/>
                      <a:pt x="16" y="111"/>
                      <a:pt x="16" y="104"/>
                    </a:cubicBezTo>
                    <a:lnTo>
                      <a:pt x="16" y="22"/>
                    </a:lnTo>
                    <a:cubicBezTo>
                      <a:pt x="16" y="14"/>
                      <a:pt x="15" y="10"/>
                      <a:pt x="12" y="8"/>
                    </a:cubicBezTo>
                    <a:cubicBezTo>
                      <a:pt x="10" y="6"/>
                      <a:pt x="6" y="5"/>
                      <a:pt x="0" y="5"/>
                    </a:cubicBezTo>
                    <a:lnTo>
                      <a:pt x="0" y="0"/>
                    </a:lnTo>
                    <a:lnTo>
                      <a:pt x="60" y="0"/>
                    </a:lnTo>
                    <a:cubicBezTo>
                      <a:pt x="72" y="0"/>
                      <a:pt x="82" y="1"/>
                      <a:pt x="90" y="4"/>
                    </a:cubicBezTo>
                    <a:cubicBezTo>
                      <a:pt x="105" y="9"/>
                      <a:pt x="112" y="18"/>
                      <a:pt x="112" y="32"/>
                    </a:cubicBezTo>
                    <a:cubicBezTo>
                      <a:pt x="112" y="42"/>
                      <a:pt x="109" y="50"/>
                      <a:pt x="101" y="56"/>
                    </a:cubicBezTo>
                    <a:cubicBezTo>
                      <a:pt x="95" y="60"/>
                      <a:pt x="89" y="63"/>
                      <a:pt x="83" y="64"/>
                    </a:cubicBezTo>
                    <a:lnTo>
                      <a:pt x="120" y="117"/>
                    </a:lnTo>
                    <a:cubicBezTo>
                      <a:pt x="121" y="119"/>
                      <a:pt x="123" y="120"/>
                      <a:pt x="124" y="120"/>
                    </a:cubicBezTo>
                    <a:cubicBezTo>
                      <a:pt x="125" y="121"/>
                      <a:pt x="126" y="121"/>
                      <a:pt x="128" y="121"/>
                    </a:cubicBezTo>
                    <a:lnTo>
                      <a:pt x="128" y="126"/>
                    </a:lnTo>
                    <a:lnTo>
                      <a:pt x="90" y="126"/>
                    </a:lnTo>
                    <a:lnTo>
                      <a:pt x="51" y="67"/>
                    </a:lnTo>
                    <a:lnTo>
                      <a:pt x="46" y="67"/>
                    </a:lnTo>
                    <a:lnTo>
                      <a:pt x="46" y="104"/>
                    </a:lnTo>
                    <a:cubicBezTo>
                      <a:pt x="46" y="110"/>
                      <a:pt x="47" y="115"/>
                      <a:pt x="50" y="117"/>
                    </a:cubicBezTo>
                    <a:cubicBezTo>
                      <a:pt x="52" y="119"/>
                      <a:pt x="56" y="121"/>
                      <a:pt x="63" y="121"/>
                    </a:cubicBezTo>
                    <a:lnTo>
                      <a:pt x="63" y="126"/>
                    </a:lnTo>
                    <a:lnTo>
                      <a:pt x="0" y="126"/>
                    </a:lnTo>
                    <a:lnTo>
                      <a:pt x="0" y="121"/>
                    </a:lnTo>
                    <a:close/>
                    <a:moveTo>
                      <a:pt x="46" y="61"/>
                    </a:moveTo>
                    <a:lnTo>
                      <a:pt x="46" y="61"/>
                    </a:lnTo>
                    <a:cubicBezTo>
                      <a:pt x="59" y="61"/>
                      <a:pt x="67" y="60"/>
                      <a:pt x="73" y="56"/>
                    </a:cubicBezTo>
                    <a:cubicBezTo>
                      <a:pt x="78" y="53"/>
                      <a:pt x="80" y="46"/>
                      <a:pt x="80" y="34"/>
                    </a:cubicBezTo>
                    <a:cubicBezTo>
                      <a:pt x="80" y="27"/>
                      <a:pt x="79" y="21"/>
                      <a:pt x="77" y="17"/>
                    </a:cubicBezTo>
                    <a:cubicBezTo>
                      <a:pt x="74" y="10"/>
                      <a:pt x="68" y="6"/>
                      <a:pt x="58" y="6"/>
                    </a:cubicBezTo>
                    <a:cubicBezTo>
                      <a:pt x="54" y="6"/>
                      <a:pt x="50" y="7"/>
                      <a:pt x="49" y="8"/>
                    </a:cubicBezTo>
                    <a:cubicBezTo>
                      <a:pt x="47" y="9"/>
                      <a:pt x="46" y="11"/>
                      <a:pt x="46" y="14"/>
                    </a:cubicBezTo>
                    <a:lnTo>
                      <a:pt x="46" y="6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328"/>
              <p:cNvSpPr>
                <a:spLocks noEditPoints="1"/>
              </p:cNvSpPr>
              <p:nvPr/>
            </p:nvSpPr>
            <p:spPr bwMode="auto">
              <a:xfrm>
                <a:off x="1337" y="2078"/>
                <a:ext cx="41" cy="50"/>
              </a:xfrm>
              <a:custGeom>
                <a:avLst/>
                <a:gdLst/>
                <a:ahLst/>
                <a:cxnLst>
                  <a:cxn ang="0">
                    <a:pos x="0" y="45"/>
                  </a:cxn>
                  <a:cxn ang="0">
                    <a:pos x="0" y="45"/>
                  </a:cxn>
                  <a:cxn ang="0">
                    <a:pos x="11" y="12"/>
                  </a:cxn>
                  <a:cxn ang="0">
                    <a:pos x="39" y="0"/>
                  </a:cxn>
                  <a:cxn ang="0">
                    <a:pos x="56" y="4"/>
                  </a:cxn>
                  <a:cxn ang="0">
                    <a:pos x="68" y="18"/>
                  </a:cxn>
                  <a:cxn ang="0">
                    <a:pos x="73" y="35"/>
                  </a:cxn>
                  <a:cxn ang="0">
                    <a:pos x="74" y="42"/>
                  </a:cxn>
                  <a:cxn ang="0">
                    <a:pos x="26" y="42"/>
                  </a:cxn>
                  <a:cxn ang="0">
                    <a:pos x="30" y="61"/>
                  </a:cxn>
                  <a:cxn ang="0">
                    <a:pos x="49" y="77"/>
                  </a:cxn>
                  <a:cxn ang="0">
                    <a:pos x="61" y="73"/>
                  </a:cxn>
                  <a:cxn ang="0">
                    <a:pos x="70" y="64"/>
                  </a:cxn>
                  <a:cxn ang="0">
                    <a:pos x="74" y="67"/>
                  </a:cxn>
                  <a:cxn ang="0">
                    <a:pos x="54"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4" h="90">
                    <a:moveTo>
                      <a:pt x="0" y="45"/>
                    </a:moveTo>
                    <a:lnTo>
                      <a:pt x="0" y="45"/>
                    </a:lnTo>
                    <a:cubicBezTo>
                      <a:pt x="0" y="31"/>
                      <a:pt x="4" y="19"/>
                      <a:pt x="11" y="12"/>
                    </a:cubicBezTo>
                    <a:cubicBezTo>
                      <a:pt x="19" y="4"/>
                      <a:pt x="28" y="0"/>
                      <a:pt x="39" y="0"/>
                    </a:cubicBezTo>
                    <a:cubicBezTo>
                      <a:pt x="45" y="0"/>
                      <a:pt x="51" y="1"/>
                      <a:pt x="56" y="4"/>
                    </a:cubicBezTo>
                    <a:cubicBezTo>
                      <a:pt x="61" y="8"/>
                      <a:pt x="66" y="12"/>
                      <a:pt x="68" y="18"/>
                    </a:cubicBezTo>
                    <a:cubicBezTo>
                      <a:pt x="71" y="22"/>
                      <a:pt x="72" y="28"/>
                      <a:pt x="73" y="35"/>
                    </a:cubicBezTo>
                    <a:cubicBezTo>
                      <a:pt x="73" y="38"/>
                      <a:pt x="74" y="40"/>
                      <a:pt x="74" y="42"/>
                    </a:cubicBezTo>
                    <a:lnTo>
                      <a:pt x="26" y="42"/>
                    </a:lnTo>
                    <a:cubicBezTo>
                      <a:pt x="27" y="49"/>
                      <a:pt x="28" y="56"/>
                      <a:pt x="30" y="61"/>
                    </a:cubicBezTo>
                    <a:cubicBezTo>
                      <a:pt x="33" y="71"/>
                      <a:pt x="40" y="77"/>
                      <a:pt x="49" y="77"/>
                    </a:cubicBezTo>
                    <a:cubicBezTo>
                      <a:pt x="53" y="77"/>
                      <a:pt x="57" y="75"/>
                      <a:pt x="61" y="73"/>
                    </a:cubicBezTo>
                    <a:cubicBezTo>
                      <a:pt x="64" y="71"/>
                      <a:pt x="67" y="68"/>
                      <a:pt x="70" y="64"/>
                    </a:cubicBezTo>
                    <a:lnTo>
                      <a:pt x="74" y="67"/>
                    </a:lnTo>
                    <a:cubicBezTo>
                      <a:pt x="69" y="76"/>
                      <a:pt x="62" y="83"/>
                      <a:pt x="54" y="87"/>
                    </a:cubicBezTo>
                    <a:cubicBezTo>
                      <a:pt x="50" y="89"/>
                      <a:pt x="44" y="90"/>
                      <a:pt x="38" y="90"/>
                    </a:cubicBezTo>
                    <a:cubicBezTo>
                      <a:pt x="28" y="90"/>
                      <a:pt x="20" y="87"/>
                      <a:pt x="12" y="79"/>
                    </a:cubicBezTo>
                    <a:cubicBezTo>
                      <a:pt x="4" y="72"/>
                      <a:pt x="0" y="61"/>
                      <a:pt x="0" y="45"/>
                    </a:cubicBezTo>
                    <a:lnTo>
                      <a:pt x="0" y="45"/>
                    </a:lnTo>
                    <a:close/>
                    <a:moveTo>
                      <a:pt x="51" y="35"/>
                    </a:moveTo>
                    <a:lnTo>
                      <a:pt x="51" y="35"/>
                    </a:lnTo>
                    <a:cubicBezTo>
                      <a:pt x="51" y="24"/>
                      <a:pt x="50" y="16"/>
                      <a:pt x="48" y="12"/>
                    </a:cubicBezTo>
                    <a:cubicBezTo>
                      <a:pt x="47" y="8"/>
                      <a:pt x="43"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329"/>
              <p:cNvSpPr>
                <a:spLocks noEditPoints="1"/>
              </p:cNvSpPr>
              <p:nvPr/>
            </p:nvSpPr>
            <p:spPr bwMode="auto">
              <a:xfrm>
                <a:off x="1383" y="2078"/>
                <a:ext cx="46" cy="70"/>
              </a:xfrm>
              <a:custGeom>
                <a:avLst/>
                <a:gdLst/>
                <a:ahLst/>
                <a:cxnLst>
                  <a:cxn ang="0">
                    <a:pos x="27" y="30"/>
                  </a:cxn>
                  <a:cxn ang="0">
                    <a:pos x="39" y="54"/>
                  </a:cxn>
                  <a:cxn ang="0">
                    <a:pos x="52" y="30"/>
                  </a:cxn>
                  <a:cxn ang="0">
                    <a:pos x="39" y="6"/>
                  </a:cxn>
                  <a:cxn ang="0">
                    <a:pos x="27" y="30"/>
                  </a:cxn>
                  <a:cxn ang="0">
                    <a:pos x="16" y="108"/>
                  </a:cxn>
                  <a:cxn ang="0">
                    <a:pos x="22" y="117"/>
                  </a:cxn>
                  <a:cxn ang="0">
                    <a:pos x="57" y="118"/>
                  </a:cxn>
                  <a:cxn ang="0">
                    <a:pos x="66" y="100"/>
                  </a:cxn>
                  <a:cxn ang="0">
                    <a:pos x="23" y="97"/>
                  </a:cxn>
                  <a:cxn ang="0">
                    <a:pos x="16" y="108"/>
                  </a:cxn>
                  <a:cxn ang="0">
                    <a:pos x="0" y="109"/>
                  </a:cxn>
                  <a:cxn ang="0">
                    <a:pos x="3" y="101"/>
                  </a:cxn>
                  <a:cxn ang="0">
                    <a:pos x="15" y="94"/>
                  </a:cxn>
                  <a:cxn ang="0">
                    <a:pos x="2" y="79"/>
                  </a:cxn>
                  <a:cxn ang="0">
                    <a:pos x="23" y="58"/>
                  </a:cxn>
                  <a:cxn ang="0">
                    <a:pos x="7" y="46"/>
                  </a:cxn>
                  <a:cxn ang="0">
                    <a:pos x="12" y="8"/>
                  </a:cxn>
                  <a:cxn ang="0">
                    <a:pos x="51" y="1"/>
                  </a:cxn>
                  <a:cxn ang="0">
                    <a:pos x="84" y="4"/>
                  </a:cxn>
                  <a:cxn ang="0">
                    <a:pos x="69" y="13"/>
                  </a:cxn>
                  <a:cxn ang="0">
                    <a:pos x="77" y="32"/>
                  </a:cxn>
                  <a:cxn ang="0">
                    <a:pos x="38" y="59"/>
                  </a:cxn>
                  <a:cxn ang="0">
                    <a:pos x="32" y="59"/>
                  </a:cxn>
                  <a:cxn ang="0">
                    <a:pos x="23" y="68"/>
                  </a:cxn>
                  <a:cxn ang="0">
                    <a:pos x="29" y="74"/>
                  </a:cxn>
                  <a:cxn ang="0">
                    <a:pos x="42" y="75"/>
                  </a:cxn>
                  <a:cxn ang="0">
                    <a:pos x="71" y="78"/>
                  </a:cxn>
                  <a:cxn ang="0">
                    <a:pos x="64" y="123"/>
                  </a:cxn>
                  <a:cxn ang="0">
                    <a:pos x="15" y="124"/>
                  </a:cxn>
                  <a:cxn ang="0">
                    <a:pos x="0" y="109"/>
                  </a:cxn>
                  <a:cxn ang="0">
                    <a:pos x="42" y="0"/>
                  </a:cxn>
                </a:cxnLst>
                <a:rect l="0" t="0" r="r" b="b"/>
                <a:pathLst>
                  <a:path w="84" h="126">
                    <a:moveTo>
                      <a:pt x="27" y="30"/>
                    </a:moveTo>
                    <a:lnTo>
                      <a:pt x="27" y="30"/>
                    </a:lnTo>
                    <a:cubicBezTo>
                      <a:pt x="27" y="37"/>
                      <a:pt x="28" y="42"/>
                      <a:pt x="29" y="46"/>
                    </a:cubicBezTo>
                    <a:cubicBezTo>
                      <a:pt x="31" y="51"/>
                      <a:pt x="34" y="54"/>
                      <a:pt x="39" y="54"/>
                    </a:cubicBezTo>
                    <a:cubicBezTo>
                      <a:pt x="44" y="54"/>
                      <a:pt x="47" y="52"/>
                      <a:pt x="49" y="48"/>
                    </a:cubicBezTo>
                    <a:cubicBezTo>
                      <a:pt x="51" y="44"/>
                      <a:pt x="52" y="38"/>
                      <a:pt x="52" y="30"/>
                    </a:cubicBezTo>
                    <a:cubicBezTo>
                      <a:pt x="52" y="21"/>
                      <a:pt x="51" y="15"/>
                      <a:pt x="49" y="11"/>
                    </a:cubicBezTo>
                    <a:cubicBezTo>
                      <a:pt x="47" y="8"/>
                      <a:pt x="44" y="6"/>
                      <a:pt x="39" y="6"/>
                    </a:cubicBezTo>
                    <a:cubicBezTo>
                      <a:pt x="34" y="6"/>
                      <a:pt x="31" y="8"/>
                      <a:pt x="29" y="12"/>
                    </a:cubicBezTo>
                    <a:cubicBezTo>
                      <a:pt x="28" y="16"/>
                      <a:pt x="27" y="22"/>
                      <a:pt x="27" y="30"/>
                    </a:cubicBezTo>
                    <a:lnTo>
                      <a:pt x="27" y="30"/>
                    </a:lnTo>
                    <a:close/>
                    <a:moveTo>
                      <a:pt x="16" y="108"/>
                    </a:moveTo>
                    <a:lnTo>
                      <a:pt x="16" y="108"/>
                    </a:lnTo>
                    <a:cubicBezTo>
                      <a:pt x="16" y="112"/>
                      <a:pt x="18" y="115"/>
                      <a:pt x="22" y="117"/>
                    </a:cubicBezTo>
                    <a:cubicBezTo>
                      <a:pt x="26" y="119"/>
                      <a:pt x="32" y="120"/>
                      <a:pt x="40" y="120"/>
                    </a:cubicBezTo>
                    <a:cubicBezTo>
                      <a:pt x="47" y="120"/>
                      <a:pt x="53" y="119"/>
                      <a:pt x="57" y="118"/>
                    </a:cubicBezTo>
                    <a:cubicBezTo>
                      <a:pt x="66" y="116"/>
                      <a:pt x="70" y="113"/>
                      <a:pt x="70" y="107"/>
                    </a:cubicBezTo>
                    <a:cubicBezTo>
                      <a:pt x="70" y="104"/>
                      <a:pt x="69" y="101"/>
                      <a:pt x="66" y="100"/>
                    </a:cubicBezTo>
                    <a:cubicBezTo>
                      <a:pt x="64" y="98"/>
                      <a:pt x="59" y="97"/>
                      <a:pt x="53" y="97"/>
                    </a:cubicBezTo>
                    <a:lnTo>
                      <a:pt x="23" y="97"/>
                    </a:lnTo>
                    <a:cubicBezTo>
                      <a:pt x="21" y="99"/>
                      <a:pt x="19" y="100"/>
                      <a:pt x="18" y="101"/>
                    </a:cubicBezTo>
                    <a:cubicBezTo>
                      <a:pt x="17" y="103"/>
                      <a:pt x="16" y="106"/>
                      <a:pt x="16" y="108"/>
                    </a:cubicBezTo>
                    <a:lnTo>
                      <a:pt x="16" y="108"/>
                    </a:lnTo>
                    <a:close/>
                    <a:moveTo>
                      <a:pt x="0" y="109"/>
                    </a:moveTo>
                    <a:lnTo>
                      <a:pt x="0" y="109"/>
                    </a:lnTo>
                    <a:cubicBezTo>
                      <a:pt x="0" y="106"/>
                      <a:pt x="1" y="104"/>
                      <a:pt x="3" y="101"/>
                    </a:cubicBezTo>
                    <a:cubicBezTo>
                      <a:pt x="5" y="98"/>
                      <a:pt x="9" y="96"/>
                      <a:pt x="15" y="95"/>
                    </a:cubicBezTo>
                    <a:lnTo>
                      <a:pt x="15" y="94"/>
                    </a:lnTo>
                    <a:cubicBezTo>
                      <a:pt x="11" y="93"/>
                      <a:pt x="8" y="91"/>
                      <a:pt x="7" y="90"/>
                    </a:cubicBezTo>
                    <a:cubicBezTo>
                      <a:pt x="4" y="87"/>
                      <a:pt x="2" y="84"/>
                      <a:pt x="2" y="79"/>
                    </a:cubicBezTo>
                    <a:cubicBezTo>
                      <a:pt x="2" y="74"/>
                      <a:pt x="5" y="70"/>
                      <a:pt x="9" y="66"/>
                    </a:cubicBezTo>
                    <a:cubicBezTo>
                      <a:pt x="14" y="62"/>
                      <a:pt x="18" y="60"/>
                      <a:pt x="23" y="58"/>
                    </a:cubicBezTo>
                    <a:lnTo>
                      <a:pt x="23" y="57"/>
                    </a:lnTo>
                    <a:cubicBezTo>
                      <a:pt x="16" y="54"/>
                      <a:pt x="11" y="51"/>
                      <a:pt x="7" y="46"/>
                    </a:cubicBezTo>
                    <a:cubicBezTo>
                      <a:pt x="3" y="41"/>
                      <a:pt x="2" y="36"/>
                      <a:pt x="2" y="29"/>
                    </a:cubicBezTo>
                    <a:cubicBezTo>
                      <a:pt x="2" y="20"/>
                      <a:pt x="5" y="13"/>
                      <a:pt x="12" y="8"/>
                    </a:cubicBezTo>
                    <a:cubicBezTo>
                      <a:pt x="19" y="2"/>
                      <a:pt x="28" y="0"/>
                      <a:pt x="39" y="0"/>
                    </a:cubicBezTo>
                    <a:cubicBezTo>
                      <a:pt x="44" y="0"/>
                      <a:pt x="48" y="0"/>
                      <a:pt x="51" y="1"/>
                    </a:cubicBezTo>
                    <a:cubicBezTo>
                      <a:pt x="55" y="2"/>
                      <a:pt x="58" y="3"/>
                      <a:pt x="60" y="4"/>
                    </a:cubicBezTo>
                    <a:lnTo>
                      <a:pt x="84" y="4"/>
                    </a:lnTo>
                    <a:lnTo>
                      <a:pt x="84" y="13"/>
                    </a:lnTo>
                    <a:lnTo>
                      <a:pt x="69" y="13"/>
                    </a:lnTo>
                    <a:cubicBezTo>
                      <a:pt x="72" y="16"/>
                      <a:pt x="73" y="19"/>
                      <a:pt x="75" y="22"/>
                    </a:cubicBezTo>
                    <a:cubicBezTo>
                      <a:pt x="76" y="25"/>
                      <a:pt x="77" y="28"/>
                      <a:pt x="77" y="32"/>
                    </a:cubicBezTo>
                    <a:cubicBezTo>
                      <a:pt x="77" y="44"/>
                      <a:pt x="71" y="52"/>
                      <a:pt x="60" y="56"/>
                    </a:cubicBezTo>
                    <a:cubicBezTo>
                      <a:pt x="54" y="58"/>
                      <a:pt x="47" y="59"/>
                      <a:pt x="38" y="59"/>
                    </a:cubicBezTo>
                    <a:cubicBezTo>
                      <a:pt x="36" y="59"/>
                      <a:pt x="35" y="59"/>
                      <a:pt x="35" y="59"/>
                    </a:cubicBezTo>
                    <a:cubicBezTo>
                      <a:pt x="34" y="59"/>
                      <a:pt x="33" y="59"/>
                      <a:pt x="32" y="59"/>
                    </a:cubicBezTo>
                    <a:cubicBezTo>
                      <a:pt x="30" y="59"/>
                      <a:pt x="28" y="60"/>
                      <a:pt x="26" y="62"/>
                    </a:cubicBezTo>
                    <a:cubicBezTo>
                      <a:pt x="24" y="64"/>
                      <a:pt x="23" y="66"/>
                      <a:pt x="23" y="68"/>
                    </a:cubicBezTo>
                    <a:cubicBezTo>
                      <a:pt x="23" y="70"/>
                      <a:pt x="24" y="71"/>
                      <a:pt x="25" y="73"/>
                    </a:cubicBezTo>
                    <a:cubicBezTo>
                      <a:pt x="26" y="74"/>
                      <a:pt x="27" y="74"/>
                      <a:pt x="29" y="74"/>
                    </a:cubicBezTo>
                    <a:cubicBezTo>
                      <a:pt x="30" y="75"/>
                      <a:pt x="32" y="75"/>
                      <a:pt x="35" y="75"/>
                    </a:cubicBezTo>
                    <a:cubicBezTo>
                      <a:pt x="38" y="75"/>
                      <a:pt x="40" y="75"/>
                      <a:pt x="42" y="75"/>
                    </a:cubicBezTo>
                    <a:lnTo>
                      <a:pt x="54" y="75"/>
                    </a:lnTo>
                    <a:cubicBezTo>
                      <a:pt x="61" y="75"/>
                      <a:pt x="66" y="76"/>
                      <a:pt x="71" y="78"/>
                    </a:cubicBezTo>
                    <a:cubicBezTo>
                      <a:pt x="80" y="82"/>
                      <a:pt x="84" y="88"/>
                      <a:pt x="84" y="98"/>
                    </a:cubicBezTo>
                    <a:cubicBezTo>
                      <a:pt x="84" y="110"/>
                      <a:pt x="78" y="118"/>
                      <a:pt x="64" y="123"/>
                    </a:cubicBezTo>
                    <a:cubicBezTo>
                      <a:pt x="57" y="125"/>
                      <a:pt x="49" y="126"/>
                      <a:pt x="38" y="126"/>
                    </a:cubicBezTo>
                    <a:cubicBezTo>
                      <a:pt x="29" y="126"/>
                      <a:pt x="22" y="125"/>
                      <a:pt x="15" y="124"/>
                    </a:cubicBezTo>
                    <a:cubicBezTo>
                      <a:pt x="5" y="121"/>
                      <a:pt x="0" y="116"/>
                      <a:pt x="0" y="109"/>
                    </a:cubicBezTo>
                    <a:lnTo>
                      <a:pt x="0" y="109"/>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330"/>
              <p:cNvSpPr>
                <a:spLocks noEditPoints="1"/>
              </p:cNvSpPr>
              <p:nvPr/>
            </p:nvSpPr>
            <p:spPr bwMode="auto">
              <a:xfrm>
                <a:off x="1433" y="2056"/>
                <a:ext cx="25" cy="71"/>
              </a:xfrm>
              <a:custGeom>
                <a:avLst/>
                <a:gdLst/>
                <a:ahLst/>
                <a:cxnLst>
                  <a:cxn ang="0">
                    <a:pos x="8" y="14"/>
                  </a:cxn>
                  <a:cxn ang="0">
                    <a:pos x="8" y="14"/>
                  </a:cxn>
                  <a:cxn ang="0">
                    <a:pos x="12" y="4"/>
                  </a:cxn>
                  <a:cxn ang="0">
                    <a:pos x="22" y="0"/>
                  </a:cxn>
                  <a:cxn ang="0">
                    <a:pos x="33" y="4"/>
                  </a:cxn>
                  <a:cxn ang="0">
                    <a:pos x="37" y="14"/>
                  </a:cxn>
                  <a:cxn ang="0">
                    <a:pos x="33" y="25"/>
                  </a:cxn>
                  <a:cxn ang="0">
                    <a:pos x="22" y="29"/>
                  </a:cxn>
                  <a:cxn ang="0">
                    <a:pos x="12" y="25"/>
                  </a:cxn>
                  <a:cxn ang="0">
                    <a:pos x="8" y="14"/>
                  </a:cxn>
                  <a:cxn ang="0">
                    <a:pos x="8" y="14"/>
                  </a:cxn>
                  <a:cxn ang="0">
                    <a:pos x="0" y="124"/>
                  </a:cxn>
                  <a:cxn ang="0">
                    <a:pos x="0" y="124"/>
                  </a:cxn>
                  <a:cxn ang="0">
                    <a:pos x="7" y="122"/>
                  </a:cxn>
                  <a:cxn ang="0">
                    <a:pos x="9" y="113"/>
                  </a:cxn>
                  <a:cxn ang="0">
                    <a:pos x="9" y="58"/>
                  </a:cxn>
                  <a:cxn ang="0">
                    <a:pos x="7" y="50"/>
                  </a:cxn>
                  <a:cxn ang="0">
                    <a:pos x="0" y="47"/>
                  </a:cxn>
                  <a:cxn ang="0">
                    <a:pos x="0" y="43"/>
                  </a:cxn>
                  <a:cxn ang="0">
                    <a:pos x="36" y="43"/>
                  </a:cxn>
                  <a:cxn ang="0">
                    <a:pos x="36" y="114"/>
                  </a:cxn>
                  <a:cxn ang="0">
                    <a:pos x="37" y="121"/>
                  </a:cxn>
                  <a:cxn ang="0">
                    <a:pos x="44" y="124"/>
                  </a:cxn>
                  <a:cxn ang="0">
                    <a:pos x="44" y="129"/>
                  </a:cxn>
                  <a:cxn ang="0">
                    <a:pos x="0" y="129"/>
                  </a:cxn>
                  <a:cxn ang="0">
                    <a:pos x="0" y="124"/>
                  </a:cxn>
                </a:cxnLst>
                <a:rect l="0" t="0" r="r" b="b"/>
                <a:pathLst>
                  <a:path w="44" h="129">
                    <a:moveTo>
                      <a:pt x="8" y="14"/>
                    </a:moveTo>
                    <a:lnTo>
                      <a:pt x="8" y="14"/>
                    </a:lnTo>
                    <a:cubicBezTo>
                      <a:pt x="8" y="10"/>
                      <a:pt x="9" y="7"/>
                      <a:pt x="12" y="4"/>
                    </a:cubicBezTo>
                    <a:cubicBezTo>
                      <a:pt x="15" y="1"/>
                      <a:pt x="18" y="0"/>
                      <a:pt x="22" y="0"/>
                    </a:cubicBezTo>
                    <a:cubicBezTo>
                      <a:pt x="26" y="0"/>
                      <a:pt x="30" y="1"/>
                      <a:pt x="33" y="4"/>
                    </a:cubicBezTo>
                    <a:cubicBezTo>
                      <a:pt x="35" y="7"/>
                      <a:pt x="37" y="10"/>
                      <a:pt x="37" y="14"/>
                    </a:cubicBezTo>
                    <a:cubicBezTo>
                      <a:pt x="37" y="18"/>
                      <a:pt x="35" y="22"/>
                      <a:pt x="33" y="25"/>
                    </a:cubicBezTo>
                    <a:cubicBezTo>
                      <a:pt x="30" y="27"/>
                      <a:pt x="26" y="29"/>
                      <a:pt x="22" y="29"/>
                    </a:cubicBezTo>
                    <a:cubicBezTo>
                      <a:pt x="18" y="29"/>
                      <a:pt x="15" y="27"/>
                      <a:pt x="12" y="25"/>
                    </a:cubicBezTo>
                    <a:cubicBezTo>
                      <a:pt x="9" y="22"/>
                      <a:pt x="8" y="18"/>
                      <a:pt x="8" y="14"/>
                    </a:cubicBezTo>
                    <a:lnTo>
                      <a:pt x="8" y="14"/>
                    </a:lnTo>
                    <a:close/>
                    <a:moveTo>
                      <a:pt x="0" y="124"/>
                    </a:moveTo>
                    <a:lnTo>
                      <a:pt x="0" y="124"/>
                    </a:lnTo>
                    <a:cubicBezTo>
                      <a:pt x="3" y="124"/>
                      <a:pt x="5" y="123"/>
                      <a:pt x="7" y="122"/>
                    </a:cubicBezTo>
                    <a:cubicBezTo>
                      <a:pt x="8" y="120"/>
                      <a:pt x="9" y="117"/>
                      <a:pt x="9" y="113"/>
                    </a:cubicBezTo>
                    <a:lnTo>
                      <a:pt x="9" y="58"/>
                    </a:lnTo>
                    <a:cubicBezTo>
                      <a:pt x="9" y="54"/>
                      <a:pt x="9" y="52"/>
                      <a:pt x="7" y="50"/>
                    </a:cubicBezTo>
                    <a:cubicBezTo>
                      <a:pt x="6" y="49"/>
                      <a:pt x="4" y="48"/>
                      <a:pt x="0" y="47"/>
                    </a:cubicBezTo>
                    <a:lnTo>
                      <a:pt x="0" y="43"/>
                    </a:lnTo>
                    <a:lnTo>
                      <a:pt x="36" y="43"/>
                    </a:lnTo>
                    <a:lnTo>
                      <a:pt x="36" y="114"/>
                    </a:lnTo>
                    <a:cubicBezTo>
                      <a:pt x="36" y="118"/>
                      <a:pt x="36" y="120"/>
                      <a:pt x="37" y="121"/>
                    </a:cubicBezTo>
                    <a:cubicBezTo>
                      <a:pt x="39" y="122"/>
                      <a:pt x="41" y="123"/>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331"/>
              <p:cNvSpPr>
                <a:spLocks noEditPoints="1"/>
              </p:cNvSpPr>
              <p:nvPr/>
            </p:nvSpPr>
            <p:spPr bwMode="auto">
              <a:xfrm>
                <a:off x="1463" y="2078"/>
                <a:ext cx="34" cy="50"/>
              </a:xfrm>
              <a:custGeom>
                <a:avLst/>
                <a:gdLst/>
                <a:ahLst/>
                <a:cxnLst>
                  <a:cxn ang="0">
                    <a:pos x="0" y="59"/>
                  </a:cxn>
                  <a:cxn ang="0">
                    <a:pos x="0" y="59"/>
                  </a:cxn>
                  <a:cxn ang="0">
                    <a:pos x="6" y="59"/>
                  </a:cxn>
                  <a:cxn ang="0">
                    <a:pos x="16" y="78"/>
                  </a:cxn>
                  <a:cxn ang="0">
                    <a:pos x="31" y="84"/>
                  </a:cxn>
                  <a:cxn ang="0">
                    <a:pos x="42" y="80"/>
                  </a:cxn>
                  <a:cxn ang="0">
                    <a:pos x="45" y="72"/>
                  </a:cxn>
                  <a:cxn ang="0">
                    <a:pos x="41" y="63"/>
                  </a:cxn>
                  <a:cxn ang="0">
                    <a:pos x="35" y="59"/>
                  </a:cxn>
                  <a:cxn ang="0">
                    <a:pos x="21" y="53"/>
                  </a:cxn>
                  <a:cxn ang="0">
                    <a:pos x="5" y="41"/>
                  </a:cxn>
                  <a:cxn ang="0">
                    <a:pos x="1" y="26"/>
                  </a:cxn>
                  <a:cxn ang="0">
                    <a:pos x="8" y="8"/>
                  </a:cxn>
                  <a:cxn ang="0">
                    <a:pos x="29" y="0"/>
                  </a:cxn>
                  <a:cxn ang="0">
                    <a:pos x="42" y="2"/>
                  </a:cxn>
                  <a:cxn ang="0">
                    <a:pos x="50" y="4"/>
                  </a:cxn>
                  <a:cxn ang="0">
                    <a:pos x="53" y="3"/>
                  </a:cxn>
                  <a:cxn ang="0">
                    <a:pos x="55" y="0"/>
                  </a:cxn>
                  <a:cxn ang="0">
                    <a:pos x="59" y="0"/>
                  </a:cxn>
                  <a:cxn ang="0">
                    <a:pos x="59" y="27"/>
                  </a:cxn>
                  <a:cxn ang="0">
                    <a:pos x="54" y="27"/>
                  </a:cxn>
                  <a:cxn ang="0">
                    <a:pos x="46" y="12"/>
                  </a:cxn>
                  <a:cxn ang="0">
                    <a:pos x="32" y="6"/>
                  </a:cxn>
                  <a:cxn ang="0">
                    <a:pos x="22" y="9"/>
                  </a:cxn>
                  <a:cxn ang="0">
                    <a:pos x="19" y="17"/>
                  </a:cxn>
                  <a:cxn ang="0">
                    <a:pos x="22" y="23"/>
                  </a:cxn>
                  <a:cxn ang="0">
                    <a:pos x="32" y="30"/>
                  </a:cxn>
                  <a:cxn ang="0">
                    <a:pos x="42" y="35"/>
                  </a:cxn>
                  <a:cxn ang="0">
                    <a:pos x="56" y="44"/>
                  </a:cxn>
                  <a:cxn ang="0">
                    <a:pos x="63" y="62"/>
                  </a:cxn>
                  <a:cxn ang="0">
                    <a:pos x="56" y="81"/>
                  </a:cxn>
                  <a:cxn ang="0">
                    <a:pos x="33" y="90"/>
                  </a:cxn>
                  <a:cxn ang="0">
                    <a:pos x="26" y="89"/>
                  </a:cxn>
                  <a:cxn ang="0">
                    <a:pos x="17" y="87"/>
                  </a:cxn>
                  <a:cxn ang="0">
                    <a:pos x="13" y="86"/>
                  </a:cxn>
                  <a:cxn ang="0">
                    <a:pos x="11" y="85"/>
                  </a:cxn>
                  <a:cxn ang="0">
                    <a:pos x="10" y="85"/>
                  </a:cxn>
                  <a:cxn ang="0">
                    <a:pos x="8" y="86"/>
                  </a:cxn>
                  <a:cxn ang="0">
                    <a:pos x="5" y="90"/>
                  </a:cxn>
                  <a:cxn ang="0">
                    <a:pos x="0" y="90"/>
                  </a:cxn>
                  <a:cxn ang="0">
                    <a:pos x="0" y="59"/>
                  </a:cxn>
                  <a:cxn ang="0">
                    <a:pos x="32" y="0"/>
                  </a:cxn>
                  <a:cxn ang="0">
                    <a:pos x="32" y="0"/>
                  </a:cxn>
                  <a:cxn ang="0">
                    <a:pos x="32" y="0"/>
                  </a:cxn>
                </a:cxnLst>
                <a:rect l="0" t="0" r="r" b="b"/>
                <a:pathLst>
                  <a:path w="63" h="90">
                    <a:moveTo>
                      <a:pt x="0" y="59"/>
                    </a:moveTo>
                    <a:lnTo>
                      <a:pt x="0" y="59"/>
                    </a:lnTo>
                    <a:lnTo>
                      <a:pt x="6" y="59"/>
                    </a:lnTo>
                    <a:cubicBezTo>
                      <a:pt x="7" y="68"/>
                      <a:pt x="11" y="75"/>
                      <a:pt x="16" y="78"/>
                    </a:cubicBezTo>
                    <a:cubicBezTo>
                      <a:pt x="21" y="82"/>
                      <a:pt x="26" y="84"/>
                      <a:pt x="31" y="84"/>
                    </a:cubicBezTo>
                    <a:cubicBezTo>
                      <a:pt x="36" y="84"/>
                      <a:pt x="39" y="83"/>
                      <a:pt x="42" y="80"/>
                    </a:cubicBezTo>
                    <a:cubicBezTo>
                      <a:pt x="44" y="78"/>
                      <a:pt x="45" y="75"/>
                      <a:pt x="45" y="72"/>
                    </a:cubicBezTo>
                    <a:cubicBezTo>
                      <a:pt x="45" y="69"/>
                      <a:pt x="44" y="66"/>
                      <a:pt x="41" y="63"/>
                    </a:cubicBezTo>
                    <a:cubicBezTo>
                      <a:pt x="40" y="62"/>
                      <a:pt x="38" y="61"/>
                      <a:pt x="35" y="59"/>
                    </a:cubicBezTo>
                    <a:lnTo>
                      <a:pt x="21" y="53"/>
                    </a:lnTo>
                    <a:cubicBezTo>
                      <a:pt x="14" y="49"/>
                      <a:pt x="9" y="45"/>
                      <a:pt x="5" y="41"/>
                    </a:cubicBezTo>
                    <a:cubicBezTo>
                      <a:pt x="2" y="37"/>
                      <a:pt x="1" y="32"/>
                      <a:pt x="1" y="26"/>
                    </a:cubicBezTo>
                    <a:cubicBezTo>
                      <a:pt x="1" y="19"/>
                      <a:pt x="3" y="13"/>
                      <a:pt x="8" y="8"/>
                    </a:cubicBezTo>
                    <a:cubicBezTo>
                      <a:pt x="13" y="2"/>
                      <a:pt x="20" y="0"/>
                      <a:pt x="29" y="0"/>
                    </a:cubicBezTo>
                    <a:cubicBezTo>
                      <a:pt x="33" y="0"/>
                      <a:pt x="37" y="0"/>
                      <a:pt x="42" y="2"/>
                    </a:cubicBezTo>
                    <a:cubicBezTo>
                      <a:pt x="46" y="3"/>
                      <a:pt x="49" y="4"/>
                      <a:pt x="50" y="4"/>
                    </a:cubicBezTo>
                    <a:cubicBezTo>
                      <a:pt x="52" y="4"/>
                      <a:pt x="53" y="3"/>
                      <a:pt x="53" y="3"/>
                    </a:cubicBezTo>
                    <a:cubicBezTo>
                      <a:pt x="54" y="2"/>
                      <a:pt x="54" y="1"/>
                      <a:pt x="55" y="0"/>
                    </a:cubicBezTo>
                    <a:lnTo>
                      <a:pt x="59" y="0"/>
                    </a:lnTo>
                    <a:lnTo>
                      <a:pt x="59" y="27"/>
                    </a:lnTo>
                    <a:lnTo>
                      <a:pt x="54" y="27"/>
                    </a:lnTo>
                    <a:cubicBezTo>
                      <a:pt x="53" y="21"/>
                      <a:pt x="50" y="15"/>
                      <a:pt x="46" y="12"/>
                    </a:cubicBezTo>
                    <a:cubicBezTo>
                      <a:pt x="42" y="8"/>
                      <a:pt x="37" y="6"/>
                      <a:pt x="32" y="6"/>
                    </a:cubicBezTo>
                    <a:cubicBezTo>
                      <a:pt x="28" y="6"/>
                      <a:pt x="24" y="7"/>
                      <a:pt x="22" y="9"/>
                    </a:cubicBezTo>
                    <a:cubicBezTo>
                      <a:pt x="20" y="12"/>
                      <a:pt x="19" y="14"/>
                      <a:pt x="19" y="17"/>
                    </a:cubicBezTo>
                    <a:cubicBezTo>
                      <a:pt x="19" y="19"/>
                      <a:pt x="20" y="21"/>
                      <a:pt x="22" y="23"/>
                    </a:cubicBezTo>
                    <a:cubicBezTo>
                      <a:pt x="24" y="26"/>
                      <a:pt x="27" y="28"/>
                      <a:pt x="32" y="30"/>
                    </a:cubicBezTo>
                    <a:lnTo>
                      <a:pt x="42" y="35"/>
                    </a:lnTo>
                    <a:cubicBezTo>
                      <a:pt x="49" y="38"/>
                      <a:pt x="53" y="41"/>
                      <a:pt x="56" y="44"/>
                    </a:cubicBezTo>
                    <a:cubicBezTo>
                      <a:pt x="61" y="49"/>
                      <a:pt x="63" y="55"/>
                      <a:pt x="63" y="62"/>
                    </a:cubicBezTo>
                    <a:cubicBezTo>
                      <a:pt x="63" y="69"/>
                      <a:pt x="61" y="75"/>
                      <a:pt x="56" y="81"/>
                    </a:cubicBezTo>
                    <a:cubicBezTo>
                      <a:pt x="51" y="87"/>
                      <a:pt x="43" y="90"/>
                      <a:pt x="33" y="90"/>
                    </a:cubicBezTo>
                    <a:cubicBezTo>
                      <a:pt x="31" y="90"/>
                      <a:pt x="28" y="90"/>
                      <a:pt x="26" y="89"/>
                    </a:cubicBezTo>
                    <a:cubicBezTo>
                      <a:pt x="23" y="89"/>
                      <a:pt x="20" y="88"/>
                      <a:pt x="17" y="87"/>
                    </a:cubicBezTo>
                    <a:lnTo>
                      <a:pt x="13" y="86"/>
                    </a:lnTo>
                    <a:cubicBezTo>
                      <a:pt x="12" y="85"/>
                      <a:pt x="12" y="85"/>
                      <a:pt x="11" y="85"/>
                    </a:cubicBezTo>
                    <a:cubicBezTo>
                      <a:pt x="11" y="85"/>
                      <a:pt x="11" y="85"/>
                      <a:pt x="10" y="85"/>
                    </a:cubicBezTo>
                    <a:cubicBezTo>
                      <a:pt x="9" y="85"/>
                      <a:pt x="8" y="85"/>
                      <a:pt x="8" y="86"/>
                    </a:cubicBezTo>
                    <a:cubicBezTo>
                      <a:pt x="7" y="87"/>
                      <a:pt x="6" y="88"/>
                      <a:pt x="5" y="90"/>
                    </a:cubicBezTo>
                    <a:lnTo>
                      <a:pt x="0" y="90"/>
                    </a:lnTo>
                    <a:lnTo>
                      <a:pt x="0" y="59"/>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332"/>
              <p:cNvSpPr>
                <a:spLocks/>
              </p:cNvSpPr>
              <p:nvPr/>
            </p:nvSpPr>
            <p:spPr bwMode="auto">
              <a:xfrm>
                <a:off x="1502" y="2062"/>
                <a:ext cx="32" cy="66"/>
              </a:xfrm>
              <a:custGeom>
                <a:avLst/>
                <a:gdLst/>
                <a:ahLst/>
                <a:cxnLst>
                  <a:cxn ang="0">
                    <a:pos x="0" y="40"/>
                  </a:cxn>
                  <a:cxn ang="0">
                    <a:pos x="0" y="40"/>
                  </a:cxn>
                  <a:cxn ang="0">
                    <a:pos x="0" y="35"/>
                  </a:cxn>
                  <a:cxn ang="0">
                    <a:pos x="6" y="30"/>
                  </a:cxn>
                  <a:cxn ang="0">
                    <a:pos x="16" y="20"/>
                  </a:cxn>
                  <a:cxn ang="0">
                    <a:pos x="31" y="0"/>
                  </a:cxn>
                  <a:cxn ang="0">
                    <a:pos x="36" y="0"/>
                  </a:cxn>
                  <a:cxn ang="0">
                    <a:pos x="36" y="32"/>
                  </a:cxn>
                  <a:cxn ang="0">
                    <a:pos x="53" y="32"/>
                  </a:cxn>
                  <a:cxn ang="0">
                    <a:pos x="53" y="40"/>
                  </a:cxn>
                  <a:cxn ang="0">
                    <a:pos x="36" y="40"/>
                  </a:cxn>
                  <a:cxn ang="0">
                    <a:pos x="36" y="96"/>
                  </a:cxn>
                  <a:cxn ang="0">
                    <a:pos x="37" y="103"/>
                  </a:cxn>
                  <a:cxn ang="0">
                    <a:pos x="43" y="107"/>
                  </a:cxn>
                  <a:cxn ang="0">
                    <a:pos x="49" y="104"/>
                  </a:cxn>
                  <a:cxn ang="0">
                    <a:pos x="54" y="97"/>
                  </a:cxn>
                  <a:cxn ang="0">
                    <a:pos x="58" y="99"/>
                  </a:cxn>
                  <a:cxn ang="0">
                    <a:pos x="50" y="112"/>
                  </a:cxn>
                  <a:cxn ang="0">
                    <a:pos x="31" y="120"/>
                  </a:cxn>
                  <a:cxn ang="0">
                    <a:pos x="19" y="118"/>
                  </a:cxn>
                  <a:cxn ang="0">
                    <a:pos x="10" y="100"/>
                  </a:cxn>
                  <a:cxn ang="0">
                    <a:pos x="10" y="40"/>
                  </a:cxn>
                  <a:cxn ang="0">
                    <a:pos x="0" y="40"/>
                  </a:cxn>
                </a:cxnLst>
                <a:rect l="0" t="0" r="r" b="b"/>
                <a:pathLst>
                  <a:path w="58" h="120">
                    <a:moveTo>
                      <a:pt x="0" y="40"/>
                    </a:moveTo>
                    <a:lnTo>
                      <a:pt x="0" y="40"/>
                    </a:lnTo>
                    <a:lnTo>
                      <a:pt x="0" y="35"/>
                    </a:lnTo>
                    <a:cubicBezTo>
                      <a:pt x="2" y="33"/>
                      <a:pt x="4" y="32"/>
                      <a:pt x="6" y="30"/>
                    </a:cubicBezTo>
                    <a:cubicBezTo>
                      <a:pt x="10" y="27"/>
                      <a:pt x="13" y="23"/>
                      <a:pt x="16" y="20"/>
                    </a:cubicBezTo>
                    <a:cubicBezTo>
                      <a:pt x="21" y="14"/>
                      <a:pt x="26" y="8"/>
                      <a:pt x="31" y="0"/>
                    </a:cubicBezTo>
                    <a:lnTo>
                      <a:pt x="36" y="0"/>
                    </a:lnTo>
                    <a:lnTo>
                      <a:pt x="36" y="32"/>
                    </a:lnTo>
                    <a:lnTo>
                      <a:pt x="53" y="32"/>
                    </a:lnTo>
                    <a:lnTo>
                      <a:pt x="53" y="40"/>
                    </a:lnTo>
                    <a:lnTo>
                      <a:pt x="36" y="40"/>
                    </a:lnTo>
                    <a:lnTo>
                      <a:pt x="36" y="96"/>
                    </a:lnTo>
                    <a:cubicBezTo>
                      <a:pt x="36" y="99"/>
                      <a:pt x="36" y="101"/>
                      <a:pt x="37" y="103"/>
                    </a:cubicBezTo>
                    <a:cubicBezTo>
                      <a:pt x="38" y="105"/>
                      <a:pt x="40" y="107"/>
                      <a:pt x="43" y="107"/>
                    </a:cubicBezTo>
                    <a:cubicBezTo>
                      <a:pt x="45" y="107"/>
                      <a:pt x="47" y="106"/>
                      <a:pt x="49" y="104"/>
                    </a:cubicBezTo>
                    <a:cubicBezTo>
                      <a:pt x="51" y="102"/>
                      <a:pt x="52" y="100"/>
                      <a:pt x="54" y="97"/>
                    </a:cubicBezTo>
                    <a:lnTo>
                      <a:pt x="58" y="99"/>
                    </a:lnTo>
                    <a:cubicBezTo>
                      <a:pt x="56" y="104"/>
                      <a:pt x="53" y="108"/>
                      <a:pt x="50" y="112"/>
                    </a:cubicBezTo>
                    <a:cubicBezTo>
                      <a:pt x="45" y="117"/>
                      <a:pt x="39" y="120"/>
                      <a:pt x="31" y="120"/>
                    </a:cubicBezTo>
                    <a:cubicBezTo>
                      <a:pt x="27" y="120"/>
                      <a:pt x="23" y="119"/>
                      <a:pt x="19" y="118"/>
                    </a:cubicBezTo>
                    <a:cubicBezTo>
                      <a:pt x="13" y="114"/>
                      <a:pt x="10" y="109"/>
                      <a:pt x="10" y="100"/>
                    </a:cubicBezTo>
                    <a:lnTo>
                      <a:pt x="10"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333"/>
              <p:cNvSpPr>
                <a:spLocks noEditPoints="1"/>
              </p:cNvSpPr>
              <p:nvPr/>
            </p:nvSpPr>
            <p:spPr bwMode="auto">
              <a:xfrm>
                <a:off x="1537" y="2078"/>
                <a:ext cx="41" cy="50"/>
              </a:xfrm>
              <a:custGeom>
                <a:avLst/>
                <a:gdLst/>
                <a:ahLst/>
                <a:cxnLst>
                  <a:cxn ang="0">
                    <a:pos x="0" y="45"/>
                  </a:cxn>
                  <a:cxn ang="0">
                    <a:pos x="0" y="45"/>
                  </a:cxn>
                  <a:cxn ang="0">
                    <a:pos x="11" y="12"/>
                  </a:cxn>
                  <a:cxn ang="0">
                    <a:pos x="39" y="0"/>
                  </a:cxn>
                  <a:cxn ang="0">
                    <a:pos x="56" y="4"/>
                  </a:cxn>
                  <a:cxn ang="0">
                    <a:pos x="68" y="18"/>
                  </a:cxn>
                  <a:cxn ang="0">
                    <a:pos x="73" y="35"/>
                  </a:cxn>
                  <a:cxn ang="0">
                    <a:pos x="73" y="42"/>
                  </a:cxn>
                  <a:cxn ang="0">
                    <a:pos x="26" y="42"/>
                  </a:cxn>
                  <a:cxn ang="0">
                    <a:pos x="30" y="61"/>
                  </a:cxn>
                  <a:cxn ang="0">
                    <a:pos x="49" y="77"/>
                  </a:cxn>
                  <a:cxn ang="0">
                    <a:pos x="61" y="73"/>
                  </a:cxn>
                  <a:cxn ang="0">
                    <a:pos x="70" y="64"/>
                  </a:cxn>
                  <a:cxn ang="0">
                    <a:pos x="74" y="67"/>
                  </a:cxn>
                  <a:cxn ang="0">
                    <a:pos x="54" y="87"/>
                  </a:cxn>
                  <a:cxn ang="0">
                    <a:pos x="37"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8" y="0"/>
                  </a:cxn>
                  <a:cxn ang="0">
                    <a:pos x="38" y="0"/>
                  </a:cxn>
                  <a:cxn ang="0">
                    <a:pos x="38" y="0"/>
                  </a:cxn>
                </a:cxnLst>
                <a:rect l="0" t="0" r="r" b="b"/>
                <a:pathLst>
                  <a:path w="74" h="90">
                    <a:moveTo>
                      <a:pt x="0" y="45"/>
                    </a:moveTo>
                    <a:lnTo>
                      <a:pt x="0" y="45"/>
                    </a:lnTo>
                    <a:cubicBezTo>
                      <a:pt x="0" y="31"/>
                      <a:pt x="4" y="19"/>
                      <a:pt x="11" y="12"/>
                    </a:cubicBezTo>
                    <a:cubicBezTo>
                      <a:pt x="19" y="4"/>
                      <a:pt x="28" y="0"/>
                      <a:pt x="39" y="0"/>
                    </a:cubicBezTo>
                    <a:cubicBezTo>
                      <a:pt x="45" y="0"/>
                      <a:pt x="50" y="1"/>
                      <a:pt x="56" y="4"/>
                    </a:cubicBezTo>
                    <a:cubicBezTo>
                      <a:pt x="61" y="8"/>
                      <a:pt x="65" y="12"/>
                      <a:pt x="68" y="18"/>
                    </a:cubicBezTo>
                    <a:cubicBezTo>
                      <a:pt x="70" y="22"/>
                      <a:pt x="72" y="28"/>
                      <a:pt x="73" y="35"/>
                    </a:cubicBezTo>
                    <a:cubicBezTo>
                      <a:pt x="73" y="38"/>
                      <a:pt x="73" y="40"/>
                      <a:pt x="73" y="42"/>
                    </a:cubicBezTo>
                    <a:lnTo>
                      <a:pt x="26" y="42"/>
                    </a:lnTo>
                    <a:cubicBezTo>
                      <a:pt x="26" y="49"/>
                      <a:pt x="28" y="56"/>
                      <a:pt x="30" y="61"/>
                    </a:cubicBezTo>
                    <a:cubicBezTo>
                      <a:pt x="33" y="71"/>
                      <a:pt x="40" y="77"/>
                      <a:pt x="49" y="77"/>
                    </a:cubicBezTo>
                    <a:cubicBezTo>
                      <a:pt x="53" y="77"/>
                      <a:pt x="57" y="75"/>
                      <a:pt x="61" y="73"/>
                    </a:cubicBezTo>
                    <a:cubicBezTo>
                      <a:pt x="64" y="71"/>
                      <a:pt x="67" y="68"/>
                      <a:pt x="70" y="64"/>
                    </a:cubicBezTo>
                    <a:lnTo>
                      <a:pt x="74" y="67"/>
                    </a:lnTo>
                    <a:cubicBezTo>
                      <a:pt x="69" y="76"/>
                      <a:pt x="62" y="83"/>
                      <a:pt x="54" y="87"/>
                    </a:cubicBezTo>
                    <a:cubicBezTo>
                      <a:pt x="49" y="89"/>
                      <a:pt x="44" y="90"/>
                      <a:pt x="37" y="90"/>
                    </a:cubicBezTo>
                    <a:cubicBezTo>
                      <a:pt x="28" y="90"/>
                      <a:pt x="20" y="87"/>
                      <a:pt x="12" y="79"/>
                    </a:cubicBezTo>
                    <a:cubicBezTo>
                      <a:pt x="4" y="72"/>
                      <a:pt x="0" y="61"/>
                      <a:pt x="0" y="45"/>
                    </a:cubicBezTo>
                    <a:lnTo>
                      <a:pt x="0" y="45"/>
                    </a:lnTo>
                    <a:close/>
                    <a:moveTo>
                      <a:pt x="51" y="35"/>
                    </a:moveTo>
                    <a:lnTo>
                      <a:pt x="51" y="35"/>
                    </a:lnTo>
                    <a:cubicBezTo>
                      <a:pt x="50" y="24"/>
                      <a:pt x="50" y="16"/>
                      <a:pt x="48" y="12"/>
                    </a:cubicBezTo>
                    <a:cubicBezTo>
                      <a:pt x="46" y="8"/>
                      <a:pt x="43" y="5"/>
                      <a:pt x="39" y="5"/>
                    </a:cubicBezTo>
                    <a:cubicBezTo>
                      <a:pt x="34" y="5"/>
                      <a:pt x="30" y="8"/>
                      <a:pt x="29" y="13"/>
                    </a:cubicBezTo>
                    <a:cubicBezTo>
                      <a:pt x="27" y="18"/>
                      <a:pt x="26" y="25"/>
                      <a:pt x="26" y="35"/>
                    </a:cubicBezTo>
                    <a:lnTo>
                      <a:pt x="51"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334"/>
              <p:cNvSpPr>
                <a:spLocks/>
              </p:cNvSpPr>
              <p:nvPr/>
            </p:nvSpPr>
            <p:spPr bwMode="auto">
              <a:xfrm>
                <a:off x="1582" y="2078"/>
                <a:ext cx="41" cy="49"/>
              </a:xfrm>
              <a:custGeom>
                <a:avLst/>
                <a:gdLst/>
                <a:ahLst/>
                <a:cxnLst>
                  <a:cxn ang="0">
                    <a:pos x="0" y="83"/>
                  </a:cxn>
                  <a:cxn ang="0">
                    <a:pos x="0" y="83"/>
                  </a:cxn>
                  <a:cxn ang="0">
                    <a:pos x="7" y="81"/>
                  </a:cxn>
                  <a:cxn ang="0">
                    <a:pos x="10" y="73"/>
                  </a:cxn>
                  <a:cxn ang="0">
                    <a:pos x="10" y="68"/>
                  </a:cxn>
                  <a:cxn ang="0">
                    <a:pos x="10" y="17"/>
                  </a:cxn>
                  <a:cxn ang="0">
                    <a:pos x="8" y="9"/>
                  </a:cxn>
                  <a:cxn ang="0">
                    <a:pos x="0" y="6"/>
                  </a:cxn>
                  <a:cxn ang="0">
                    <a:pos x="0" y="2"/>
                  </a:cxn>
                  <a:cxn ang="0">
                    <a:pos x="35" y="2"/>
                  </a:cxn>
                  <a:cxn ang="0">
                    <a:pos x="35" y="16"/>
                  </a:cxn>
                  <a:cxn ang="0">
                    <a:pos x="47" y="4"/>
                  </a:cxn>
                  <a:cxn ang="0">
                    <a:pos x="60" y="0"/>
                  </a:cxn>
                  <a:cxn ang="0">
                    <a:pos x="71" y="3"/>
                  </a:cxn>
                  <a:cxn ang="0">
                    <a:pos x="75" y="14"/>
                  </a:cxn>
                  <a:cxn ang="0">
                    <a:pos x="72" y="23"/>
                  </a:cxn>
                  <a:cxn ang="0">
                    <a:pos x="64" y="27"/>
                  </a:cxn>
                  <a:cxn ang="0">
                    <a:pos x="53" y="21"/>
                  </a:cxn>
                  <a:cxn ang="0">
                    <a:pos x="47" y="16"/>
                  </a:cxn>
                  <a:cxn ang="0">
                    <a:pos x="40" y="20"/>
                  </a:cxn>
                  <a:cxn ang="0">
                    <a:pos x="36" y="33"/>
                  </a:cxn>
                  <a:cxn ang="0">
                    <a:pos x="36" y="68"/>
                  </a:cxn>
                  <a:cxn ang="0">
                    <a:pos x="39" y="80"/>
                  </a:cxn>
                  <a:cxn ang="0">
                    <a:pos x="49" y="83"/>
                  </a:cxn>
                  <a:cxn ang="0">
                    <a:pos x="49" y="88"/>
                  </a:cxn>
                  <a:cxn ang="0">
                    <a:pos x="0" y="88"/>
                  </a:cxn>
                  <a:cxn ang="0">
                    <a:pos x="0" y="83"/>
                  </a:cxn>
                </a:cxnLst>
                <a:rect l="0" t="0" r="r" b="b"/>
                <a:pathLst>
                  <a:path w="75" h="88">
                    <a:moveTo>
                      <a:pt x="0" y="83"/>
                    </a:moveTo>
                    <a:lnTo>
                      <a:pt x="0" y="83"/>
                    </a:lnTo>
                    <a:cubicBezTo>
                      <a:pt x="3" y="83"/>
                      <a:pt x="6" y="82"/>
                      <a:pt x="7" y="81"/>
                    </a:cubicBezTo>
                    <a:cubicBezTo>
                      <a:pt x="9" y="79"/>
                      <a:pt x="9" y="77"/>
                      <a:pt x="10" y="73"/>
                    </a:cubicBezTo>
                    <a:lnTo>
                      <a:pt x="10" y="68"/>
                    </a:lnTo>
                    <a:lnTo>
                      <a:pt x="10" y="17"/>
                    </a:lnTo>
                    <a:cubicBezTo>
                      <a:pt x="10" y="13"/>
                      <a:pt x="9" y="11"/>
                      <a:pt x="8" y="9"/>
                    </a:cubicBezTo>
                    <a:cubicBezTo>
                      <a:pt x="6" y="8"/>
                      <a:pt x="4" y="7"/>
                      <a:pt x="0" y="6"/>
                    </a:cubicBezTo>
                    <a:lnTo>
                      <a:pt x="0" y="2"/>
                    </a:lnTo>
                    <a:lnTo>
                      <a:pt x="35" y="2"/>
                    </a:lnTo>
                    <a:lnTo>
                      <a:pt x="35" y="16"/>
                    </a:lnTo>
                    <a:cubicBezTo>
                      <a:pt x="39" y="11"/>
                      <a:pt x="43" y="7"/>
                      <a:pt x="47" y="4"/>
                    </a:cubicBezTo>
                    <a:cubicBezTo>
                      <a:pt x="51" y="1"/>
                      <a:pt x="55" y="0"/>
                      <a:pt x="60" y="0"/>
                    </a:cubicBezTo>
                    <a:cubicBezTo>
                      <a:pt x="64" y="0"/>
                      <a:pt x="68" y="1"/>
                      <a:pt x="71" y="3"/>
                    </a:cubicBezTo>
                    <a:cubicBezTo>
                      <a:pt x="74" y="6"/>
                      <a:pt x="75" y="9"/>
                      <a:pt x="75" y="14"/>
                    </a:cubicBezTo>
                    <a:cubicBezTo>
                      <a:pt x="75" y="18"/>
                      <a:pt x="74" y="21"/>
                      <a:pt x="72" y="23"/>
                    </a:cubicBezTo>
                    <a:cubicBezTo>
                      <a:pt x="70" y="25"/>
                      <a:pt x="67" y="27"/>
                      <a:pt x="64" y="27"/>
                    </a:cubicBezTo>
                    <a:cubicBezTo>
                      <a:pt x="60" y="27"/>
                      <a:pt x="56" y="25"/>
                      <a:pt x="53" y="21"/>
                    </a:cubicBezTo>
                    <a:cubicBezTo>
                      <a:pt x="50" y="17"/>
                      <a:pt x="48" y="16"/>
                      <a:pt x="47" y="16"/>
                    </a:cubicBezTo>
                    <a:cubicBezTo>
                      <a:pt x="45" y="16"/>
                      <a:pt x="42" y="17"/>
                      <a:pt x="40" y="20"/>
                    </a:cubicBezTo>
                    <a:cubicBezTo>
                      <a:pt x="37" y="23"/>
                      <a:pt x="36" y="28"/>
                      <a:pt x="36" y="33"/>
                    </a:cubicBezTo>
                    <a:lnTo>
                      <a:pt x="36" y="68"/>
                    </a:lnTo>
                    <a:cubicBezTo>
                      <a:pt x="36" y="75"/>
                      <a:pt x="37" y="78"/>
                      <a:pt x="39" y="80"/>
                    </a:cubicBezTo>
                    <a:cubicBezTo>
                      <a:pt x="40" y="82"/>
                      <a:pt x="44" y="83"/>
                      <a:pt x="49" y="83"/>
                    </a:cubicBezTo>
                    <a:lnTo>
                      <a:pt x="49"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335"/>
              <p:cNvSpPr>
                <a:spLocks noEditPoints="1"/>
              </p:cNvSpPr>
              <p:nvPr/>
            </p:nvSpPr>
            <p:spPr bwMode="auto">
              <a:xfrm>
                <a:off x="1628" y="2078"/>
                <a:ext cx="35" cy="50"/>
              </a:xfrm>
              <a:custGeom>
                <a:avLst/>
                <a:gdLst/>
                <a:ahLst/>
                <a:cxnLst>
                  <a:cxn ang="0">
                    <a:pos x="0" y="59"/>
                  </a:cxn>
                  <a:cxn ang="0">
                    <a:pos x="0" y="59"/>
                  </a:cxn>
                  <a:cxn ang="0">
                    <a:pos x="5" y="59"/>
                  </a:cxn>
                  <a:cxn ang="0">
                    <a:pos x="15" y="78"/>
                  </a:cxn>
                  <a:cxn ang="0">
                    <a:pos x="31" y="84"/>
                  </a:cxn>
                  <a:cxn ang="0">
                    <a:pos x="41" y="80"/>
                  </a:cxn>
                  <a:cxn ang="0">
                    <a:pos x="45" y="72"/>
                  </a:cxn>
                  <a:cxn ang="0">
                    <a:pos x="41" y="63"/>
                  </a:cxn>
                  <a:cxn ang="0">
                    <a:pos x="34" y="59"/>
                  </a:cxn>
                  <a:cxn ang="0">
                    <a:pos x="21" y="53"/>
                  </a:cxn>
                  <a:cxn ang="0">
                    <a:pos x="5" y="41"/>
                  </a:cxn>
                  <a:cxn ang="0">
                    <a:pos x="0" y="26"/>
                  </a:cxn>
                  <a:cxn ang="0">
                    <a:pos x="8" y="8"/>
                  </a:cxn>
                  <a:cxn ang="0">
                    <a:pos x="29" y="0"/>
                  </a:cxn>
                  <a:cxn ang="0">
                    <a:pos x="41" y="2"/>
                  </a:cxn>
                  <a:cxn ang="0">
                    <a:pos x="50" y="4"/>
                  </a:cxn>
                  <a:cxn ang="0">
                    <a:pos x="53" y="3"/>
                  </a:cxn>
                  <a:cxn ang="0">
                    <a:pos x="54" y="0"/>
                  </a:cxn>
                  <a:cxn ang="0">
                    <a:pos x="59" y="0"/>
                  </a:cxn>
                  <a:cxn ang="0">
                    <a:pos x="59" y="27"/>
                  </a:cxn>
                  <a:cxn ang="0">
                    <a:pos x="54" y="27"/>
                  </a:cxn>
                  <a:cxn ang="0">
                    <a:pos x="45" y="12"/>
                  </a:cxn>
                  <a:cxn ang="0">
                    <a:pos x="31" y="6"/>
                  </a:cxn>
                  <a:cxn ang="0">
                    <a:pos x="22" y="9"/>
                  </a:cxn>
                  <a:cxn ang="0">
                    <a:pos x="19" y="17"/>
                  </a:cxn>
                  <a:cxn ang="0">
                    <a:pos x="22" y="23"/>
                  </a:cxn>
                  <a:cxn ang="0">
                    <a:pos x="32" y="30"/>
                  </a:cxn>
                  <a:cxn ang="0">
                    <a:pos x="42" y="35"/>
                  </a:cxn>
                  <a:cxn ang="0">
                    <a:pos x="56" y="44"/>
                  </a:cxn>
                  <a:cxn ang="0">
                    <a:pos x="63" y="62"/>
                  </a:cxn>
                  <a:cxn ang="0">
                    <a:pos x="55" y="81"/>
                  </a:cxn>
                  <a:cxn ang="0">
                    <a:pos x="33" y="90"/>
                  </a:cxn>
                  <a:cxn ang="0">
                    <a:pos x="25" y="89"/>
                  </a:cxn>
                  <a:cxn ang="0">
                    <a:pos x="16" y="87"/>
                  </a:cxn>
                  <a:cxn ang="0">
                    <a:pos x="13" y="86"/>
                  </a:cxn>
                  <a:cxn ang="0">
                    <a:pos x="11" y="85"/>
                  </a:cxn>
                  <a:cxn ang="0">
                    <a:pos x="10" y="85"/>
                  </a:cxn>
                  <a:cxn ang="0">
                    <a:pos x="7" y="86"/>
                  </a:cxn>
                  <a:cxn ang="0">
                    <a:pos x="4" y="90"/>
                  </a:cxn>
                  <a:cxn ang="0">
                    <a:pos x="0" y="90"/>
                  </a:cxn>
                  <a:cxn ang="0">
                    <a:pos x="0" y="59"/>
                  </a:cxn>
                  <a:cxn ang="0">
                    <a:pos x="31" y="0"/>
                  </a:cxn>
                  <a:cxn ang="0">
                    <a:pos x="31" y="0"/>
                  </a:cxn>
                  <a:cxn ang="0">
                    <a:pos x="31" y="0"/>
                  </a:cxn>
                </a:cxnLst>
                <a:rect l="0" t="0" r="r" b="b"/>
                <a:pathLst>
                  <a:path w="63" h="90">
                    <a:moveTo>
                      <a:pt x="0" y="59"/>
                    </a:moveTo>
                    <a:lnTo>
                      <a:pt x="0" y="59"/>
                    </a:lnTo>
                    <a:lnTo>
                      <a:pt x="5" y="59"/>
                    </a:lnTo>
                    <a:cubicBezTo>
                      <a:pt x="7" y="68"/>
                      <a:pt x="10" y="75"/>
                      <a:pt x="15" y="78"/>
                    </a:cubicBezTo>
                    <a:cubicBezTo>
                      <a:pt x="20" y="82"/>
                      <a:pt x="25" y="84"/>
                      <a:pt x="31" y="84"/>
                    </a:cubicBezTo>
                    <a:cubicBezTo>
                      <a:pt x="35" y="84"/>
                      <a:pt x="39" y="83"/>
                      <a:pt x="41" y="80"/>
                    </a:cubicBezTo>
                    <a:cubicBezTo>
                      <a:pt x="43" y="78"/>
                      <a:pt x="45" y="75"/>
                      <a:pt x="45" y="72"/>
                    </a:cubicBezTo>
                    <a:cubicBezTo>
                      <a:pt x="45" y="69"/>
                      <a:pt x="43" y="66"/>
                      <a:pt x="41" y="63"/>
                    </a:cubicBezTo>
                    <a:cubicBezTo>
                      <a:pt x="40" y="62"/>
                      <a:pt x="37" y="61"/>
                      <a:pt x="34" y="59"/>
                    </a:cubicBezTo>
                    <a:lnTo>
                      <a:pt x="21" y="53"/>
                    </a:lnTo>
                    <a:cubicBezTo>
                      <a:pt x="13" y="49"/>
                      <a:pt x="8" y="45"/>
                      <a:pt x="5" y="41"/>
                    </a:cubicBezTo>
                    <a:cubicBezTo>
                      <a:pt x="2" y="37"/>
                      <a:pt x="0" y="32"/>
                      <a:pt x="0" y="26"/>
                    </a:cubicBezTo>
                    <a:cubicBezTo>
                      <a:pt x="0" y="19"/>
                      <a:pt x="3" y="13"/>
                      <a:pt x="8" y="8"/>
                    </a:cubicBezTo>
                    <a:cubicBezTo>
                      <a:pt x="13" y="2"/>
                      <a:pt x="20" y="0"/>
                      <a:pt x="29" y="0"/>
                    </a:cubicBezTo>
                    <a:cubicBezTo>
                      <a:pt x="33" y="0"/>
                      <a:pt x="37" y="0"/>
                      <a:pt x="41" y="2"/>
                    </a:cubicBezTo>
                    <a:cubicBezTo>
                      <a:pt x="46" y="3"/>
                      <a:pt x="49" y="4"/>
                      <a:pt x="50" y="4"/>
                    </a:cubicBezTo>
                    <a:cubicBezTo>
                      <a:pt x="51" y="4"/>
                      <a:pt x="52" y="3"/>
                      <a:pt x="53" y="3"/>
                    </a:cubicBezTo>
                    <a:cubicBezTo>
                      <a:pt x="53" y="2"/>
                      <a:pt x="54" y="1"/>
                      <a:pt x="54" y="0"/>
                    </a:cubicBezTo>
                    <a:lnTo>
                      <a:pt x="59" y="0"/>
                    </a:lnTo>
                    <a:lnTo>
                      <a:pt x="59" y="27"/>
                    </a:lnTo>
                    <a:lnTo>
                      <a:pt x="54" y="27"/>
                    </a:lnTo>
                    <a:cubicBezTo>
                      <a:pt x="52" y="21"/>
                      <a:pt x="49" y="15"/>
                      <a:pt x="45" y="12"/>
                    </a:cubicBezTo>
                    <a:cubicBezTo>
                      <a:pt x="41" y="8"/>
                      <a:pt x="36" y="6"/>
                      <a:pt x="31" y="6"/>
                    </a:cubicBezTo>
                    <a:cubicBezTo>
                      <a:pt x="27" y="6"/>
                      <a:pt x="24" y="7"/>
                      <a:pt x="22" y="9"/>
                    </a:cubicBezTo>
                    <a:cubicBezTo>
                      <a:pt x="20" y="12"/>
                      <a:pt x="19" y="14"/>
                      <a:pt x="19" y="17"/>
                    </a:cubicBezTo>
                    <a:cubicBezTo>
                      <a:pt x="19" y="19"/>
                      <a:pt x="20" y="21"/>
                      <a:pt x="22" y="23"/>
                    </a:cubicBezTo>
                    <a:cubicBezTo>
                      <a:pt x="23" y="26"/>
                      <a:pt x="27" y="28"/>
                      <a:pt x="32" y="30"/>
                    </a:cubicBezTo>
                    <a:lnTo>
                      <a:pt x="42" y="35"/>
                    </a:lnTo>
                    <a:cubicBezTo>
                      <a:pt x="48" y="38"/>
                      <a:pt x="53" y="41"/>
                      <a:pt x="56" y="44"/>
                    </a:cubicBezTo>
                    <a:cubicBezTo>
                      <a:pt x="60" y="49"/>
                      <a:pt x="63" y="55"/>
                      <a:pt x="63" y="62"/>
                    </a:cubicBezTo>
                    <a:cubicBezTo>
                      <a:pt x="63" y="69"/>
                      <a:pt x="60" y="75"/>
                      <a:pt x="55" y="81"/>
                    </a:cubicBezTo>
                    <a:cubicBezTo>
                      <a:pt x="50" y="87"/>
                      <a:pt x="43" y="90"/>
                      <a:pt x="33" y="90"/>
                    </a:cubicBezTo>
                    <a:cubicBezTo>
                      <a:pt x="30" y="90"/>
                      <a:pt x="28" y="90"/>
                      <a:pt x="25" y="89"/>
                    </a:cubicBezTo>
                    <a:cubicBezTo>
                      <a:pt x="23" y="89"/>
                      <a:pt x="20" y="88"/>
                      <a:pt x="16" y="87"/>
                    </a:cubicBezTo>
                    <a:lnTo>
                      <a:pt x="13" y="86"/>
                    </a:lnTo>
                    <a:cubicBezTo>
                      <a:pt x="12" y="85"/>
                      <a:pt x="11" y="85"/>
                      <a:pt x="11" y="85"/>
                    </a:cubicBezTo>
                    <a:cubicBezTo>
                      <a:pt x="11" y="85"/>
                      <a:pt x="10" y="85"/>
                      <a:pt x="10" y="85"/>
                    </a:cubicBezTo>
                    <a:cubicBezTo>
                      <a:pt x="9" y="85"/>
                      <a:pt x="8"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336"/>
              <p:cNvSpPr>
                <a:spLocks/>
              </p:cNvSpPr>
              <p:nvPr/>
            </p:nvSpPr>
            <p:spPr bwMode="auto">
              <a:xfrm>
                <a:off x="3264" y="126"/>
                <a:ext cx="685" cy="208"/>
              </a:xfrm>
              <a:custGeom>
                <a:avLst/>
                <a:gdLst/>
                <a:ahLst/>
                <a:cxnLst>
                  <a:cxn ang="0">
                    <a:pos x="0" y="0"/>
                  </a:cxn>
                  <a:cxn ang="0">
                    <a:pos x="0" y="0"/>
                  </a:cxn>
                  <a:cxn ang="0">
                    <a:pos x="1246" y="0"/>
                  </a:cxn>
                  <a:cxn ang="0">
                    <a:pos x="1246" y="378"/>
                  </a:cxn>
                  <a:cxn ang="0">
                    <a:pos x="0" y="378"/>
                  </a:cxn>
                  <a:cxn ang="0">
                    <a:pos x="0" y="0"/>
                  </a:cxn>
                </a:cxnLst>
                <a:rect l="0" t="0" r="r" b="b"/>
                <a:pathLst>
                  <a:path w="1246" h="378">
                    <a:moveTo>
                      <a:pt x="0" y="0"/>
                    </a:moveTo>
                    <a:lnTo>
                      <a:pt x="0" y="0"/>
                    </a:lnTo>
                    <a:lnTo>
                      <a:pt x="1246" y="0"/>
                    </a:lnTo>
                    <a:lnTo>
                      <a:pt x="1246"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337"/>
              <p:cNvSpPr>
                <a:spLocks noEditPoints="1"/>
              </p:cNvSpPr>
              <p:nvPr/>
            </p:nvSpPr>
            <p:spPr bwMode="auto">
              <a:xfrm>
                <a:off x="3305" y="186"/>
                <a:ext cx="62" cy="69"/>
              </a:xfrm>
              <a:custGeom>
                <a:avLst/>
                <a:gdLst/>
                <a:ahLst/>
                <a:cxnLst>
                  <a:cxn ang="0">
                    <a:pos x="0" y="121"/>
                  </a:cxn>
                  <a:cxn ang="0">
                    <a:pos x="0" y="121"/>
                  </a:cxn>
                  <a:cxn ang="0">
                    <a:pos x="11" y="119"/>
                  </a:cxn>
                  <a:cxn ang="0">
                    <a:pos x="16" y="108"/>
                  </a:cxn>
                  <a:cxn ang="0">
                    <a:pos x="16" y="18"/>
                  </a:cxn>
                  <a:cxn ang="0">
                    <a:pos x="11" y="7"/>
                  </a:cxn>
                  <a:cxn ang="0">
                    <a:pos x="0" y="5"/>
                  </a:cxn>
                  <a:cxn ang="0">
                    <a:pos x="0" y="0"/>
                  </a:cxn>
                  <a:cxn ang="0">
                    <a:pos x="58" y="0"/>
                  </a:cxn>
                  <a:cxn ang="0">
                    <a:pos x="85" y="4"/>
                  </a:cxn>
                  <a:cxn ang="0">
                    <a:pos x="106" y="30"/>
                  </a:cxn>
                  <a:cxn ang="0">
                    <a:pos x="98" y="48"/>
                  </a:cxn>
                  <a:cxn ang="0">
                    <a:pos x="79" y="57"/>
                  </a:cxn>
                  <a:cxn ang="0">
                    <a:pos x="79" y="58"/>
                  </a:cxn>
                  <a:cxn ang="0">
                    <a:pos x="97" y="65"/>
                  </a:cxn>
                  <a:cxn ang="0">
                    <a:pos x="112" y="91"/>
                  </a:cxn>
                  <a:cxn ang="0">
                    <a:pos x="98" y="116"/>
                  </a:cxn>
                  <a:cxn ang="0">
                    <a:pos x="60" y="126"/>
                  </a:cxn>
                  <a:cxn ang="0">
                    <a:pos x="0" y="126"/>
                  </a:cxn>
                  <a:cxn ang="0">
                    <a:pos x="0" y="121"/>
                  </a:cxn>
                  <a:cxn ang="0">
                    <a:pos x="46" y="56"/>
                  </a:cxn>
                  <a:cxn ang="0">
                    <a:pos x="46" y="56"/>
                  </a:cxn>
                  <a:cxn ang="0">
                    <a:pos x="69" y="51"/>
                  </a:cxn>
                  <a:cxn ang="0">
                    <a:pos x="75" y="31"/>
                  </a:cxn>
                  <a:cxn ang="0">
                    <a:pos x="71" y="13"/>
                  </a:cxn>
                  <a:cxn ang="0">
                    <a:pos x="57" y="5"/>
                  </a:cxn>
                  <a:cxn ang="0">
                    <a:pos x="48" y="7"/>
                  </a:cxn>
                  <a:cxn ang="0">
                    <a:pos x="46" y="14"/>
                  </a:cxn>
                  <a:cxn ang="0">
                    <a:pos x="46" y="56"/>
                  </a:cxn>
                  <a:cxn ang="0">
                    <a:pos x="46" y="108"/>
                  </a:cxn>
                  <a:cxn ang="0">
                    <a:pos x="46" y="108"/>
                  </a:cxn>
                  <a:cxn ang="0">
                    <a:pos x="48" y="116"/>
                  </a:cxn>
                  <a:cxn ang="0">
                    <a:pos x="56" y="120"/>
                  </a:cxn>
                  <a:cxn ang="0">
                    <a:pos x="75" y="112"/>
                  </a:cxn>
                  <a:cxn ang="0">
                    <a:pos x="80" y="92"/>
                  </a:cxn>
                  <a:cxn ang="0">
                    <a:pos x="68" y="66"/>
                  </a:cxn>
                  <a:cxn ang="0">
                    <a:pos x="46" y="62"/>
                  </a:cxn>
                  <a:cxn ang="0">
                    <a:pos x="46" y="108"/>
                  </a:cxn>
                </a:cxnLst>
                <a:rect l="0" t="0" r="r" b="b"/>
                <a:pathLst>
                  <a:path w="112" h="126">
                    <a:moveTo>
                      <a:pt x="0" y="121"/>
                    </a:moveTo>
                    <a:lnTo>
                      <a:pt x="0" y="121"/>
                    </a:lnTo>
                    <a:cubicBezTo>
                      <a:pt x="5" y="121"/>
                      <a:pt x="9" y="120"/>
                      <a:pt x="11" y="119"/>
                    </a:cubicBezTo>
                    <a:cubicBezTo>
                      <a:pt x="15" y="117"/>
                      <a:pt x="16" y="113"/>
                      <a:pt x="16" y="108"/>
                    </a:cubicBezTo>
                    <a:lnTo>
                      <a:pt x="16" y="18"/>
                    </a:lnTo>
                    <a:cubicBezTo>
                      <a:pt x="16" y="12"/>
                      <a:pt x="15" y="9"/>
                      <a:pt x="11" y="7"/>
                    </a:cubicBezTo>
                    <a:cubicBezTo>
                      <a:pt x="9" y="6"/>
                      <a:pt x="6" y="5"/>
                      <a:pt x="0" y="5"/>
                    </a:cubicBezTo>
                    <a:lnTo>
                      <a:pt x="0" y="0"/>
                    </a:lnTo>
                    <a:lnTo>
                      <a:pt x="58" y="0"/>
                    </a:lnTo>
                    <a:cubicBezTo>
                      <a:pt x="69" y="0"/>
                      <a:pt x="78" y="1"/>
                      <a:pt x="85" y="4"/>
                    </a:cubicBezTo>
                    <a:cubicBezTo>
                      <a:pt x="99" y="8"/>
                      <a:pt x="106" y="17"/>
                      <a:pt x="106" y="30"/>
                    </a:cubicBezTo>
                    <a:cubicBezTo>
                      <a:pt x="106" y="37"/>
                      <a:pt x="103" y="44"/>
                      <a:pt x="98" y="48"/>
                    </a:cubicBezTo>
                    <a:cubicBezTo>
                      <a:pt x="92" y="53"/>
                      <a:pt x="86" y="55"/>
                      <a:pt x="79" y="57"/>
                    </a:cubicBezTo>
                    <a:lnTo>
                      <a:pt x="79" y="58"/>
                    </a:lnTo>
                    <a:cubicBezTo>
                      <a:pt x="86" y="60"/>
                      <a:pt x="92" y="62"/>
                      <a:pt x="97" y="65"/>
                    </a:cubicBezTo>
                    <a:cubicBezTo>
                      <a:pt x="107" y="71"/>
                      <a:pt x="112" y="80"/>
                      <a:pt x="112" y="91"/>
                    </a:cubicBezTo>
                    <a:cubicBezTo>
                      <a:pt x="112" y="101"/>
                      <a:pt x="107" y="110"/>
                      <a:pt x="98" y="116"/>
                    </a:cubicBezTo>
                    <a:cubicBezTo>
                      <a:pt x="88" y="122"/>
                      <a:pt x="76" y="126"/>
                      <a:pt x="60" y="126"/>
                    </a:cubicBezTo>
                    <a:lnTo>
                      <a:pt x="0" y="126"/>
                    </a:lnTo>
                    <a:lnTo>
                      <a:pt x="0" y="121"/>
                    </a:lnTo>
                    <a:close/>
                    <a:moveTo>
                      <a:pt x="46" y="56"/>
                    </a:moveTo>
                    <a:lnTo>
                      <a:pt x="46" y="56"/>
                    </a:lnTo>
                    <a:cubicBezTo>
                      <a:pt x="58" y="56"/>
                      <a:pt x="65" y="54"/>
                      <a:pt x="69" y="51"/>
                    </a:cubicBezTo>
                    <a:cubicBezTo>
                      <a:pt x="73" y="47"/>
                      <a:pt x="75" y="40"/>
                      <a:pt x="75" y="31"/>
                    </a:cubicBezTo>
                    <a:cubicBezTo>
                      <a:pt x="75" y="24"/>
                      <a:pt x="74" y="18"/>
                      <a:pt x="71" y="13"/>
                    </a:cubicBezTo>
                    <a:cubicBezTo>
                      <a:pt x="69" y="8"/>
                      <a:pt x="64" y="5"/>
                      <a:pt x="57" y="5"/>
                    </a:cubicBezTo>
                    <a:cubicBezTo>
                      <a:pt x="53" y="5"/>
                      <a:pt x="50" y="6"/>
                      <a:pt x="48" y="7"/>
                    </a:cubicBezTo>
                    <a:cubicBezTo>
                      <a:pt x="47" y="9"/>
                      <a:pt x="46" y="11"/>
                      <a:pt x="46" y="14"/>
                    </a:cubicBezTo>
                    <a:lnTo>
                      <a:pt x="46" y="56"/>
                    </a:lnTo>
                    <a:close/>
                    <a:moveTo>
                      <a:pt x="46" y="108"/>
                    </a:moveTo>
                    <a:lnTo>
                      <a:pt x="46" y="108"/>
                    </a:lnTo>
                    <a:cubicBezTo>
                      <a:pt x="46" y="112"/>
                      <a:pt x="47" y="114"/>
                      <a:pt x="48" y="116"/>
                    </a:cubicBezTo>
                    <a:cubicBezTo>
                      <a:pt x="49" y="118"/>
                      <a:pt x="52" y="120"/>
                      <a:pt x="56" y="120"/>
                    </a:cubicBezTo>
                    <a:cubicBezTo>
                      <a:pt x="65" y="120"/>
                      <a:pt x="71" y="117"/>
                      <a:pt x="75" y="112"/>
                    </a:cubicBezTo>
                    <a:cubicBezTo>
                      <a:pt x="78" y="108"/>
                      <a:pt x="80" y="101"/>
                      <a:pt x="80" y="92"/>
                    </a:cubicBezTo>
                    <a:cubicBezTo>
                      <a:pt x="80" y="79"/>
                      <a:pt x="76" y="70"/>
                      <a:pt x="68" y="66"/>
                    </a:cubicBezTo>
                    <a:cubicBezTo>
                      <a:pt x="64" y="63"/>
                      <a:pt x="56" y="62"/>
                      <a:pt x="46" y="62"/>
                    </a:cubicBezTo>
                    <a:lnTo>
                      <a:pt x="46" y="10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338"/>
              <p:cNvSpPr>
                <a:spLocks noEditPoints="1"/>
              </p:cNvSpPr>
              <p:nvPr/>
            </p:nvSpPr>
            <p:spPr bwMode="auto">
              <a:xfrm>
                <a:off x="3374" y="207"/>
                <a:ext cx="48" cy="49"/>
              </a:xfrm>
              <a:custGeom>
                <a:avLst/>
                <a:gdLst/>
                <a:ahLst/>
                <a:cxnLst>
                  <a:cxn ang="0">
                    <a:pos x="36" y="77"/>
                  </a:cxn>
                  <a:cxn ang="0">
                    <a:pos x="36" y="77"/>
                  </a:cxn>
                  <a:cxn ang="0">
                    <a:pos x="45" y="74"/>
                  </a:cxn>
                  <a:cxn ang="0">
                    <a:pos x="50" y="69"/>
                  </a:cxn>
                  <a:cxn ang="0">
                    <a:pos x="50" y="42"/>
                  </a:cxn>
                  <a:cxn ang="0">
                    <a:pos x="37" y="48"/>
                  </a:cxn>
                  <a:cxn ang="0">
                    <a:pos x="27" y="65"/>
                  </a:cxn>
                  <a:cxn ang="0">
                    <a:pos x="30" y="74"/>
                  </a:cxn>
                  <a:cxn ang="0">
                    <a:pos x="36" y="77"/>
                  </a:cxn>
                  <a:cxn ang="0">
                    <a:pos x="36" y="77"/>
                  </a:cxn>
                  <a:cxn ang="0">
                    <a:pos x="0" y="70"/>
                  </a:cxn>
                  <a:cxn ang="0">
                    <a:pos x="0" y="70"/>
                  </a:cxn>
                  <a:cxn ang="0">
                    <a:pos x="12" y="50"/>
                  </a:cxn>
                  <a:cxn ang="0">
                    <a:pos x="50" y="35"/>
                  </a:cxn>
                  <a:cxn ang="0">
                    <a:pos x="50" y="22"/>
                  </a:cxn>
                  <a:cxn ang="0">
                    <a:pos x="47" y="10"/>
                  </a:cxn>
                  <a:cxn ang="0">
                    <a:pos x="34" y="6"/>
                  </a:cxn>
                  <a:cxn ang="0">
                    <a:pos x="26" y="8"/>
                  </a:cxn>
                  <a:cxn ang="0">
                    <a:pos x="23" y="12"/>
                  </a:cxn>
                  <a:cxn ang="0">
                    <a:pos x="23" y="14"/>
                  </a:cxn>
                  <a:cxn ang="0">
                    <a:pos x="24" y="16"/>
                  </a:cxn>
                  <a:cxn ang="0">
                    <a:pos x="26" y="17"/>
                  </a:cxn>
                  <a:cxn ang="0">
                    <a:pos x="28" y="20"/>
                  </a:cxn>
                  <a:cxn ang="0">
                    <a:pos x="28" y="24"/>
                  </a:cxn>
                  <a:cxn ang="0">
                    <a:pos x="25" y="32"/>
                  </a:cxn>
                  <a:cxn ang="0">
                    <a:pos x="17" y="35"/>
                  </a:cxn>
                  <a:cxn ang="0">
                    <a:pos x="8" y="32"/>
                  </a:cxn>
                  <a:cxn ang="0">
                    <a:pos x="4" y="23"/>
                  </a:cxn>
                  <a:cxn ang="0">
                    <a:pos x="14" y="6"/>
                  </a:cxn>
                  <a:cxn ang="0">
                    <a:pos x="39" y="0"/>
                  </a:cxn>
                  <a:cxn ang="0">
                    <a:pos x="65" y="6"/>
                  </a:cxn>
                  <a:cxn ang="0">
                    <a:pos x="76" y="28"/>
                  </a:cxn>
                  <a:cxn ang="0">
                    <a:pos x="76" y="74"/>
                  </a:cxn>
                  <a:cxn ang="0">
                    <a:pos x="77" y="77"/>
                  </a:cxn>
                  <a:cxn ang="0">
                    <a:pos x="79" y="78"/>
                  </a:cxn>
                  <a:cxn ang="0">
                    <a:pos x="81" y="78"/>
                  </a:cxn>
                  <a:cxn ang="0">
                    <a:pos x="84" y="76"/>
                  </a:cxn>
                  <a:cxn ang="0">
                    <a:pos x="86" y="80"/>
                  </a:cxn>
                  <a:cxn ang="0">
                    <a:pos x="74" y="89"/>
                  </a:cxn>
                  <a:cxn ang="0">
                    <a:pos x="66" y="90"/>
                  </a:cxn>
                  <a:cxn ang="0">
                    <a:pos x="54" y="85"/>
                  </a:cxn>
                  <a:cxn ang="0">
                    <a:pos x="50" y="77"/>
                  </a:cxn>
                  <a:cxn ang="0">
                    <a:pos x="33" y="88"/>
                  </a:cxn>
                  <a:cxn ang="0">
                    <a:pos x="21" y="90"/>
                  </a:cxn>
                  <a:cxn ang="0">
                    <a:pos x="7" y="85"/>
                  </a:cxn>
                  <a:cxn ang="0">
                    <a:pos x="0" y="70"/>
                  </a:cxn>
                  <a:cxn ang="0">
                    <a:pos x="0" y="70"/>
                  </a:cxn>
                  <a:cxn ang="0">
                    <a:pos x="40" y="0"/>
                  </a:cxn>
                  <a:cxn ang="0">
                    <a:pos x="40" y="0"/>
                  </a:cxn>
                  <a:cxn ang="0">
                    <a:pos x="40" y="0"/>
                  </a:cxn>
                </a:cxnLst>
                <a:rect l="0" t="0" r="r" b="b"/>
                <a:pathLst>
                  <a:path w="86" h="90">
                    <a:moveTo>
                      <a:pt x="36" y="77"/>
                    </a:moveTo>
                    <a:lnTo>
                      <a:pt x="36" y="77"/>
                    </a:lnTo>
                    <a:cubicBezTo>
                      <a:pt x="39" y="77"/>
                      <a:pt x="42" y="76"/>
                      <a:pt x="45" y="74"/>
                    </a:cubicBezTo>
                    <a:cubicBezTo>
                      <a:pt x="46" y="73"/>
                      <a:pt x="48" y="71"/>
                      <a:pt x="50" y="69"/>
                    </a:cubicBezTo>
                    <a:lnTo>
                      <a:pt x="50" y="42"/>
                    </a:lnTo>
                    <a:cubicBezTo>
                      <a:pt x="45" y="43"/>
                      <a:pt x="41" y="45"/>
                      <a:pt x="37" y="48"/>
                    </a:cubicBezTo>
                    <a:cubicBezTo>
                      <a:pt x="31" y="52"/>
                      <a:pt x="27" y="58"/>
                      <a:pt x="27" y="65"/>
                    </a:cubicBezTo>
                    <a:cubicBezTo>
                      <a:pt x="27" y="69"/>
                      <a:pt x="28" y="72"/>
                      <a:pt x="30" y="74"/>
                    </a:cubicBezTo>
                    <a:cubicBezTo>
                      <a:pt x="32" y="76"/>
                      <a:pt x="34" y="77"/>
                      <a:pt x="36" y="77"/>
                    </a:cubicBezTo>
                    <a:lnTo>
                      <a:pt x="36" y="77"/>
                    </a:lnTo>
                    <a:close/>
                    <a:moveTo>
                      <a:pt x="0" y="70"/>
                    </a:moveTo>
                    <a:lnTo>
                      <a:pt x="0" y="70"/>
                    </a:lnTo>
                    <a:cubicBezTo>
                      <a:pt x="0" y="62"/>
                      <a:pt x="4" y="55"/>
                      <a:pt x="12" y="50"/>
                    </a:cubicBezTo>
                    <a:cubicBezTo>
                      <a:pt x="21" y="45"/>
                      <a:pt x="33" y="40"/>
                      <a:pt x="50" y="35"/>
                    </a:cubicBezTo>
                    <a:lnTo>
                      <a:pt x="50" y="22"/>
                    </a:lnTo>
                    <a:cubicBezTo>
                      <a:pt x="50" y="16"/>
                      <a:pt x="49" y="12"/>
                      <a:pt x="47" y="10"/>
                    </a:cubicBezTo>
                    <a:cubicBezTo>
                      <a:pt x="45" y="7"/>
                      <a:pt x="40" y="6"/>
                      <a:pt x="34" y="6"/>
                    </a:cubicBezTo>
                    <a:cubicBezTo>
                      <a:pt x="31" y="6"/>
                      <a:pt x="28" y="6"/>
                      <a:pt x="26" y="8"/>
                    </a:cubicBezTo>
                    <a:cubicBezTo>
                      <a:pt x="24" y="9"/>
                      <a:pt x="23" y="10"/>
                      <a:pt x="23" y="12"/>
                    </a:cubicBezTo>
                    <a:cubicBezTo>
                      <a:pt x="23" y="13"/>
                      <a:pt x="23" y="14"/>
                      <a:pt x="23" y="14"/>
                    </a:cubicBezTo>
                    <a:cubicBezTo>
                      <a:pt x="24" y="15"/>
                      <a:pt x="24" y="15"/>
                      <a:pt x="24" y="16"/>
                    </a:cubicBezTo>
                    <a:lnTo>
                      <a:pt x="26" y="17"/>
                    </a:lnTo>
                    <a:cubicBezTo>
                      <a:pt x="26" y="18"/>
                      <a:pt x="27" y="19"/>
                      <a:pt x="28" y="20"/>
                    </a:cubicBezTo>
                    <a:cubicBezTo>
                      <a:pt x="28" y="22"/>
                      <a:pt x="28" y="23"/>
                      <a:pt x="28" y="24"/>
                    </a:cubicBezTo>
                    <a:cubicBezTo>
                      <a:pt x="28" y="28"/>
                      <a:pt x="27" y="31"/>
                      <a:pt x="25" y="32"/>
                    </a:cubicBezTo>
                    <a:cubicBezTo>
                      <a:pt x="23" y="34"/>
                      <a:pt x="20" y="35"/>
                      <a:pt x="17" y="35"/>
                    </a:cubicBezTo>
                    <a:cubicBezTo>
                      <a:pt x="13" y="35"/>
                      <a:pt x="10" y="34"/>
                      <a:pt x="8" y="32"/>
                    </a:cubicBezTo>
                    <a:cubicBezTo>
                      <a:pt x="5" y="30"/>
                      <a:pt x="4" y="27"/>
                      <a:pt x="4" y="23"/>
                    </a:cubicBezTo>
                    <a:cubicBezTo>
                      <a:pt x="4" y="16"/>
                      <a:pt x="7" y="10"/>
                      <a:pt x="14" y="6"/>
                    </a:cubicBezTo>
                    <a:cubicBezTo>
                      <a:pt x="21" y="2"/>
                      <a:pt x="29" y="0"/>
                      <a:pt x="39" y="0"/>
                    </a:cubicBezTo>
                    <a:cubicBezTo>
                      <a:pt x="49" y="0"/>
                      <a:pt x="58" y="2"/>
                      <a:pt x="65" y="6"/>
                    </a:cubicBezTo>
                    <a:cubicBezTo>
                      <a:pt x="72" y="10"/>
                      <a:pt x="76" y="17"/>
                      <a:pt x="76" y="28"/>
                    </a:cubicBezTo>
                    <a:lnTo>
                      <a:pt x="76" y="74"/>
                    </a:lnTo>
                    <a:cubicBezTo>
                      <a:pt x="76" y="75"/>
                      <a:pt x="76" y="76"/>
                      <a:pt x="77" y="77"/>
                    </a:cubicBezTo>
                    <a:cubicBezTo>
                      <a:pt x="77" y="78"/>
                      <a:pt x="78" y="78"/>
                      <a:pt x="79" y="78"/>
                    </a:cubicBezTo>
                    <a:cubicBezTo>
                      <a:pt x="80" y="78"/>
                      <a:pt x="80" y="78"/>
                      <a:pt x="81" y="78"/>
                    </a:cubicBezTo>
                    <a:cubicBezTo>
                      <a:pt x="82" y="78"/>
                      <a:pt x="82" y="77"/>
                      <a:pt x="84" y="76"/>
                    </a:cubicBezTo>
                    <a:lnTo>
                      <a:pt x="86" y="80"/>
                    </a:lnTo>
                    <a:cubicBezTo>
                      <a:pt x="83" y="84"/>
                      <a:pt x="79" y="87"/>
                      <a:pt x="74" y="89"/>
                    </a:cubicBezTo>
                    <a:cubicBezTo>
                      <a:pt x="72" y="90"/>
                      <a:pt x="69" y="90"/>
                      <a:pt x="66" y="90"/>
                    </a:cubicBezTo>
                    <a:cubicBezTo>
                      <a:pt x="60" y="90"/>
                      <a:pt x="56" y="89"/>
                      <a:pt x="54" y="85"/>
                    </a:cubicBezTo>
                    <a:cubicBezTo>
                      <a:pt x="52" y="84"/>
                      <a:pt x="51" y="81"/>
                      <a:pt x="50" y="77"/>
                    </a:cubicBezTo>
                    <a:cubicBezTo>
                      <a:pt x="45" y="82"/>
                      <a:pt x="39" y="86"/>
                      <a:pt x="33" y="88"/>
                    </a:cubicBezTo>
                    <a:cubicBezTo>
                      <a:pt x="29" y="89"/>
                      <a:pt x="25" y="90"/>
                      <a:pt x="21" y="90"/>
                    </a:cubicBezTo>
                    <a:cubicBezTo>
                      <a:pt x="16" y="90"/>
                      <a:pt x="11" y="89"/>
                      <a:pt x="7" y="85"/>
                    </a:cubicBezTo>
                    <a:cubicBezTo>
                      <a:pt x="3" y="82"/>
                      <a:pt x="0" y="77"/>
                      <a:pt x="0" y="70"/>
                    </a:cubicBezTo>
                    <a:lnTo>
                      <a:pt x="0" y="7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3" name="Freeform 339"/>
              <p:cNvSpPr>
                <a:spLocks noEditPoints="1"/>
              </p:cNvSpPr>
              <p:nvPr/>
            </p:nvSpPr>
            <p:spPr bwMode="auto">
              <a:xfrm>
                <a:off x="3426" y="207"/>
                <a:ext cx="35" cy="49"/>
              </a:xfrm>
              <a:custGeom>
                <a:avLst/>
                <a:gdLst/>
                <a:ahLst/>
                <a:cxnLst>
                  <a:cxn ang="0">
                    <a:pos x="0" y="59"/>
                  </a:cxn>
                  <a:cxn ang="0">
                    <a:pos x="0" y="59"/>
                  </a:cxn>
                  <a:cxn ang="0">
                    <a:pos x="5" y="59"/>
                  </a:cxn>
                  <a:cxn ang="0">
                    <a:pos x="15" y="78"/>
                  </a:cxn>
                  <a:cxn ang="0">
                    <a:pos x="30" y="84"/>
                  </a:cxn>
                  <a:cxn ang="0">
                    <a:pos x="41" y="80"/>
                  </a:cxn>
                  <a:cxn ang="0">
                    <a:pos x="44" y="72"/>
                  </a:cxn>
                  <a:cxn ang="0">
                    <a:pos x="41" y="63"/>
                  </a:cxn>
                  <a:cxn ang="0">
                    <a:pos x="34" y="59"/>
                  </a:cxn>
                  <a:cxn ang="0">
                    <a:pos x="20" y="53"/>
                  </a:cxn>
                  <a:cxn ang="0">
                    <a:pos x="5" y="41"/>
                  </a:cxn>
                  <a:cxn ang="0">
                    <a:pos x="0" y="26"/>
                  </a:cxn>
                  <a:cxn ang="0">
                    <a:pos x="7" y="8"/>
                  </a:cxn>
                  <a:cxn ang="0">
                    <a:pos x="29" y="0"/>
                  </a:cxn>
                  <a:cxn ang="0">
                    <a:pos x="41" y="2"/>
                  </a:cxn>
                  <a:cxn ang="0">
                    <a:pos x="49" y="4"/>
                  </a:cxn>
                  <a:cxn ang="0">
                    <a:pos x="53" y="3"/>
                  </a:cxn>
                  <a:cxn ang="0">
                    <a:pos x="54" y="0"/>
                  </a:cxn>
                  <a:cxn ang="0">
                    <a:pos x="58" y="0"/>
                  </a:cxn>
                  <a:cxn ang="0">
                    <a:pos x="58" y="27"/>
                  </a:cxn>
                  <a:cxn ang="0">
                    <a:pos x="53" y="27"/>
                  </a:cxn>
                  <a:cxn ang="0">
                    <a:pos x="45" y="12"/>
                  </a:cxn>
                  <a:cxn ang="0">
                    <a:pos x="31" y="6"/>
                  </a:cxn>
                  <a:cxn ang="0">
                    <a:pos x="22" y="9"/>
                  </a:cxn>
                  <a:cxn ang="0">
                    <a:pos x="19" y="17"/>
                  </a:cxn>
                  <a:cxn ang="0">
                    <a:pos x="21" y="23"/>
                  </a:cxn>
                  <a:cxn ang="0">
                    <a:pos x="31" y="30"/>
                  </a:cxn>
                  <a:cxn ang="0">
                    <a:pos x="41" y="35"/>
                  </a:cxn>
                  <a:cxn ang="0">
                    <a:pos x="55" y="44"/>
                  </a:cxn>
                  <a:cxn ang="0">
                    <a:pos x="63" y="62"/>
                  </a:cxn>
                  <a:cxn ang="0">
                    <a:pos x="55" y="81"/>
                  </a:cxn>
                  <a:cxn ang="0">
                    <a:pos x="33" y="90"/>
                  </a:cxn>
                  <a:cxn ang="0">
                    <a:pos x="25" y="89"/>
                  </a:cxn>
                  <a:cxn ang="0">
                    <a:pos x="16" y="87"/>
                  </a:cxn>
                  <a:cxn ang="0">
                    <a:pos x="13" y="86"/>
                  </a:cxn>
                  <a:cxn ang="0">
                    <a:pos x="10" y="85"/>
                  </a:cxn>
                  <a:cxn ang="0">
                    <a:pos x="9" y="85"/>
                  </a:cxn>
                  <a:cxn ang="0">
                    <a:pos x="7" y="86"/>
                  </a:cxn>
                  <a:cxn ang="0">
                    <a:pos x="4" y="90"/>
                  </a:cxn>
                  <a:cxn ang="0">
                    <a:pos x="0" y="90"/>
                  </a:cxn>
                  <a:cxn ang="0">
                    <a:pos x="0" y="59"/>
                  </a:cxn>
                  <a:cxn ang="0">
                    <a:pos x="31" y="0"/>
                  </a:cxn>
                  <a:cxn ang="0">
                    <a:pos x="31" y="0"/>
                  </a:cxn>
                  <a:cxn ang="0">
                    <a:pos x="31" y="0"/>
                  </a:cxn>
                </a:cxnLst>
                <a:rect l="0" t="0" r="r" b="b"/>
                <a:pathLst>
                  <a:path w="63" h="90">
                    <a:moveTo>
                      <a:pt x="0" y="59"/>
                    </a:moveTo>
                    <a:lnTo>
                      <a:pt x="0" y="59"/>
                    </a:lnTo>
                    <a:lnTo>
                      <a:pt x="5" y="59"/>
                    </a:lnTo>
                    <a:cubicBezTo>
                      <a:pt x="7" y="68"/>
                      <a:pt x="10" y="75"/>
                      <a:pt x="15" y="78"/>
                    </a:cubicBezTo>
                    <a:cubicBezTo>
                      <a:pt x="20" y="82"/>
                      <a:pt x="25" y="84"/>
                      <a:pt x="30" y="84"/>
                    </a:cubicBezTo>
                    <a:cubicBezTo>
                      <a:pt x="35" y="84"/>
                      <a:pt x="39" y="83"/>
                      <a:pt x="41" y="80"/>
                    </a:cubicBezTo>
                    <a:cubicBezTo>
                      <a:pt x="43" y="78"/>
                      <a:pt x="44" y="75"/>
                      <a:pt x="44" y="72"/>
                    </a:cubicBezTo>
                    <a:cubicBezTo>
                      <a:pt x="44" y="69"/>
                      <a:pt x="43" y="66"/>
                      <a:pt x="41" y="63"/>
                    </a:cubicBezTo>
                    <a:cubicBezTo>
                      <a:pt x="39" y="62"/>
                      <a:pt x="37" y="61"/>
                      <a:pt x="34" y="59"/>
                    </a:cubicBezTo>
                    <a:lnTo>
                      <a:pt x="20" y="53"/>
                    </a:lnTo>
                    <a:cubicBezTo>
                      <a:pt x="13" y="49"/>
                      <a:pt x="8" y="45"/>
                      <a:pt x="5" y="41"/>
                    </a:cubicBezTo>
                    <a:cubicBezTo>
                      <a:pt x="1" y="37"/>
                      <a:pt x="0" y="32"/>
                      <a:pt x="0" y="26"/>
                    </a:cubicBezTo>
                    <a:cubicBezTo>
                      <a:pt x="0" y="19"/>
                      <a:pt x="2" y="13"/>
                      <a:pt x="7" y="8"/>
                    </a:cubicBezTo>
                    <a:cubicBezTo>
                      <a:pt x="12" y="2"/>
                      <a:pt x="19" y="0"/>
                      <a:pt x="29" y="0"/>
                    </a:cubicBezTo>
                    <a:cubicBezTo>
                      <a:pt x="32" y="0"/>
                      <a:pt x="37" y="0"/>
                      <a:pt x="41" y="2"/>
                    </a:cubicBezTo>
                    <a:cubicBezTo>
                      <a:pt x="45" y="3"/>
                      <a:pt x="48" y="4"/>
                      <a:pt x="49" y="4"/>
                    </a:cubicBezTo>
                    <a:cubicBezTo>
                      <a:pt x="51" y="4"/>
                      <a:pt x="52" y="3"/>
                      <a:pt x="53" y="3"/>
                    </a:cubicBezTo>
                    <a:cubicBezTo>
                      <a:pt x="53" y="2"/>
                      <a:pt x="54" y="1"/>
                      <a:pt x="54" y="0"/>
                    </a:cubicBezTo>
                    <a:lnTo>
                      <a:pt x="58" y="0"/>
                    </a:lnTo>
                    <a:lnTo>
                      <a:pt x="58" y="27"/>
                    </a:lnTo>
                    <a:lnTo>
                      <a:pt x="53" y="27"/>
                    </a:lnTo>
                    <a:cubicBezTo>
                      <a:pt x="52" y="21"/>
                      <a:pt x="49" y="15"/>
                      <a:pt x="45" y="12"/>
                    </a:cubicBezTo>
                    <a:cubicBezTo>
                      <a:pt x="41" y="8"/>
                      <a:pt x="36" y="6"/>
                      <a:pt x="31" y="6"/>
                    </a:cubicBezTo>
                    <a:cubicBezTo>
                      <a:pt x="27" y="6"/>
                      <a:pt x="24" y="7"/>
                      <a:pt x="22" y="9"/>
                    </a:cubicBezTo>
                    <a:cubicBezTo>
                      <a:pt x="20" y="12"/>
                      <a:pt x="19" y="14"/>
                      <a:pt x="19" y="17"/>
                    </a:cubicBezTo>
                    <a:cubicBezTo>
                      <a:pt x="19" y="19"/>
                      <a:pt x="20" y="21"/>
                      <a:pt x="21" y="23"/>
                    </a:cubicBezTo>
                    <a:cubicBezTo>
                      <a:pt x="23" y="26"/>
                      <a:pt x="26" y="28"/>
                      <a:pt x="31" y="30"/>
                    </a:cubicBezTo>
                    <a:lnTo>
                      <a:pt x="41" y="35"/>
                    </a:lnTo>
                    <a:cubicBezTo>
                      <a:pt x="48" y="38"/>
                      <a:pt x="52" y="41"/>
                      <a:pt x="55" y="44"/>
                    </a:cubicBezTo>
                    <a:cubicBezTo>
                      <a:pt x="60" y="49"/>
                      <a:pt x="63" y="55"/>
                      <a:pt x="63" y="62"/>
                    </a:cubicBezTo>
                    <a:cubicBezTo>
                      <a:pt x="63" y="69"/>
                      <a:pt x="60" y="75"/>
                      <a:pt x="55" y="81"/>
                    </a:cubicBezTo>
                    <a:cubicBezTo>
                      <a:pt x="50" y="87"/>
                      <a:pt x="43" y="90"/>
                      <a:pt x="33" y="90"/>
                    </a:cubicBezTo>
                    <a:cubicBezTo>
                      <a:pt x="30" y="90"/>
                      <a:pt x="28" y="90"/>
                      <a:pt x="25" y="89"/>
                    </a:cubicBezTo>
                    <a:cubicBezTo>
                      <a:pt x="23" y="89"/>
                      <a:pt x="19" y="88"/>
                      <a:pt x="16" y="87"/>
                    </a:cubicBezTo>
                    <a:lnTo>
                      <a:pt x="13" y="86"/>
                    </a:lnTo>
                    <a:cubicBezTo>
                      <a:pt x="11" y="85"/>
                      <a:pt x="11" y="85"/>
                      <a:pt x="10" y="85"/>
                    </a:cubicBezTo>
                    <a:cubicBezTo>
                      <a:pt x="10" y="85"/>
                      <a:pt x="10" y="85"/>
                      <a:pt x="9" y="85"/>
                    </a:cubicBezTo>
                    <a:cubicBezTo>
                      <a:pt x="8" y="85"/>
                      <a:pt x="7"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340"/>
              <p:cNvSpPr>
                <a:spLocks noEditPoints="1"/>
              </p:cNvSpPr>
              <p:nvPr/>
            </p:nvSpPr>
            <p:spPr bwMode="auto">
              <a:xfrm>
                <a:off x="3466" y="207"/>
                <a:ext cx="40" cy="49"/>
              </a:xfrm>
              <a:custGeom>
                <a:avLst/>
                <a:gdLst/>
                <a:ahLst/>
                <a:cxnLst>
                  <a:cxn ang="0">
                    <a:pos x="0" y="45"/>
                  </a:cxn>
                  <a:cxn ang="0">
                    <a:pos x="0" y="45"/>
                  </a:cxn>
                  <a:cxn ang="0">
                    <a:pos x="11" y="12"/>
                  </a:cxn>
                  <a:cxn ang="0">
                    <a:pos x="39" y="0"/>
                  </a:cxn>
                  <a:cxn ang="0">
                    <a:pos x="56" y="4"/>
                  </a:cxn>
                  <a:cxn ang="0">
                    <a:pos x="68" y="18"/>
                  </a:cxn>
                  <a:cxn ang="0">
                    <a:pos x="73" y="35"/>
                  </a:cxn>
                  <a:cxn ang="0">
                    <a:pos x="74" y="42"/>
                  </a:cxn>
                  <a:cxn ang="0">
                    <a:pos x="26" y="42"/>
                  </a:cxn>
                  <a:cxn ang="0">
                    <a:pos x="30" y="61"/>
                  </a:cxn>
                  <a:cxn ang="0">
                    <a:pos x="49" y="77"/>
                  </a:cxn>
                  <a:cxn ang="0">
                    <a:pos x="61" y="73"/>
                  </a:cxn>
                  <a:cxn ang="0">
                    <a:pos x="70" y="64"/>
                  </a:cxn>
                  <a:cxn ang="0">
                    <a:pos x="74" y="67"/>
                  </a:cxn>
                  <a:cxn ang="0">
                    <a:pos x="54" y="87"/>
                  </a:cxn>
                  <a:cxn ang="0">
                    <a:pos x="37"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8" y="0"/>
                  </a:cxn>
                  <a:cxn ang="0">
                    <a:pos x="38" y="0"/>
                  </a:cxn>
                  <a:cxn ang="0">
                    <a:pos x="38" y="0"/>
                  </a:cxn>
                </a:cxnLst>
                <a:rect l="0" t="0" r="r" b="b"/>
                <a:pathLst>
                  <a:path w="74" h="90">
                    <a:moveTo>
                      <a:pt x="0" y="45"/>
                    </a:moveTo>
                    <a:lnTo>
                      <a:pt x="0" y="45"/>
                    </a:lnTo>
                    <a:cubicBezTo>
                      <a:pt x="0" y="31"/>
                      <a:pt x="4" y="19"/>
                      <a:pt x="11" y="12"/>
                    </a:cubicBezTo>
                    <a:cubicBezTo>
                      <a:pt x="19" y="4"/>
                      <a:pt x="28" y="0"/>
                      <a:pt x="39" y="0"/>
                    </a:cubicBezTo>
                    <a:cubicBezTo>
                      <a:pt x="45" y="0"/>
                      <a:pt x="51" y="1"/>
                      <a:pt x="56" y="4"/>
                    </a:cubicBezTo>
                    <a:cubicBezTo>
                      <a:pt x="61" y="8"/>
                      <a:pt x="65" y="12"/>
                      <a:pt x="68" y="18"/>
                    </a:cubicBezTo>
                    <a:cubicBezTo>
                      <a:pt x="71" y="22"/>
                      <a:pt x="72" y="28"/>
                      <a:pt x="73" y="35"/>
                    </a:cubicBezTo>
                    <a:cubicBezTo>
                      <a:pt x="73" y="38"/>
                      <a:pt x="74" y="40"/>
                      <a:pt x="74" y="42"/>
                    </a:cubicBezTo>
                    <a:lnTo>
                      <a:pt x="26" y="42"/>
                    </a:lnTo>
                    <a:cubicBezTo>
                      <a:pt x="27" y="49"/>
                      <a:pt x="28" y="56"/>
                      <a:pt x="30" y="61"/>
                    </a:cubicBezTo>
                    <a:cubicBezTo>
                      <a:pt x="33" y="71"/>
                      <a:pt x="40" y="77"/>
                      <a:pt x="49" y="77"/>
                    </a:cubicBezTo>
                    <a:cubicBezTo>
                      <a:pt x="53" y="77"/>
                      <a:pt x="57" y="75"/>
                      <a:pt x="61" y="73"/>
                    </a:cubicBezTo>
                    <a:cubicBezTo>
                      <a:pt x="64" y="71"/>
                      <a:pt x="67" y="68"/>
                      <a:pt x="70" y="64"/>
                    </a:cubicBezTo>
                    <a:lnTo>
                      <a:pt x="74" y="67"/>
                    </a:lnTo>
                    <a:cubicBezTo>
                      <a:pt x="69" y="76"/>
                      <a:pt x="62" y="83"/>
                      <a:pt x="54" y="87"/>
                    </a:cubicBezTo>
                    <a:cubicBezTo>
                      <a:pt x="49" y="89"/>
                      <a:pt x="44" y="90"/>
                      <a:pt x="37" y="90"/>
                    </a:cubicBezTo>
                    <a:cubicBezTo>
                      <a:pt x="28" y="90"/>
                      <a:pt x="20" y="87"/>
                      <a:pt x="12" y="79"/>
                    </a:cubicBezTo>
                    <a:cubicBezTo>
                      <a:pt x="4" y="72"/>
                      <a:pt x="0" y="61"/>
                      <a:pt x="0" y="45"/>
                    </a:cubicBezTo>
                    <a:lnTo>
                      <a:pt x="0" y="45"/>
                    </a:lnTo>
                    <a:close/>
                    <a:moveTo>
                      <a:pt x="51" y="35"/>
                    </a:moveTo>
                    <a:lnTo>
                      <a:pt x="51" y="35"/>
                    </a:lnTo>
                    <a:cubicBezTo>
                      <a:pt x="51" y="24"/>
                      <a:pt x="50" y="16"/>
                      <a:pt x="48" y="12"/>
                    </a:cubicBezTo>
                    <a:cubicBezTo>
                      <a:pt x="47" y="8"/>
                      <a:pt x="43" y="5"/>
                      <a:pt x="39" y="5"/>
                    </a:cubicBezTo>
                    <a:cubicBezTo>
                      <a:pt x="34" y="5"/>
                      <a:pt x="30" y="8"/>
                      <a:pt x="29" y="13"/>
                    </a:cubicBezTo>
                    <a:cubicBezTo>
                      <a:pt x="27" y="18"/>
                      <a:pt x="26" y="25"/>
                      <a:pt x="26" y="35"/>
                    </a:cubicBezTo>
                    <a:lnTo>
                      <a:pt x="51"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341"/>
              <p:cNvSpPr>
                <a:spLocks noEditPoints="1"/>
              </p:cNvSpPr>
              <p:nvPr/>
            </p:nvSpPr>
            <p:spPr bwMode="auto">
              <a:xfrm>
                <a:off x="3536" y="186"/>
                <a:ext cx="70" cy="69"/>
              </a:xfrm>
              <a:custGeom>
                <a:avLst/>
                <a:gdLst/>
                <a:ahLst/>
                <a:cxnLst>
                  <a:cxn ang="0">
                    <a:pos x="0" y="121"/>
                  </a:cxn>
                  <a:cxn ang="0">
                    <a:pos x="0" y="121"/>
                  </a:cxn>
                  <a:cxn ang="0">
                    <a:pos x="13" y="117"/>
                  </a:cxn>
                  <a:cxn ang="0">
                    <a:pos x="16" y="104"/>
                  </a:cxn>
                  <a:cxn ang="0">
                    <a:pos x="16" y="22"/>
                  </a:cxn>
                  <a:cxn ang="0">
                    <a:pos x="12" y="8"/>
                  </a:cxn>
                  <a:cxn ang="0">
                    <a:pos x="0" y="5"/>
                  </a:cxn>
                  <a:cxn ang="0">
                    <a:pos x="0" y="0"/>
                  </a:cxn>
                  <a:cxn ang="0">
                    <a:pos x="60" y="0"/>
                  </a:cxn>
                  <a:cxn ang="0">
                    <a:pos x="90" y="4"/>
                  </a:cxn>
                  <a:cxn ang="0">
                    <a:pos x="112" y="32"/>
                  </a:cxn>
                  <a:cxn ang="0">
                    <a:pos x="101" y="56"/>
                  </a:cxn>
                  <a:cxn ang="0">
                    <a:pos x="83" y="64"/>
                  </a:cxn>
                  <a:cxn ang="0">
                    <a:pos x="121" y="117"/>
                  </a:cxn>
                  <a:cxn ang="0">
                    <a:pos x="124" y="120"/>
                  </a:cxn>
                  <a:cxn ang="0">
                    <a:pos x="128" y="121"/>
                  </a:cxn>
                  <a:cxn ang="0">
                    <a:pos x="128" y="126"/>
                  </a:cxn>
                  <a:cxn ang="0">
                    <a:pos x="90" y="126"/>
                  </a:cxn>
                  <a:cxn ang="0">
                    <a:pos x="52" y="67"/>
                  </a:cxn>
                  <a:cxn ang="0">
                    <a:pos x="47" y="67"/>
                  </a:cxn>
                  <a:cxn ang="0">
                    <a:pos x="47" y="104"/>
                  </a:cxn>
                  <a:cxn ang="0">
                    <a:pos x="50" y="117"/>
                  </a:cxn>
                  <a:cxn ang="0">
                    <a:pos x="63" y="121"/>
                  </a:cxn>
                  <a:cxn ang="0">
                    <a:pos x="63" y="126"/>
                  </a:cxn>
                  <a:cxn ang="0">
                    <a:pos x="0" y="126"/>
                  </a:cxn>
                  <a:cxn ang="0">
                    <a:pos x="0" y="121"/>
                  </a:cxn>
                  <a:cxn ang="0">
                    <a:pos x="47" y="61"/>
                  </a:cxn>
                  <a:cxn ang="0">
                    <a:pos x="47" y="61"/>
                  </a:cxn>
                  <a:cxn ang="0">
                    <a:pos x="73" y="56"/>
                  </a:cxn>
                  <a:cxn ang="0">
                    <a:pos x="81" y="34"/>
                  </a:cxn>
                  <a:cxn ang="0">
                    <a:pos x="78" y="17"/>
                  </a:cxn>
                  <a:cxn ang="0">
                    <a:pos x="59" y="6"/>
                  </a:cxn>
                  <a:cxn ang="0">
                    <a:pos x="49" y="8"/>
                  </a:cxn>
                  <a:cxn ang="0">
                    <a:pos x="47" y="14"/>
                  </a:cxn>
                  <a:cxn ang="0">
                    <a:pos x="47" y="61"/>
                  </a:cxn>
                </a:cxnLst>
                <a:rect l="0" t="0" r="r" b="b"/>
                <a:pathLst>
                  <a:path w="128" h="126">
                    <a:moveTo>
                      <a:pt x="0" y="121"/>
                    </a:moveTo>
                    <a:lnTo>
                      <a:pt x="0" y="121"/>
                    </a:lnTo>
                    <a:cubicBezTo>
                      <a:pt x="6" y="120"/>
                      <a:pt x="11" y="119"/>
                      <a:pt x="13" y="117"/>
                    </a:cubicBezTo>
                    <a:cubicBezTo>
                      <a:pt x="15" y="115"/>
                      <a:pt x="16" y="111"/>
                      <a:pt x="16" y="104"/>
                    </a:cubicBezTo>
                    <a:lnTo>
                      <a:pt x="16" y="22"/>
                    </a:lnTo>
                    <a:cubicBezTo>
                      <a:pt x="16" y="14"/>
                      <a:pt x="15" y="10"/>
                      <a:pt x="12" y="8"/>
                    </a:cubicBezTo>
                    <a:cubicBezTo>
                      <a:pt x="11" y="6"/>
                      <a:pt x="6" y="5"/>
                      <a:pt x="0" y="5"/>
                    </a:cubicBezTo>
                    <a:lnTo>
                      <a:pt x="0" y="0"/>
                    </a:lnTo>
                    <a:lnTo>
                      <a:pt x="60" y="0"/>
                    </a:lnTo>
                    <a:cubicBezTo>
                      <a:pt x="72" y="0"/>
                      <a:pt x="82" y="1"/>
                      <a:pt x="90" y="4"/>
                    </a:cubicBezTo>
                    <a:cubicBezTo>
                      <a:pt x="105" y="9"/>
                      <a:pt x="112" y="18"/>
                      <a:pt x="112" y="32"/>
                    </a:cubicBezTo>
                    <a:cubicBezTo>
                      <a:pt x="112" y="42"/>
                      <a:pt x="109" y="50"/>
                      <a:pt x="101" y="56"/>
                    </a:cubicBezTo>
                    <a:cubicBezTo>
                      <a:pt x="96" y="60"/>
                      <a:pt x="90" y="63"/>
                      <a:pt x="83" y="64"/>
                    </a:cubicBezTo>
                    <a:lnTo>
                      <a:pt x="121" y="117"/>
                    </a:lnTo>
                    <a:cubicBezTo>
                      <a:pt x="122" y="119"/>
                      <a:pt x="123" y="120"/>
                      <a:pt x="124" y="120"/>
                    </a:cubicBezTo>
                    <a:cubicBezTo>
                      <a:pt x="125" y="121"/>
                      <a:pt x="127" y="121"/>
                      <a:pt x="128" y="121"/>
                    </a:cubicBezTo>
                    <a:lnTo>
                      <a:pt x="128" y="126"/>
                    </a:lnTo>
                    <a:lnTo>
                      <a:pt x="90" y="126"/>
                    </a:lnTo>
                    <a:lnTo>
                      <a:pt x="52" y="67"/>
                    </a:lnTo>
                    <a:lnTo>
                      <a:pt x="47" y="67"/>
                    </a:lnTo>
                    <a:lnTo>
                      <a:pt x="47" y="104"/>
                    </a:lnTo>
                    <a:cubicBezTo>
                      <a:pt x="47" y="110"/>
                      <a:pt x="48" y="115"/>
                      <a:pt x="50" y="117"/>
                    </a:cubicBezTo>
                    <a:cubicBezTo>
                      <a:pt x="52" y="119"/>
                      <a:pt x="56" y="121"/>
                      <a:pt x="63" y="121"/>
                    </a:cubicBezTo>
                    <a:lnTo>
                      <a:pt x="63" y="126"/>
                    </a:lnTo>
                    <a:lnTo>
                      <a:pt x="0" y="126"/>
                    </a:lnTo>
                    <a:lnTo>
                      <a:pt x="0" y="121"/>
                    </a:lnTo>
                    <a:close/>
                    <a:moveTo>
                      <a:pt x="47" y="61"/>
                    </a:moveTo>
                    <a:lnTo>
                      <a:pt x="47" y="61"/>
                    </a:lnTo>
                    <a:cubicBezTo>
                      <a:pt x="59" y="61"/>
                      <a:pt x="68" y="60"/>
                      <a:pt x="73" y="56"/>
                    </a:cubicBezTo>
                    <a:cubicBezTo>
                      <a:pt x="78" y="53"/>
                      <a:pt x="81" y="46"/>
                      <a:pt x="81" y="34"/>
                    </a:cubicBezTo>
                    <a:cubicBezTo>
                      <a:pt x="81" y="27"/>
                      <a:pt x="80" y="21"/>
                      <a:pt x="78" y="17"/>
                    </a:cubicBezTo>
                    <a:cubicBezTo>
                      <a:pt x="74" y="10"/>
                      <a:pt x="68" y="6"/>
                      <a:pt x="59" y="6"/>
                    </a:cubicBezTo>
                    <a:cubicBezTo>
                      <a:pt x="54" y="6"/>
                      <a:pt x="50" y="7"/>
                      <a:pt x="49" y="8"/>
                    </a:cubicBezTo>
                    <a:cubicBezTo>
                      <a:pt x="47" y="9"/>
                      <a:pt x="47" y="11"/>
                      <a:pt x="47" y="14"/>
                    </a:cubicBezTo>
                    <a:lnTo>
                      <a:pt x="47" y="6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342"/>
              <p:cNvSpPr>
                <a:spLocks noEditPoints="1"/>
              </p:cNvSpPr>
              <p:nvPr/>
            </p:nvSpPr>
            <p:spPr bwMode="auto">
              <a:xfrm>
                <a:off x="3611" y="207"/>
                <a:ext cx="41" cy="49"/>
              </a:xfrm>
              <a:custGeom>
                <a:avLst/>
                <a:gdLst/>
                <a:ahLst/>
                <a:cxnLst>
                  <a:cxn ang="0">
                    <a:pos x="0" y="45"/>
                  </a:cxn>
                  <a:cxn ang="0">
                    <a:pos x="0" y="45"/>
                  </a:cxn>
                  <a:cxn ang="0">
                    <a:pos x="11" y="12"/>
                  </a:cxn>
                  <a:cxn ang="0">
                    <a:pos x="39" y="0"/>
                  </a:cxn>
                  <a:cxn ang="0">
                    <a:pos x="56" y="4"/>
                  </a:cxn>
                  <a:cxn ang="0">
                    <a:pos x="69" y="18"/>
                  </a:cxn>
                  <a:cxn ang="0">
                    <a:pos x="73" y="35"/>
                  </a:cxn>
                  <a:cxn ang="0">
                    <a:pos x="74" y="42"/>
                  </a:cxn>
                  <a:cxn ang="0">
                    <a:pos x="26" y="42"/>
                  </a:cxn>
                  <a:cxn ang="0">
                    <a:pos x="30" y="61"/>
                  </a:cxn>
                  <a:cxn ang="0">
                    <a:pos x="49" y="77"/>
                  </a:cxn>
                  <a:cxn ang="0">
                    <a:pos x="62" y="73"/>
                  </a:cxn>
                  <a:cxn ang="0">
                    <a:pos x="70" y="64"/>
                  </a:cxn>
                  <a:cxn ang="0">
                    <a:pos x="75" y="67"/>
                  </a:cxn>
                  <a:cxn ang="0">
                    <a:pos x="55"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1" y="12"/>
                    </a:cubicBezTo>
                    <a:cubicBezTo>
                      <a:pt x="19" y="4"/>
                      <a:pt x="28" y="0"/>
                      <a:pt x="39" y="0"/>
                    </a:cubicBezTo>
                    <a:cubicBezTo>
                      <a:pt x="45" y="0"/>
                      <a:pt x="51" y="1"/>
                      <a:pt x="56" y="4"/>
                    </a:cubicBezTo>
                    <a:cubicBezTo>
                      <a:pt x="62" y="8"/>
                      <a:pt x="66" y="12"/>
                      <a:pt x="69" y="18"/>
                    </a:cubicBezTo>
                    <a:cubicBezTo>
                      <a:pt x="71" y="22"/>
                      <a:pt x="72" y="28"/>
                      <a:pt x="73" y="35"/>
                    </a:cubicBezTo>
                    <a:cubicBezTo>
                      <a:pt x="74" y="38"/>
                      <a:pt x="74" y="40"/>
                      <a:pt x="74" y="42"/>
                    </a:cubicBezTo>
                    <a:lnTo>
                      <a:pt x="26" y="42"/>
                    </a:lnTo>
                    <a:cubicBezTo>
                      <a:pt x="27" y="49"/>
                      <a:pt x="28" y="56"/>
                      <a:pt x="30" y="61"/>
                    </a:cubicBezTo>
                    <a:cubicBezTo>
                      <a:pt x="34" y="71"/>
                      <a:pt x="40" y="77"/>
                      <a:pt x="49" y="77"/>
                    </a:cubicBezTo>
                    <a:cubicBezTo>
                      <a:pt x="54" y="77"/>
                      <a:pt x="58" y="75"/>
                      <a:pt x="62" y="73"/>
                    </a:cubicBezTo>
                    <a:cubicBezTo>
                      <a:pt x="64" y="71"/>
                      <a:pt x="67" y="68"/>
                      <a:pt x="70" y="64"/>
                    </a:cubicBezTo>
                    <a:lnTo>
                      <a:pt x="75" y="67"/>
                    </a:lnTo>
                    <a:cubicBezTo>
                      <a:pt x="69" y="76"/>
                      <a:pt x="62" y="83"/>
                      <a:pt x="55" y="87"/>
                    </a:cubicBezTo>
                    <a:cubicBezTo>
                      <a:pt x="50" y="89"/>
                      <a:pt x="44" y="90"/>
                      <a:pt x="38" y="90"/>
                    </a:cubicBezTo>
                    <a:cubicBezTo>
                      <a:pt x="29" y="90"/>
                      <a:pt x="20" y="87"/>
                      <a:pt x="12" y="79"/>
                    </a:cubicBezTo>
                    <a:cubicBezTo>
                      <a:pt x="4" y="72"/>
                      <a:pt x="0" y="61"/>
                      <a:pt x="0" y="45"/>
                    </a:cubicBezTo>
                    <a:lnTo>
                      <a:pt x="0" y="45"/>
                    </a:lnTo>
                    <a:close/>
                    <a:moveTo>
                      <a:pt x="51" y="35"/>
                    </a:moveTo>
                    <a:lnTo>
                      <a:pt x="51" y="35"/>
                    </a:lnTo>
                    <a:cubicBezTo>
                      <a:pt x="51" y="24"/>
                      <a:pt x="50" y="16"/>
                      <a:pt x="48" y="12"/>
                    </a:cubicBezTo>
                    <a:cubicBezTo>
                      <a:pt x="47" y="8"/>
                      <a:pt x="44"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343"/>
              <p:cNvSpPr>
                <a:spLocks noEditPoints="1"/>
              </p:cNvSpPr>
              <p:nvPr/>
            </p:nvSpPr>
            <p:spPr bwMode="auto">
              <a:xfrm>
                <a:off x="3657" y="207"/>
                <a:ext cx="46" cy="69"/>
              </a:xfrm>
              <a:custGeom>
                <a:avLst/>
                <a:gdLst/>
                <a:ahLst/>
                <a:cxnLst>
                  <a:cxn ang="0">
                    <a:pos x="27" y="30"/>
                  </a:cxn>
                  <a:cxn ang="0">
                    <a:pos x="39" y="54"/>
                  </a:cxn>
                  <a:cxn ang="0">
                    <a:pos x="52" y="30"/>
                  </a:cxn>
                  <a:cxn ang="0">
                    <a:pos x="39" y="6"/>
                  </a:cxn>
                  <a:cxn ang="0">
                    <a:pos x="27" y="30"/>
                  </a:cxn>
                  <a:cxn ang="0">
                    <a:pos x="16" y="108"/>
                  </a:cxn>
                  <a:cxn ang="0">
                    <a:pos x="23" y="117"/>
                  </a:cxn>
                  <a:cxn ang="0">
                    <a:pos x="57" y="118"/>
                  </a:cxn>
                  <a:cxn ang="0">
                    <a:pos x="66" y="100"/>
                  </a:cxn>
                  <a:cxn ang="0">
                    <a:pos x="23" y="97"/>
                  </a:cxn>
                  <a:cxn ang="0">
                    <a:pos x="16" y="108"/>
                  </a:cxn>
                  <a:cxn ang="0">
                    <a:pos x="0" y="109"/>
                  </a:cxn>
                  <a:cxn ang="0">
                    <a:pos x="3" y="101"/>
                  </a:cxn>
                  <a:cxn ang="0">
                    <a:pos x="15" y="94"/>
                  </a:cxn>
                  <a:cxn ang="0">
                    <a:pos x="3" y="79"/>
                  </a:cxn>
                  <a:cxn ang="0">
                    <a:pos x="23" y="58"/>
                  </a:cxn>
                  <a:cxn ang="0">
                    <a:pos x="8" y="46"/>
                  </a:cxn>
                  <a:cxn ang="0">
                    <a:pos x="12" y="8"/>
                  </a:cxn>
                  <a:cxn ang="0">
                    <a:pos x="51" y="1"/>
                  </a:cxn>
                  <a:cxn ang="0">
                    <a:pos x="84" y="4"/>
                  </a:cxn>
                  <a:cxn ang="0">
                    <a:pos x="69" y="13"/>
                  </a:cxn>
                  <a:cxn ang="0">
                    <a:pos x="77" y="32"/>
                  </a:cxn>
                  <a:cxn ang="0">
                    <a:pos x="39" y="59"/>
                  </a:cxn>
                  <a:cxn ang="0">
                    <a:pos x="32" y="59"/>
                  </a:cxn>
                  <a:cxn ang="0">
                    <a:pos x="24" y="68"/>
                  </a:cxn>
                  <a:cxn ang="0">
                    <a:pos x="29" y="74"/>
                  </a:cxn>
                  <a:cxn ang="0">
                    <a:pos x="42" y="75"/>
                  </a:cxn>
                  <a:cxn ang="0">
                    <a:pos x="71" y="78"/>
                  </a:cxn>
                  <a:cxn ang="0">
                    <a:pos x="65" y="123"/>
                  </a:cxn>
                  <a:cxn ang="0">
                    <a:pos x="16" y="124"/>
                  </a:cxn>
                  <a:cxn ang="0">
                    <a:pos x="0" y="109"/>
                  </a:cxn>
                  <a:cxn ang="0">
                    <a:pos x="42" y="0"/>
                  </a:cxn>
                </a:cxnLst>
                <a:rect l="0" t="0" r="r" b="b"/>
                <a:pathLst>
                  <a:path w="85" h="126">
                    <a:moveTo>
                      <a:pt x="27" y="30"/>
                    </a:moveTo>
                    <a:lnTo>
                      <a:pt x="27" y="30"/>
                    </a:lnTo>
                    <a:cubicBezTo>
                      <a:pt x="27" y="37"/>
                      <a:pt x="28" y="42"/>
                      <a:pt x="29" y="46"/>
                    </a:cubicBezTo>
                    <a:cubicBezTo>
                      <a:pt x="31" y="51"/>
                      <a:pt x="34" y="54"/>
                      <a:pt x="39" y="54"/>
                    </a:cubicBezTo>
                    <a:cubicBezTo>
                      <a:pt x="44" y="54"/>
                      <a:pt x="47" y="52"/>
                      <a:pt x="49" y="48"/>
                    </a:cubicBezTo>
                    <a:cubicBezTo>
                      <a:pt x="51" y="44"/>
                      <a:pt x="52" y="38"/>
                      <a:pt x="52" y="30"/>
                    </a:cubicBezTo>
                    <a:cubicBezTo>
                      <a:pt x="52" y="21"/>
                      <a:pt x="51" y="15"/>
                      <a:pt x="49" y="11"/>
                    </a:cubicBezTo>
                    <a:cubicBezTo>
                      <a:pt x="47" y="8"/>
                      <a:pt x="44" y="6"/>
                      <a:pt x="39" y="6"/>
                    </a:cubicBezTo>
                    <a:cubicBezTo>
                      <a:pt x="35" y="6"/>
                      <a:pt x="31" y="8"/>
                      <a:pt x="30" y="12"/>
                    </a:cubicBezTo>
                    <a:cubicBezTo>
                      <a:pt x="28" y="16"/>
                      <a:pt x="27" y="22"/>
                      <a:pt x="27" y="30"/>
                    </a:cubicBezTo>
                    <a:lnTo>
                      <a:pt x="27" y="30"/>
                    </a:lnTo>
                    <a:close/>
                    <a:moveTo>
                      <a:pt x="16" y="108"/>
                    </a:moveTo>
                    <a:lnTo>
                      <a:pt x="16" y="108"/>
                    </a:lnTo>
                    <a:cubicBezTo>
                      <a:pt x="16" y="112"/>
                      <a:pt x="18" y="115"/>
                      <a:pt x="23" y="117"/>
                    </a:cubicBezTo>
                    <a:cubicBezTo>
                      <a:pt x="27" y="119"/>
                      <a:pt x="33" y="120"/>
                      <a:pt x="40" y="120"/>
                    </a:cubicBezTo>
                    <a:cubicBezTo>
                      <a:pt x="47" y="120"/>
                      <a:pt x="53" y="119"/>
                      <a:pt x="57" y="118"/>
                    </a:cubicBezTo>
                    <a:cubicBezTo>
                      <a:pt x="66" y="116"/>
                      <a:pt x="70" y="113"/>
                      <a:pt x="70" y="107"/>
                    </a:cubicBezTo>
                    <a:cubicBezTo>
                      <a:pt x="70" y="104"/>
                      <a:pt x="69" y="101"/>
                      <a:pt x="66" y="100"/>
                    </a:cubicBezTo>
                    <a:cubicBezTo>
                      <a:pt x="64" y="98"/>
                      <a:pt x="60" y="97"/>
                      <a:pt x="53" y="97"/>
                    </a:cubicBezTo>
                    <a:lnTo>
                      <a:pt x="23" y="97"/>
                    </a:lnTo>
                    <a:cubicBezTo>
                      <a:pt x="21" y="99"/>
                      <a:pt x="20" y="100"/>
                      <a:pt x="19" y="101"/>
                    </a:cubicBezTo>
                    <a:cubicBezTo>
                      <a:pt x="17" y="103"/>
                      <a:pt x="16" y="106"/>
                      <a:pt x="16" y="108"/>
                    </a:cubicBezTo>
                    <a:lnTo>
                      <a:pt x="16" y="108"/>
                    </a:lnTo>
                    <a:close/>
                    <a:moveTo>
                      <a:pt x="0" y="109"/>
                    </a:moveTo>
                    <a:lnTo>
                      <a:pt x="0" y="109"/>
                    </a:lnTo>
                    <a:cubicBezTo>
                      <a:pt x="0" y="106"/>
                      <a:pt x="1" y="104"/>
                      <a:pt x="3" y="101"/>
                    </a:cubicBezTo>
                    <a:cubicBezTo>
                      <a:pt x="6" y="98"/>
                      <a:pt x="9" y="96"/>
                      <a:pt x="15" y="95"/>
                    </a:cubicBezTo>
                    <a:lnTo>
                      <a:pt x="15" y="94"/>
                    </a:lnTo>
                    <a:cubicBezTo>
                      <a:pt x="11" y="93"/>
                      <a:pt x="9" y="91"/>
                      <a:pt x="7" y="90"/>
                    </a:cubicBezTo>
                    <a:cubicBezTo>
                      <a:pt x="4" y="87"/>
                      <a:pt x="3" y="84"/>
                      <a:pt x="3" y="79"/>
                    </a:cubicBezTo>
                    <a:cubicBezTo>
                      <a:pt x="3" y="74"/>
                      <a:pt x="5" y="70"/>
                      <a:pt x="9" y="66"/>
                    </a:cubicBezTo>
                    <a:cubicBezTo>
                      <a:pt x="14" y="62"/>
                      <a:pt x="19" y="60"/>
                      <a:pt x="23" y="58"/>
                    </a:cubicBezTo>
                    <a:lnTo>
                      <a:pt x="23" y="57"/>
                    </a:lnTo>
                    <a:cubicBezTo>
                      <a:pt x="17" y="54"/>
                      <a:pt x="11" y="51"/>
                      <a:pt x="8" y="46"/>
                    </a:cubicBezTo>
                    <a:cubicBezTo>
                      <a:pt x="4" y="41"/>
                      <a:pt x="2" y="36"/>
                      <a:pt x="2" y="29"/>
                    </a:cubicBezTo>
                    <a:cubicBezTo>
                      <a:pt x="2" y="20"/>
                      <a:pt x="5" y="13"/>
                      <a:pt x="12" y="8"/>
                    </a:cubicBezTo>
                    <a:cubicBezTo>
                      <a:pt x="19" y="2"/>
                      <a:pt x="28" y="0"/>
                      <a:pt x="39" y="0"/>
                    </a:cubicBezTo>
                    <a:cubicBezTo>
                      <a:pt x="44" y="0"/>
                      <a:pt x="48" y="0"/>
                      <a:pt x="51" y="1"/>
                    </a:cubicBezTo>
                    <a:cubicBezTo>
                      <a:pt x="55" y="2"/>
                      <a:pt x="58" y="3"/>
                      <a:pt x="60" y="4"/>
                    </a:cubicBezTo>
                    <a:lnTo>
                      <a:pt x="84" y="4"/>
                    </a:lnTo>
                    <a:lnTo>
                      <a:pt x="84" y="13"/>
                    </a:lnTo>
                    <a:lnTo>
                      <a:pt x="69" y="13"/>
                    </a:lnTo>
                    <a:cubicBezTo>
                      <a:pt x="72" y="16"/>
                      <a:pt x="74" y="19"/>
                      <a:pt x="75" y="22"/>
                    </a:cubicBezTo>
                    <a:cubicBezTo>
                      <a:pt x="76" y="25"/>
                      <a:pt x="77" y="28"/>
                      <a:pt x="77" y="32"/>
                    </a:cubicBezTo>
                    <a:cubicBezTo>
                      <a:pt x="77" y="44"/>
                      <a:pt x="71" y="52"/>
                      <a:pt x="60" y="56"/>
                    </a:cubicBezTo>
                    <a:cubicBezTo>
                      <a:pt x="54" y="58"/>
                      <a:pt x="47" y="59"/>
                      <a:pt x="39" y="59"/>
                    </a:cubicBezTo>
                    <a:cubicBezTo>
                      <a:pt x="37" y="59"/>
                      <a:pt x="35" y="59"/>
                      <a:pt x="35" y="59"/>
                    </a:cubicBezTo>
                    <a:cubicBezTo>
                      <a:pt x="34" y="59"/>
                      <a:pt x="33" y="59"/>
                      <a:pt x="32" y="59"/>
                    </a:cubicBezTo>
                    <a:cubicBezTo>
                      <a:pt x="30" y="59"/>
                      <a:pt x="29" y="60"/>
                      <a:pt x="27" y="62"/>
                    </a:cubicBezTo>
                    <a:cubicBezTo>
                      <a:pt x="25" y="64"/>
                      <a:pt x="24" y="66"/>
                      <a:pt x="24" y="68"/>
                    </a:cubicBezTo>
                    <a:cubicBezTo>
                      <a:pt x="24" y="70"/>
                      <a:pt x="24" y="71"/>
                      <a:pt x="25" y="73"/>
                    </a:cubicBezTo>
                    <a:cubicBezTo>
                      <a:pt x="26" y="74"/>
                      <a:pt x="27" y="74"/>
                      <a:pt x="29" y="74"/>
                    </a:cubicBezTo>
                    <a:cubicBezTo>
                      <a:pt x="30" y="75"/>
                      <a:pt x="32" y="75"/>
                      <a:pt x="35" y="75"/>
                    </a:cubicBezTo>
                    <a:cubicBezTo>
                      <a:pt x="38" y="75"/>
                      <a:pt x="40" y="75"/>
                      <a:pt x="42" y="75"/>
                    </a:cubicBezTo>
                    <a:lnTo>
                      <a:pt x="54" y="75"/>
                    </a:lnTo>
                    <a:cubicBezTo>
                      <a:pt x="61" y="75"/>
                      <a:pt x="67" y="76"/>
                      <a:pt x="71" y="78"/>
                    </a:cubicBezTo>
                    <a:cubicBezTo>
                      <a:pt x="80" y="82"/>
                      <a:pt x="85" y="88"/>
                      <a:pt x="85" y="98"/>
                    </a:cubicBezTo>
                    <a:cubicBezTo>
                      <a:pt x="85" y="110"/>
                      <a:pt x="78" y="118"/>
                      <a:pt x="65" y="123"/>
                    </a:cubicBezTo>
                    <a:cubicBezTo>
                      <a:pt x="58" y="125"/>
                      <a:pt x="49" y="126"/>
                      <a:pt x="38" y="126"/>
                    </a:cubicBezTo>
                    <a:cubicBezTo>
                      <a:pt x="29" y="126"/>
                      <a:pt x="22" y="125"/>
                      <a:pt x="16" y="124"/>
                    </a:cubicBezTo>
                    <a:cubicBezTo>
                      <a:pt x="5" y="121"/>
                      <a:pt x="0" y="116"/>
                      <a:pt x="0" y="109"/>
                    </a:cubicBezTo>
                    <a:lnTo>
                      <a:pt x="0" y="109"/>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344"/>
              <p:cNvSpPr>
                <a:spLocks noEditPoints="1"/>
              </p:cNvSpPr>
              <p:nvPr/>
            </p:nvSpPr>
            <p:spPr bwMode="auto">
              <a:xfrm>
                <a:off x="3707" y="184"/>
                <a:ext cx="24" cy="71"/>
              </a:xfrm>
              <a:custGeom>
                <a:avLst/>
                <a:gdLst/>
                <a:ahLst/>
                <a:cxnLst>
                  <a:cxn ang="0">
                    <a:pos x="8" y="14"/>
                  </a:cxn>
                  <a:cxn ang="0">
                    <a:pos x="8" y="14"/>
                  </a:cxn>
                  <a:cxn ang="0">
                    <a:pos x="13" y="4"/>
                  </a:cxn>
                  <a:cxn ang="0">
                    <a:pos x="23" y="0"/>
                  </a:cxn>
                  <a:cxn ang="0">
                    <a:pos x="33" y="4"/>
                  </a:cxn>
                  <a:cxn ang="0">
                    <a:pos x="37" y="14"/>
                  </a:cxn>
                  <a:cxn ang="0">
                    <a:pos x="33" y="25"/>
                  </a:cxn>
                  <a:cxn ang="0">
                    <a:pos x="23" y="29"/>
                  </a:cxn>
                  <a:cxn ang="0">
                    <a:pos x="13" y="25"/>
                  </a:cxn>
                  <a:cxn ang="0">
                    <a:pos x="8" y="14"/>
                  </a:cxn>
                  <a:cxn ang="0">
                    <a:pos x="8" y="14"/>
                  </a:cxn>
                  <a:cxn ang="0">
                    <a:pos x="0" y="124"/>
                  </a:cxn>
                  <a:cxn ang="0">
                    <a:pos x="0" y="124"/>
                  </a:cxn>
                  <a:cxn ang="0">
                    <a:pos x="7" y="122"/>
                  </a:cxn>
                  <a:cxn ang="0">
                    <a:pos x="10" y="113"/>
                  </a:cxn>
                  <a:cxn ang="0">
                    <a:pos x="10" y="58"/>
                  </a:cxn>
                  <a:cxn ang="0">
                    <a:pos x="8" y="50"/>
                  </a:cxn>
                  <a:cxn ang="0">
                    <a:pos x="0" y="47"/>
                  </a:cxn>
                  <a:cxn ang="0">
                    <a:pos x="0" y="43"/>
                  </a:cxn>
                  <a:cxn ang="0">
                    <a:pos x="36" y="43"/>
                  </a:cxn>
                  <a:cxn ang="0">
                    <a:pos x="36" y="114"/>
                  </a:cxn>
                  <a:cxn ang="0">
                    <a:pos x="38" y="121"/>
                  </a:cxn>
                  <a:cxn ang="0">
                    <a:pos x="44" y="124"/>
                  </a:cxn>
                  <a:cxn ang="0">
                    <a:pos x="44" y="129"/>
                  </a:cxn>
                  <a:cxn ang="0">
                    <a:pos x="0" y="129"/>
                  </a:cxn>
                  <a:cxn ang="0">
                    <a:pos x="0" y="124"/>
                  </a:cxn>
                </a:cxnLst>
                <a:rect l="0" t="0" r="r" b="b"/>
                <a:pathLst>
                  <a:path w="44" h="129">
                    <a:moveTo>
                      <a:pt x="8" y="14"/>
                    </a:moveTo>
                    <a:lnTo>
                      <a:pt x="8" y="14"/>
                    </a:lnTo>
                    <a:cubicBezTo>
                      <a:pt x="8" y="10"/>
                      <a:pt x="10" y="7"/>
                      <a:pt x="13" y="4"/>
                    </a:cubicBezTo>
                    <a:cubicBezTo>
                      <a:pt x="15" y="1"/>
                      <a:pt x="19" y="0"/>
                      <a:pt x="23" y="0"/>
                    </a:cubicBezTo>
                    <a:cubicBezTo>
                      <a:pt x="27" y="0"/>
                      <a:pt x="30" y="1"/>
                      <a:pt x="33" y="4"/>
                    </a:cubicBezTo>
                    <a:cubicBezTo>
                      <a:pt x="36" y="7"/>
                      <a:pt x="37" y="10"/>
                      <a:pt x="37" y="14"/>
                    </a:cubicBezTo>
                    <a:cubicBezTo>
                      <a:pt x="37" y="18"/>
                      <a:pt x="36" y="22"/>
                      <a:pt x="33" y="25"/>
                    </a:cubicBezTo>
                    <a:cubicBezTo>
                      <a:pt x="30" y="27"/>
                      <a:pt x="27" y="29"/>
                      <a:pt x="23" y="29"/>
                    </a:cubicBezTo>
                    <a:cubicBezTo>
                      <a:pt x="19" y="29"/>
                      <a:pt x="15" y="27"/>
                      <a:pt x="13" y="25"/>
                    </a:cubicBezTo>
                    <a:cubicBezTo>
                      <a:pt x="10" y="22"/>
                      <a:pt x="8" y="18"/>
                      <a:pt x="8" y="14"/>
                    </a:cubicBezTo>
                    <a:lnTo>
                      <a:pt x="8" y="14"/>
                    </a:lnTo>
                    <a:close/>
                    <a:moveTo>
                      <a:pt x="0" y="124"/>
                    </a:moveTo>
                    <a:lnTo>
                      <a:pt x="0" y="124"/>
                    </a:lnTo>
                    <a:cubicBezTo>
                      <a:pt x="3" y="124"/>
                      <a:pt x="6" y="123"/>
                      <a:pt x="7" y="122"/>
                    </a:cubicBezTo>
                    <a:cubicBezTo>
                      <a:pt x="9" y="120"/>
                      <a:pt x="10" y="117"/>
                      <a:pt x="10" y="113"/>
                    </a:cubicBezTo>
                    <a:lnTo>
                      <a:pt x="10" y="58"/>
                    </a:lnTo>
                    <a:cubicBezTo>
                      <a:pt x="10" y="54"/>
                      <a:pt x="9" y="52"/>
                      <a:pt x="8" y="50"/>
                    </a:cubicBezTo>
                    <a:cubicBezTo>
                      <a:pt x="6" y="49"/>
                      <a:pt x="4" y="48"/>
                      <a:pt x="0" y="47"/>
                    </a:cubicBezTo>
                    <a:lnTo>
                      <a:pt x="0" y="43"/>
                    </a:lnTo>
                    <a:lnTo>
                      <a:pt x="36" y="43"/>
                    </a:lnTo>
                    <a:lnTo>
                      <a:pt x="36" y="114"/>
                    </a:lnTo>
                    <a:cubicBezTo>
                      <a:pt x="36" y="118"/>
                      <a:pt x="36" y="120"/>
                      <a:pt x="38" y="121"/>
                    </a:cubicBezTo>
                    <a:cubicBezTo>
                      <a:pt x="39" y="122"/>
                      <a:pt x="41" y="123"/>
                      <a:pt x="44" y="124"/>
                    </a:cubicBezTo>
                    <a:lnTo>
                      <a:pt x="44"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345"/>
              <p:cNvSpPr>
                <a:spLocks noEditPoints="1"/>
              </p:cNvSpPr>
              <p:nvPr/>
            </p:nvSpPr>
            <p:spPr bwMode="auto">
              <a:xfrm>
                <a:off x="3737" y="207"/>
                <a:ext cx="35" cy="49"/>
              </a:xfrm>
              <a:custGeom>
                <a:avLst/>
                <a:gdLst/>
                <a:ahLst/>
                <a:cxnLst>
                  <a:cxn ang="0">
                    <a:pos x="0" y="59"/>
                  </a:cxn>
                  <a:cxn ang="0">
                    <a:pos x="0" y="59"/>
                  </a:cxn>
                  <a:cxn ang="0">
                    <a:pos x="5" y="59"/>
                  </a:cxn>
                  <a:cxn ang="0">
                    <a:pos x="15" y="78"/>
                  </a:cxn>
                  <a:cxn ang="0">
                    <a:pos x="30" y="84"/>
                  </a:cxn>
                  <a:cxn ang="0">
                    <a:pos x="41" y="80"/>
                  </a:cxn>
                  <a:cxn ang="0">
                    <a:pos x="44" y="72"/>
                  </a:cxn>
                  <a:cxn ang="0">
                    <a:pos x="41" y="63"/>
                  </a:cxn>
                  <a:cxn ang="0">
                    <a:pos x="34" y="59"/>
                  </a:cxn>
                  <a:cxn ang="0">
                    <a:pos x="20" y="53"/>
                  </a:cxn>
                  <a:cxn ang="0">
                    <a:pos x="5" y="41"/>
                  </a:cxn>
                  <a:cxn ang="0">
                    <a:pos x="0" y="26"/>
                  </a:cxn>
                  <a:cxn ang="0">
                    <a:pos x="7" y="8"/>
                  </a:cxn>
                  <a:cxn ang="0">
                    <a:pos x="29" y="0"/>
                  </a:cxn>
                  <a:cxn ang="0">
                    <a:pos x="41" y="2"/>
                  </a:cxn>
                  <a:cxn ang="0">
                    <a:pos x="49" y="4"/>
                  </a:cxn>
                  <a:cxn ang="0">
                    <a:pos x="53" y="3"/>
                  </a:cxn>
                  <a:cxn ang="0">
                    <a:pos x="54" y="0"/>
                  </a:cxn>
                  <a:cxn ang="0">
                    <a:pos x="58" y="0"/>
                  </a:cxn>
                  <a:cxn ang="0">
                    <a:pos x="58" y="27"/>
                  </a:cxn>
                  <a:cxn ang="0">
                    <a:pos x="54" y="27"/>
                  </a:cxn>
                  <a:cxn ang="0">
                    <a:pos x="45" y="12"/>
                  </a:cxn>
                  <a:cxn ang="0">
                    <a:pos x="31" y="6"/>
                  </a:cxn>
                  <a:cxn ang="0">
                    <a:pos x="22" y="9"/>
                  </a:cxn>
                  <a:cxn ang="0">
                    <a:pos x="19" y="17"/>
                  </a:cxn>
                  <a:cxn ang="0">
                    <a:pos x="21" y="23"/>
                  </a:cxn>
                  <a:cxn ang="0">
                    <a:pos x="31" y="30"/>
                  </a:cxn>
                  <a:cxn ang="0">
                    <a:pos x="42" y="35"/>
                  </a:cxn>
                  <a:cxn ang="0">
                    <a:pos x="55" y="44"/>
                  </a:cxn>
                  <a:cxn ang="0">
                    <a:pos x="63" y="62"/>
                  </a:cxn>
                  <a:cxn ang="0">
                    <a:pos x="55" y="81"/>
                  </a:cxn>
                  <a:cxn ang="0">
                    <a:pos x="33" y="90"/>
                  </a:cxn>
                  <a:cxn ang="0">
                    <a:pos x="25" y="89"/>
                  </a:cxn>
                  <a:cxn ang="0">
                    <a:pos x="16" y="87"/>
                  </a:cxn>
                  <a:cxn ang="0">
                    <a:pos x="13" y="86"/>
                  </a:cxn>
                  <a:cxn ang="0">
                    <a:pos x="11" y="85"/>
                  </a:cxn>
                  <a:cxn ang="0">
                    <a:pos x="9" y="85"/>
                  </a:cxn>
                  <a:cxn ang="0">
                    <a:pos x="7" y="86"/>
                  </a:cxn>
                  <a:cxn ang="0">
                    <a:pos x="4" y="90"/>
                  </a:cxn>
                  <a:cxn ang="0">
                    <a:pos x="0" y="90"/>
                  </a:cxn>
                  <a:cxn ang="0">
                    <a:pos x="0" y="59"/>
                  </a:cxn>
                  <a:cxn ang="0">
                    <a:pos x="31" y="0"/>
                  </a:cxn>
                  <a:cxn ang="0">
                    <a:pos x="31" y="0"/>
                  </a:cxn>
                  <a:cxn ang="0">
                    <a:pos x="31" y="0"/>
                  </a:cxn>
                </a:cxnLst>
                <a:rect l="0" t="0" r="r" b="b"/>
                <a:pathLst>
                  <a:path w="63" h="90">
                    <a:moveTo>
                      <a:pt x="0" y="59"/>
                    </a:moveTo>
                    <a:lnTo>
                      <a:pt x="0" y="59"/>
                    </a:lnTo>
                    <a:lnTo>
                      <a:pt x="5" y="59"/>
                    </a:lnTo>
                    <a:cubicBezTo>
                      <a:pt x="7" y="68"/>
                      <a:pt x="10" y="75"/>
                      <a:pt x="15" y="78"/>
                    </a:cubicBezTo>
                    <a:cubicBezTo>
                      <a:pt x="20" y="82"/>
                      <a:pt x="25" y="84"/>
                      <a:pt x="30" y="84"/>
                    </a:cubicBezTo>
                    <a:cubicBezTo>
                      <a:pt x="35" y="84"/>
                      <a:pt x="39" y="83"/>
                      <a:pt x="41" y="80"/>
                    </a:cubicBezTo>
                    <a:cubicBezTo>
                      <a:pt x="43" y="78"/>
                      <a:pt x="44" y="75"/>
                      <a:pt x="44" y="72"/>
                    </a:cubicBezTo>
                    <a:cubicBezTo>
                      <a:pt x="44" y="69"/>
                      <a:pt x="43" y="66"/>
                      <a:pt x="41" y="63"/>
                    </a:cubicBezTo>
                    <a:cubicBezTo>
                      <a:pt x="39" y="62"/>
                      <a:pt x="37" y="61"/>
                      <a:pt x="34" y="59"/>
                    </a:cubicBezTo>
                    <a:lnTo>
                      <a:pt x="20" y="53"/>
                    </a:lnTo>
                    <a:cubicBezTo>
                      <a:pt x="13" y="49"/>
                      <a:pt x="8" y="45"/>
                      <a:pt x="5" y="41"/>
                    </a:cubicBezTo>
                    <a:cubicBezTo>
                      <a:pt x="2" y="37"/>
                      <a:pt x="0" y="32"/>
                      <a:pt x="0" y="26"/>
                    </a:cubicBezTo>
                    <a:cubicBezTo>
                      <a:pt x="0" y="19"/>
                      <a:pt x="2" y="13"/>
                      <a:pt x="7" y="8"/>
                    </a:cubicBezTo>
                    <a:cubicBezTo>
                      <a:pt x="13" y="2"/>
                      <a:pt x="20" y="0"/>
                      <a:pt x="29" y="0"/>
                    </a:cubicBezTo>
                    <a:cubicBezTo>
                      <a:pt x="32" y="0"/>
                      <a:pt x="37" y="0"/>
                      <a:pt x="41" y="2"/>
                    </a:cubicBezTo>
                    <a:cubicBezTo>
                      <a:pt x="45" y="3"/>
                      <a:pt x="48" y="4"/>
                      <a:pt x="49" y="4"/>
                    </a:cubicBezTo>
                    <a:cubicBezTo>
                      <a:pt x="51" y="4"/>
                      <a:pt x="52" y="3"/>
                      <a:pt x="53" y="3"/>
                    </a:cubicBezTo>
                    <a:cubicBezTo>
                      <a:pt x="53" y="2"/>
                      <a:pt x="54" y="1"/>
                      <a:pt x="54" y="0"/>
                    </a:cubicBezTo>
                    <a:lnTo>
                      <a:pt x="58" y="0"/>
                    </a:lnTo>
                    <a:lnTo>
                      <a:pt x="58" y="27"/>
                    </a:lnTo>
                    <a:lnTo>
                      <a:pt x="54" y="27"/>
                    </a:lnTo>
                    <a:cubicBezTo>
                      <a:pt x="52" y="21"/>
                      <a:pt x="49" y="15"/>
                      <a:pt x="45" y="12"/>
                    </a:cubicBezTo>
                    <a:cubicBezTo>
                      <a:pt x="41" y="8"/>
                      <a:pt x="36" y="6"/>
                      <a:pt x="31" y="6"/>
                    </a:cubicBezTo>
                    <a:cubicBezTo>
                      <a:pt x="27" y="6"/>
                      <a:pt x="24" y="7"/>
                      <a:pt x="22" y="9"/>
                    </a:cubicBezTo>
                    <a:cubicBezTo>
                      <a:pt x="20" y="12"/>
                      <a:pt x="19" y="14"/>
                      <a:pt x="19" y="17"/>
                    </a:cubicBezTo>
                    <a:cubicBezTo>
                      <a:pt x="19" y="19"/>
                      <a:pt x="20" y="21"/>
                      <a:pt x="21" y="23"/>
                    </a:cubicBezTo>
                    <a:cubicBezTo>
                      <a:pt x="23" y="26"/>
                      <a:pt x="26" y="28"/>
                      <a:pt x="31" y="30"/>
                    </a:cubicBezTo>
                    <a:lnTo>
                      <a:pt x="42" y="35"/>
                    </a:lnTo>
                    <a:cubicBezTo>
                      <a:pt x="48" y="38"/>
                      <a:pt x="52" y="41"/>
                      <a:pt x="55" y="44"/>
                    </a:cubicBezTo>
                    <a:cubicBezTo>
                      <a:pt x="60" y="49"/>
                      <a:pt x="63" y="55"/>
                      <a:pt x="63" y="62"/>
                    </a:cubicBezTo>
                    <a:cubicBezTo>
                      <a:pt x="63" y="69"/>
                      <a:pt x="60" y="75"/>
                      <a:pt x="55" y="81"/>
                    </a:cubicBezTo>
                    <a:cubicBezTo>
                      <a:pt x="50" y="87"/>
                      <a:pt x="43" y="90"/>
                      <a:pt x="33" y="90"/>
                    </a:cubicBezTo>
                    <a:cubicBezTo>
                      <a:pt x="30" y="90"/>
                      <a:pt x="28" y="90"/>
                      <a:pt x="25" y="89"/>
                    </a:cubicBezTo>
                    <a:cubicBezTo>
                      <a:pt x="23" y="89"/>
                      <a:pt x="20" y="88"/>
                      <a:pt x="16" y="87"/>
                    </a:cubicBezTo>
                    <a:lnTo>
                      <a:pt x="13" y="86"/>
                    </a:lnTo>
                    <a:cubicBezTo>
                      <a:pt x="12" y="85"/>
                      <a:pt x="11" y="85"/>
                      <a:pt x="11" y="85"/>
                    </a:cubicBezTo>
                    <a:cubicBezTo>
                      <a:pt x="10" y="85"/>
                      <a:pt x="10" y="85"/>
                      <a:pt x="9" y="85"/>
                    </a:cubicBezTo>
                    <a:cubicBezTo>
                      <a:pt x="8" y="85"/>
                      <a:pt x="8" y="85"/>
                      <a:pt x="7" y="86"/>
                    </a:cubicBezTo>
                    <a:cubicBezTo>
                      <a:pt x="6" y="87"/>
                      <a:pt x="5" y="88"/>
                      <a:pt x="4" y="90"/>
                    </a:cubicBezTo>
                    <a:lnTo>
                      <a:pt x="0" y="90"/>
                    </a:lnTo>
                    <a:lnTo>
                      <a:pt x="0" y="59"/>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346"/>
              <p:cNvSpPr>
                <a:spLocks/>
              </p:cNvSpPr>
              <p:nvPr/>
            </p:nvSpPr>
            <p:spPr bwMode="auto">
              <a:xfrm>
                <a:off x="3776" y="190"/>
                <a:ext cx="31" cy="66"/>
              </a:xfrm>
              <a:custGeom>
                <a:avLst/>
                <a:gdLst/>
                <a:ahLst/>
                <a:cxnLst>
                  <a:cxn ang="0">
                    <a:pos x="0" y="40"/>
                  </a:cxn>
                  <a:cxn ang="0">
                    <a:pos x="0" y="40"/>
                  </a:cxn>
                  <a:cxn ang="0">
                    <a:pos x="0" y="35"/>
                  </a:cxn>
                  <a:cxn ang="0">
                    <a:pos x="6" y="30"/>
                  </a:cxn>
                  <a:cxn ang="0">
                    <a:pos x="15" y="20"/>
                  </a:cxn>
                  <a:cxn ang="0">
                    <a:pos x="30" y="0"/>
                  </a:cxn>
                  <a:cxn ang="0">
                    <a:pos x="35" y="0"/>
                  </a:cxn>
                  <a:cxn ang="0">
                    <a:pos x="35" y="32"/>
                  </a:cxn>
                  <a:cxn ang="0">
                    <a:pos x="53" y="32"/>
                  </a:cxn>
                  <a:cxn ang="0">
                    <a:pos x="53" y="40"/>
                  </a:cxn>
                  <a:cxn ang="0">
                    <a:pos x="35" y="40"/>
                  </a:cxn>
                  <a:cxn ang="0">
                    <a:pos x="35" y="96"/>
                  </a:cxn>
                  <a:cxn ang="0">
                    <a:pos x="36" y="103"/>
                  </a:cxn>
                  <a:cxn ang="0">
                    <a:pos x="42" y="107"/>
                  </a:cxn>
                  <a:cxn ang="0">
                    <a:pos x="48" y="104"/>
                  </a:cxn>
                  <a:cxn ang="0">
                    <a:pos x="53" y="97"/>
                  </a:cxn>
                  <a:cxn ang="0">
                    <a:pos x="57" y="99"/>
                  </a:cxn>
                  <a:cxn ang="0">
                    <a:pos x="50" y="112"/>
                  </a:cxn>
                  <a:cxn ang="0">
                    <a:pos x="30" y="120"/>
                  </a:cxn>
                  <a:cxn ang="0">
                    <a:pos x="19" y="118"/>
                  </a:cxn>
                  <a:cxn ang="0">
                    <a:pos x="9" y="100"/>
                  </a:cxn>
                  <a:cxn ang="0">
                    <a:pos x="9" y="40"/>
                  </a:cxn>
                  <a:cxn ang="0">
                    <a:pos x="0" y="40"/>
                  </a:cxn>
                </a:cxnLst>
                <a:rect l="0" t="0" r="r" b="b"/>
                <a:pathLst>
                  <a:path w="57" h="120">
                    <a:moveTo>
                      <a:pt x="0" y="40"/>
                    </a:moveTo>
                    <a:lnTo>
                      <a:pt x="0" y="40"/>
                    </a:lnTo>
                    <a:lnTo>
                      <a:pt x="0" y="35"/>
                    </a:lnTo>
                    <a:cubicBezTo>
                      <a:pt x="1" y="33"/>
                      <a:pt x="3" y="32"/>
                      <a:pt x="6" y="30"/>
                    </a:cubicBezTo>
                    <a:cubicBezTo>
                      <a:pt x="9" y="27"/>
                      <a:pt x="12" y="23"/>
                      <a:pt x="15" y="20"/>
                    </a:cubicBezTo>
                    <a:cubicBezTo>
                      <a:pt x="20" y="14"/>
                      <a:pt x="26" y="8"/>
                      <a:pt x="30" y="0"/>
                    </a:cubicBezTo>
                    <a:lnTo>
                      <a:pt x="35" y="0"/>
                    </a:lnTo>
                    <a:lnTo>
                      <a:pt x="35" y="32"/>
                    </a:lnTo>
                    <a:lnTo>
                      <a:pt x="53" y="32"/>
                    </a:lnTo>
                    <a:lnTo>
                      <a:pt x="53" y="40"/>
                    </a:lnTo>
                    <a:lnTo>
                      <a:pt x="35" y="40"/>
                    </a:lnTo>
                    <a:lnTo>
                      <a:pt x="35" y="96"/>
                    </a:lnTo>
                    <a:cubicBezTo>
                      <a:pt x="35" y="99"/>
                      <a:pt x="35" y="101"/>
                      <a:pt x="36" y="103"/>
                    </a:cubicBezTo>
                    <a:cubicBezTo>
                      <a:pt x="37" y="105"/>
                      <a:pt x="39" y="107"/>
                      <a:pt x="42" y="107"/>
                    </a:cubicBezTo>
                    <a:cubicBezTo>
                      <a:pt x="44" y="107"/>
                      <a:pt x="47" y="106"/>
                      <a:pt x="48" y="104"/>
                    </a:cubicBezTo>
                    <a:cubicBezTo>
                      <a:pt x="50" y="102"/>
                      <a:pt x="51" y="100"/>
                      <a:pt x="53" y="97"/>
                    </a:cubicBezTo>
                    <a:lnTo>
                      <a:pt x="57" y="99"/>
                    </a:lnTo>
                    <a:cubicBezTo>
                      <a:pt x="55" y="104"/>
                      <a:pt x="53" y="108"/>
                      <a:pt x="50" y="112"/>
                    </a:cubicBezTo>
                    <a:cubicBezTo>
                      <a:pt x="44" y="117"/>
                      <a:pt x="38" y="120"/>
                      <a:pt x="30" y="120"/>
                    </a:cubicBezTo>
                    <a:cubicBezTo>
                      <a:pt x="26" y="120"/>
                      <a:pt x="22" y="119"/>
                      <a:pt x="19" y="118"/>
                    </a:cubicBezTo>
                    <a:cubicBezTo>
                      <a:pt x="12" y="114"/>
                      <a:pt x="9" y="109"/>
                      <a:pt x="9" y="100"/>
                    </a:cubicBezTo>
                    <a:lnTo>
                      <a:pt x="9"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347"/>
              <p:cNvSpPr>
                <a:spLocks noEditPoints="1"/>
              </p:cNvSpPr>
              <p:nvPr/>
            </p:nvSpPr>
            <p:spPr bwMode="auto">
              <a:xfrm>
                <a:off x="3811" y="207"/>
                <a:ext cx="41" cy="49"/>
              </a:xfrm>
              <a:custGeom>
                <a:avLst/>
                <a:gdLst/>
                <a:ahLst/>
                <a:cxnLst>
                  <a:cxn ang="0">
                    <a:pos x="0" y="45"/>
                  </a:cxn>
                  <a:cxn ang="0">
                    <a:pos x="0" y="45"/>
                  </a:cxn>
                  <a:cxn ang="0">
                    <a:pos x="11" y="12"/>
                  </a:cxn>
                  <a:cxn ang="0">
                    <a:pos x="39" y="0"/>
                  </a:cxn>
                  <a:cxn ang="0">
                    <a:pos x="56" y="4"/>
                  </a:cxn>
                  <a:cxn ang="0">
                    <a:pos x="69" y="18"/>
                  </a:cxn>
                  <a:cxn ang="0">
                    <a:pos x="73" y="35"/>
                  </a:cxn>
                  <a:cxn ang="0">
                    <a:pos x="74" y="42"/>
                  </a:cxn>
                  <a:cxn ang="0">
                    <a:pos x="26" y="42"/>
                  </a:cxn>
                  <a:cxn ang="0">
                    <a:pos x="30" y="61"/>
                  </a:cxn>
                  <a:cxn ang="0">
                    <a:pos x="49" y="77"/>
                  </a:cxn>
                  <a:cxn ang="0">
                    <a:pos x="61" y="73"/>
                  </a:cxn>
                  <a:cxn ang="0">
                    <a:pos x="70" y="64"/>
                  </a:cxn>
                  <a:cxn ang="0">
                    <a:pos x="75" y="67"/>
                  </a:cxn>
                  <a:cxn ang="0">
                    <a:pos x="55" y="87"/>
                  </a:cxn>
                  <a:cxn ang="0">
                    <a:pos x="38"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1" y="12"/>
                    </a:cubicBezTo>
                    <a:cubicBezTo>
                      <a:pt x="19" y="4"/>
                      <a:pt x="28" y="0"/>
                      <a:pt x="39" y="0"/>
                    </a:cubicBezTo>
                    <a:cubicBezTo>
                      <a:pt x="45" y="0"/>
                      <a:pt x="51" y="1"/>
                      <a:pt x="56" y="4"/>
                    </a:cubicBezTo>
                    <a:cubicBezTo>
                      <a:pt x="61" y="8"/>
                      <a:pt x="66" y="12"/>
                      <a:pt x="69" y="18"/>
                    </a:cubicBezTo>
                    <a:cubicBezTo>
                      <a:pt x="71" y="22"/>
                      <a:pt x="72" y="28"/>
                      <a:pt x="73" y="35"/>
                    </a:cubicBezTo>
                    <a:cubicBezTo>
                      <a:pt x="74" y="38"/>
                      <a:pt x="74" y="40"/>
                      <a:pt x="74" y="42"/>
                    </a:cubicBezTo>
                    <a:lnTo>
                      <a:pt x="26" y="42"/>
                    </a:lnTo>
                    <a:cubicBezTo>
                      <a:pt x="27" y="49"/>
                      <a:pt x="28" y="56"/>
                      <a:pt x="30" y="61"/>
                    </a:cubicBezTo>
                    <a:cubicBezTo>
                      <a:pt x="34" y="71"/>
                      <a:pt x="40" y="77"/>
                      <a:pt x="49" y="77"/>
                    </a:cubicBezTo>
                    <a:cubicBezTo>
                      <a:pt x="53" y="77"/>
                      <a:pt x="58" y="75"/>
                      <a:pt x="61" y="73"/>
                    </a:cubicBezTo>
                    <a:cubicBezTo>
                      <a:pt x="64" y="71"/>
                      <a:pt x="67" y="68"/>
                      <a:pt x="70" y="64"/>
                    </a:cubicBezTo>
                    <a:lnTo>
                      <a:pt x="75" y="67"/>
                    </a:lnTo>
                    <a:cubicBezTo>
                      <a:pt x="69" y="76"/>
                      <a:pt x="62" y="83"/>
                      <a:pt x="55" y="87"/>
                    </a:cubicBezTo>
                    <a:cubicBezTo>
                      <a:pt x="50" y="89"/>
                      <a:pt x="44" y="90"/>
                      <a:pt x="38" y="90"/>
                    </a:cubicBezTo>
                    <a:cubicBezTo>
                      <a:pt x="29" y="90"/>
                      <a:pt x="20" y="87"/>
                      <a:pt x="12" y="79"/>
                    </a:cubicBezTo>
                    <a:cubicBezTo>
                      <a:pt x="4" y="72"/>
                      <a:pt x="0" y="61"/>
                      <a:pt x="0" y="45"/>
                    </a:cubicBezTo>
                    <a:lnTo>
                      <a:pt x="0" y="45"/>
                    </a:lnTo>
                    <a:close/>
                    <a:moveTo>
                      <a:pt x="51" y="35"/>
                    </a:moveTo>
                    <a:lnTo>
                      <a:pt x="51" y="35"/>
                    </a:lnTo>
                    <a:cubicBezTo>
                      <a:pt x="51" y="24"/>
                      <a:pt x="50" y="16"/>
                      <a:pt x="48" y="12"/>
                    </a:cubicBezTo>
                    <a:cubicBezTo>
                      <a:pt x="47" y="8"/>
                      <a:pt x="44" y="5"/>
                      <a:pt x="39" y="5"/>
                    </a:cubicBezTo>
                    <a:cubicBezTo>
                      <a:pt x="34" y="5"/>
                      <a:pt x="31" y="8"/>
                      <a:pt x="29" y="13"/>
                    </a:cubicBezTo>
                    <a:cubicBezTo>
                      <a:pt x="27" y="18"/>
                      <a:pt x="26"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348"/>
              <p:cNvSpPr>
                <a:spLocks/>
              </p:cNvSpPr>
              <p:nvPr/>
            </p:nvSpPr>
            <p:spPr bwMode="auto">
              <a:xfrm>
                <a:off x="3856" y="207"/>
                <a:ext cx="41" cy="48"/>
              </a:xfrm>
              <a:custGeom>
                <a:avLst/>
                <a:gdLst/>
                <a:ahLst/>
                <a:cxnLst>
                  <a:cxn ang="0">
                    <a:pos x="0" y="83"/>
                  </a:cxn>
                  <a:cxn ang="0">
                    <a:pos x="0" y="83"/>
                  </a:cxn>
                  <a:cxn ang="0">
                    <a:pos x="7" y="81"/>
                  </a:cxn>
                  <a:cxn ang="0">
                    <a:pos x="10" y="73"/>
                  </a:cxn>
                  <a:cxn ang="0">
                    <a:pos x="10" y="68"/>
                  </a:cxn>
                  <a:cxn ang="0">
                    <a:pos x="10" y="17"/>
                  </a:cxn>
                  <a:cxn ang="0">
                    <a:pos x="8" y="9"/>
                  </a:cxn>
                  <a:cxn ang="0">
                    <a:pos x="0" y="6"/>
                  </a:cxn>
                  <a:cxn ang="0">
                    <a:pos x="0" y="2"/>
                  </a:cxn>
                  <a:cxn ang="0">
                    <a:pos x="35" y="2"/>
                  </a:cxn>
                  <a:cxn ang="0">
                    <a:pos x="35" y="16"/>
                  </a:cxn>
                  <a:cxn ang="0">
                    <a:pos x="47" y="4"/>
                  </a:cxn>
                  <a:cxn ang="0">
                    <a:pos x="61" y="0"/>
                  </a:cxn>
                  <a:cxn ang="0">
                    <a:pos x="71" y="3"/>
                  </a:cxn>
                  <a:cxn ang="0">
                    <a:pos x="75" y="14"/>
                  </a:cxn>
                  <a:cxn ang="0">
                    <a:pos x="72" y="23"/>
                  </a:cxn>
                  <a:cxn ang="0">
                    <a:pos x="64" y="27"/>
                  </a:cxn>
                  <a:cxn ang="0">
                    <a:pos x="54" y="21"/>
                  </a:cxn>
                  <a:cxn ang="0">
                    <a:pos x="48" y="16"/>
                  </a:cxn>
                  <a:cxn ang="0">
                    <a:pos x="40" y="20"/>
                  </a:cxn>
                  <a:cxn ang="0">
                    <a:pos x="36" y="33"/>
                  </a:cxn>
                  <a:cxn ang="0">
                    <a:pos x="36" y="68"/>
                  </a:cxn>
                  <a:cxn ang="0">
                    <a:pos x="39" y="80"/>
                  </a:cxn>
                  <a:cxn ang="0">
                    <a:pos x="50" y="83"/>
                  </a:cxn>
                  <a:cxn ang="0">
                    <a:pos x="50" y="88"/>
                  </a:cxn>
                  <a:cxn ang="0">
                    <a:pos x="0" y="88"/>
                  </a:cxn>
                  <a:cxn ang="0">
                    <a:pos x="0" y="83"/>
                  </a:cxn>
                </a:cxnLst>
                <a:rect l="0" t="0" r="r" b="b"/>
                <a:pathLst>
                  <a:path w="75" h="88">
                    <a:moveTo>
                      <a:pt x="0" y="83"/>
                    </a:moveTo>
                    <a:lnTo>
                      <a:pt x="0" y="83"/>
                    </a:lnTo>
                    <a:cubicBezTo>
                      <a:pt x="4" y="83"/>
                      <a:pt x="6" y="82"/>
                      <a:pt x="7" y="81"/>
                    </a:cubicBezTo>
                    <a:cubicBezTo>
                      <a:pt x="9" y="79"/>
                      <a:pt x="10" y="77"/>
                      <a:pt x="10" y="73"/>
                    </a:cubicBezTo>
                    <a:lnTo>
                      <a:pt x="10" y="68"/>
                    </a:lnTo>
                    <a:lnTo>
                      <a:pt x="10" y="17"/>
                    </a:lnTo>
                    <a:cubicBezTo>
                      <a:pt x="10" y="13"/>
                      <a:pt x="9" y="11"/>
                      <a:pt x="8" y="9"/>
                    </a:cubicBezTo>
                    <a:cubicBezTo>
                      <a:pt x="7" y="8"/>
                      <a:pt x="4" y="7"/>
                      <a:pt x="0" y="6"/>
                    </a:cubicBezTo>
                    <a:lnTo>
                      <a:pt x="0" y="2"/>
                    </a:lnTo>
                    <a:lnTo>
                      <a:pt x="35" y="2"/>
                    </a:lnTo>
                    <a:lnTo>
                      <a:pt x="35" y="16"/>
                    </a:lnTo>
                    <a:cubicBezTo>
                      <a:pt x="39" y="11"/>
                      <a:pt x="43" y="7"/>
                      <a:pt x="47" y="4"/>
                    </a:cubicBezTo>
                    <a:cubicBezTo>
                      <a:pt x="51" y="1"/>
                      <a:pt x="55" y="0"/>
                      <a:pt x="61" y="0"/>
                    </a:cubicBezTo>
                    <a:cubicBezTo>
                      <a:pt x="64" y="0"/>
                      <a:pt x="68" y="1"/>
                      <a:pt x="71" y="3"/>
                    </a:cubicBezTo>
                    <a:cubicBezTo>
                      <a:pt x="74" y="6"/>
                      <a:pt x="75" y="9"/>
                      <a:pt x="75" y="14"/>
                    </a:cubicBezTo>
                    <a:cubicBezTo>
                      <a:pt x="75" y="18"/>
                      <a:pt x="74" y="21"/>
                      <a:pt x="72" y="23"/>
                    </a:cubicBezTo>
                    <a:cubicBezTo>
                      <a:pt x="70" y="25"/>
                      <a:pt x="67" y="27"/>
                      <a:pt x="64" y="27"/>
                    </a:cubicBezTo>
                    <a:cubicBezTo>
                      <a:pt x="60" y="27"/>
                      <a:pt x="56" y="25"/>
                      <a:pt x="54" y="21"/>
                    </a:cubicBezTo>
                    <a:cubicBezTo>
                      <a:pt x="51" y="17"/>
                      <a:pt x="49" y="16"/>
                      <a:pt x="48" y="16"/>
                    </a:cubicBezTo>
                    <a:cubicBezTo>
                      <a:pt x="45" y="16"/>
                      <a:pt x="43" y="17"/>
                      <a:pt x="40" y="20"/>
                    </a:cubicBezTo>
                    <a:cubicBezTo>
                      <a:pt x="38" y="23"/>
                      <a:pt x="36" y="28"/>
                      <a:pt x="36" y="33"/>
                    </a:cubicBezTo>
                    <a:lnTo>
                      <a:pt x="36" y="68"/>
                    </a:lnTo>
                    <a:cubicBezTo>
                      <a:pt x="36" y="75"/>
                      <a:pt x="37" y="78"/>
                      <a:pt x="39" y="80"/>
                    </a:cubicBezTo>
                    <a:cubicBezTo>
                      <a:pt x="41" y="82"/>
                      <a:pt x="44" y="83"/>
                      <a:pt x="50" y="83"/>
                    </a:cubicBezTo>
                    <a:lnTo>
                      <a:pt x="50"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349"/>
              <p:cNvSpPr>
                <a:spLocks/>
              </p:cNvSpPr>
              <p:nvPr/>
            </p:nvSpPr>
            <p:spPr bwMode="auto">
              <a:xfrm>
                <a:off x="3264" y="438"/>
                <a:ext cx="685" cy="208"/>
              </a:xfrm>
              <a:custGeom>
                <a:avLst/>
                <a:gdLst/>
                <a:ahLst/>
                <a:cxnLst>
                  <a:cxn ang="0">
                    <a:pos x="0" y="0"/>
                  </a:cxn>
                  <a:cxn ang="0">
                    <a:pos x="0" y="0"/>
                  </a:cxn>
                  <a:cxn ang="0">
                    <a:pos x="1246" y="0"/>
                  </a:cxn>
                  <a:cxn ang="0">
                    <a:pos x="1246" y="378"/>
                  </a:cxn>
                  <a:cxn ang="0">
                    <a:pos x="0" y="378"/>
                  </a:cxn>
                  <a:cxn ang="0">
                    <a:pos x="0" y="0"/>
                  </a:cxn>
                </a:cxnLst>
                <a:rect l="0" t="0" r="r" b="b"/>
                <a:pathLst>
                  <a:path w="1246" h="378">
                    <a:moveTo>
                      <a:pt x="0" y="0"/>
                    </a:moveTo>
                    <a:lnTo>
                      <a:pt x="0" y="0"/>
                    </a:lnTo>
                    <a:lnTo>
                      <a:pt x="1246" y="0"/>
                    </a:lnTo>
                    <a:lnTo>
                      <a:pt x="1246"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350"/>
              <p:cNvSpPr>
                <a:spLocks noEditPoints="1"/>
              </p:cNvSpPr>
              <p:nvPr/>
            </p:nvSpPr>
            <p:spPr bwMode="auto">
              <a:xfrm>
                <a:off x="3282" y="496"/>
                <a:ext cx="36" cy="71"/>
              </a:xfrm>
              <a:custGeom>
                <a:avLst/>
                <a:gdLst/>
                <a:ahLst/>
                <a:cxnLst>
                  <a:cxn ang="0">
                    <a:pos x="0" y="123"/>
                  </a:cxn>
                  <a:cxn ang="0">
                    <a:pos x="0" y="123"/>
                  </a:cxn>
                  <a:cxn ang="0">
                    <a:pos x="11" y="122"/>
                  </a:cxn>
                  <a:cxn ang="0">
                    <a:pos x="17" y="110"/>
                  </a:cxn>
                  <a:cxn ang="0">
                    <a:pos x="17" y="20"/>
                  </a:cxn>
                  <a:cxn ang="0">
                    <a:pos x="11" y="9"/>
                  </a:cxn>
                  <a:cxn ang="0">
                    <a:pos x="0" y="7"/>
                  </a:cxn>
                  <a:cxn ang="0">
                    <a:pos x="0" y="2"/>
                  </a:cxn>
                  <a:cxn ang="0">
                    <a:pos x="65" y="2"/>
                  </a:cxn>
                  <a:cxn ang="0">
                    <a:pos x="65" y="7"/>
                  </a:cxn>
                  <a:cxn ang="0">
                    <a:pos x="53" y="9"/>
                  </a:cxn>
                  <a:cxn ang="0">
                    <a:pos x="47" y="20"/>
                  </a:cxn>
                  <a:cxn ang="0">
                    <a:pos x="47" y="110"/>
                  </a:cxn>
                  <a:cxn ang="0">
                    <a:pos x="52" y="121"/>
                  </a:cxn>
                  <a:cxn ang="0">
                    <a:pos x="65" y="123"/>
                  </a:cxn>
                  <a:cxn ang="0">
                    <a:pos x="65" y="128"/>
                  </a:cxn>
                  <a:cxn ang="0">
                    <a:pos x="0" y="128"/>
                  </a:cxn>
                  <a:cxn ang="0">
                    <a:pos x="0" y="123"/>
                  </a:cxn>
                  <a:cxn ang="0">
                    <a:pos x="32" y="0"/>
                  </a:cxn>
                  <a:cxn ang="0">
                    <a:pos x="32" y="0"/>
                  </a:cxn>
                  <a:cxn ang="0">
                    <a:pos x="32" y="0"/>
                  </a:cxn>
                </a:cxnLst>
                <a:rect l="0" t="0" r="r" b="b"/>
                <a:pathLst>
                  <a:path w="65" h="128">
                    <a:moveTo>
                      <a:pt x="0" y="123"/>
                    </a:moveTo>
                    <a:lnTo>
                      <a:pt x="0" y="123"/>
                    </a:lnTo>
                    <a:cubicBezTo>
                      <a:pt x="5" y="123"/>
                      <a:pt x="9" y="123"/>
                      <a:pt x="11" y="122"/>
                    </a:cubicBezTo>
                    <a:cubicBezTo>
                      <a:pt x="15" y="120"/>
                      <a:pt x="17" y="116"/>
                      <a:pt x="17" y="110"/>
                    </a:cubicBezTo>
                    <a:lnTo>
                      <a:pt x="17" y="20"/>
                    </a:lnTo>
                    <a:cubicBezTo>
                      <a:pt x="17" y="15"/>
                      <a:pt x="15" y="11"/>
                      <a:pt x="11" y="9"/>
                    </a:cubicBezTo>
                    <a:cubicBezTo>
                      <a:pt x="9" y="8"/>
                      <a:pt x="5" y="7"/>
                      <a:pt x="0" y="7"/>
                    </a:cubicBezTo>
                    <a:lnTo>
                      <a:pt x="0" y="2"/>
                    </a:lnTo>
                    <a:lnTo>
                      <a:pt x="65" y="2"/>
                    </a:lnTo>
                    <a:lnTo>
                      <a:pt x="65" y="7"/>
                    </a:lnTo>
                    <a:cubicBezTo>
                      <a:pt x="59" y="7"/>
                      <a:pt x="55" y="8"/>
                      <a:pt x="53" y="9"/>
                    </a:cubicBezTo>
                    <a:cubicBezTo>
                      <a:pt x="49" y="11"/>
                      <a:pt x="47" y="15"/>
                      <a:pt x="47" y="20"/>
                    </a:cubicBezTo>
                    <a:lnTo>
                      <a:pt x="47" y="110"/>
                    </a:lnTo>
                    <a:cubicBezTo>
                      <a:pt x="47" y="116"/>
                      <a:pt x="49" y="119"/>
                      <a:pt x="52" y="121"/>
                    </a:cubicBezTo>
                    <a:cubicBezTo>
                      <a:pt x="54" y="123"/>
                      <a:pt x="59" y="123"/>
                      <a:pt x="65" y="123"/>
                    </a:cubicBezTo>
                    <a:lnTo>
                      <a:pt x="65" y="128"/>
                    </a:lnTo>
                    <a:lnTo>
                      <a:pt x="0" y="128"/>
                    </a:lnTo>
                    <a:lnTo>
                      <a:pt x="0" y="123"/>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351"/>
              <p:cNvSpPr>
                <a:spLocks noEditPoints="1"/>
              </p:cNvSpPr>
              <p:nvPr/>
            </p:nvSpPr>
            <p:spPr bwMode="auto">
              <a:xfrm>
                <a:off x="3322" y="518"/>
                <a:ext cx="53" cy="49"/>
              </a:xfrm>
              <a:custGeom>
                <a:avLst/>
                <a:gdLst/>
                <a:ahLst/>
                <a:cxnLst>
                  <a:cxn ang="0">
                    <a:pos x="0" y="84"/>
                  </a:cxn>
                  <a:cxn ang="0">
                    <a:pos x="0" y="84"/>
                  </a:cxn>
                  <a:cxn ang="0">
                    <a:pos x="8" y="81"/>
                  </a:cxn>
                  <a:cxn ang="0">
                    <a:pos x="10" y="72"/>
                  </a:cxn>
                  <a:cxn ang="0">
                    <a:pos x="10" y="18"/>
                  </a:cxn>
                  <a:cxn ang="0">
                    <a:pos x="8" y="10"/>
                  </a:cxn>
                  <a:cxn ang="0">
                    <a:pos x="0" y="7"/>
                  </a:cxn>
                  <a:cxn ang="0">
                    <a:pos x="0" y="3"/>
                  </a:cxn>
                  <a:cxn ang="0">
                    <a:pos x="35" y="3"/>
                  </a:cxn>
                  <a:cxn ang="0">
                    <a:pos x="35" y="16"/>
                  </a:cxn>
                  <a:cxn ang="0">
                    <a:pos x="47" y="5"/>
                  </a:cxn>
                  <a:cxn ang="0">
                    <a:pos x="62" y="0"/>
                  </a:cxn>
                  <a:cxn ang="0">
                    <a:pos x="81" y="7"/>
                  </a:cxn>
                  <a:cxn ang="0">
                    <a:pos x="87" y="28"/>
                  </a:cxn>
                  <a:cxn ang="0">
                    <a:pos x="87" y="73"/>
                  </a:cxn>
                  <a:cxn ang="0">
                    <a:pos x="89" y="81"/>
                  </a:cxn>
                  <a:cxn ang="0">
                    <a:pos x="96" y="84"/>
                  </a:cxn>
                  <a:cxn ang="0">
                    <a:pos x="96" y="88"/>
                  </a:cxn>
                  <a:cxn ang="0">
                    <a:pos x="53" y="88"/>
                  </a:cxn>
                  <a:cxn ang="0">
                    <a:pos x="53" y="84"/>
                  </a:cxn>
                  <a:cxn ang="0">
                    <a:pos x="60" y="81"/>
                  </a:cxn>
                  <a:cxn ang="0">
                    <a:pos x="61" y="73"/>
                  </a:cxn>
                  <a:cxn ang="0">
                    <a:pos x="61" y="28"/>
                  </a:cxn>
                  <a:cxn ang="0">
                    <a:pos x="60" y="19"/>
                  </a:cxn>
                  <a:cxn ang="0">
                    <a:pos x="51" y="13"/>
                  </a:cxn>
                  <a:cxn ang="0">
                    <a:pos x="43" y="16"/>
                  </a:cxn>
                  <a:cxn ang="0">
                    <a:pos x="36" y="23"/>
                  </a:cxn>
                  <a:cxn ang="0">
                    <a:pos x="36" y="73"/>
                  </a:cxn>
                  <a:cxn ang="0">
                    <a:pos x="38" y="81"/>
                  </a:cxn>
                  <a:cxn ang="0">
                    <a:pos x="45" y="84"/>
                  </a:cxn>
                  <a:cxn ang="0">
                    <a:pos x="45" y="88"/>
                  </a:cxn>
                  <a:cxn ang="0">
                    <a:pos x="0" y="88"/>
                  </a:cxn>
                  <a:cxn ang="0">
                    <a:pos x="0" y="84"/>
                  </a:cxn>
                  <a:cxn ang="0">
                    <a:pos x="49" y="0"/>
                  </a:cxn>
                  <a:cxn ang="0">
                    <a:pos x="49" y="0"/>
                  </a:cxn>
                  <a:cxn ang="0">
                    <a:pos x="49" y="0"/>
                  </a:cxn>
                </a:cxnLst>
                <a:rect l="0" t="0" r="r" b="b"/>
                <a:pathLst>
                  <a:path w="96" h="88">
                    <a:moveTo>
                      <a:pt x="0" y="84"/>
                    </a:moveTo>
                    <a:lnTo>
                      <a:pt x="0" y="84"/>
                    </a:lnTo>
                    <a:cubicBezTo>
                      <a:pt x="4" y="83"/>
                      <a:pt x="6" y="82"/>
                      <a:pt x="8" y="81"/>
                    </a:cubicBezTo>
                    <a:cubicBezTo>
                      <a:pt x="9" y="80"/>
                      <a:pt x="10" y="77"/>
                      <a:pt x="10" y="72"/>
                    </a:cubicBezTo>
                    <a:lnTo>
                      <a:pt x="10" y="18"/>
                    </a:lnTo>
                    <a:cubicBezTo>
                      <a:pt x="10" y="14"/>
                      <a:pt x="9" y="11"/>
                      <a:pt x="8" y="10"/>
                    </a:cubicBezTo>
                    <a:cubicBezTo>
                      <a:pt x="7" y="9"/>
                      <a:pt x="4" y="8"/>
                      <a:pt x="0" y="7"/>
                    </a:cubicBezTo>
                    <a:lnTo>
                      <a:pt x="0" y="3"/>
                    </a:lnTo>
                    <a:lnTo>
                      <a:pt x="35" y="3"/>
                    </a:lnTo>
                    <a:lnTo>
                      <a:pt x="35" y="16"/>
                    </a:lnTo>
                    <a:cubicBezTo>
                      <a:pt x="38" y="11"/>
                      <a:pt x="42" y="8"/>
                      <a:pt x="47" y="5"/>
                    </a:cubicBezTo>
                    <a:cubicBezTo>
                      <a:pt x="51" y="2"/>
                      <a:pt x="56" y="0"/>
                      <a:pt x="62" y="0"/>
                    </a:cubicBezTo>
                    <a:cubicBezTo>
                      <a:pt x="70" y="0"/>
                      <a:pt x="76" y="2"/>
                      <a:pt x="81" y="7"/>
                    </a:cubicBezTo>
                    <a:cubicBezTo>
                      <a:pt x="85" y="11"/>
                      <a:pt x="87" y="18"/>
                      <a:pt x="87" y="28"/>
                    </a:cubicBezTo>
                    <a:lnTo>
                      <a:pt x="87" y="73"/>
                    </a:lnTo>
                    <a:cubicBezTo>
                      <a:pt x="87" y="77"/>
                      <a:pt x="88" y="80"/>
                      <a:pt x="89" y="81"/>
                    </a:cubicBezTo>
                    <a:cubicBezTo>
                      <a:pt x="91" y="82"/>
                      <a:pt x="93" y="83"/>
                      <a:pt x="96" y="84"/>
                    </a:cubicBezTo>
                    <a:lnTo>
                      <a:pt x="96" y="88"/>
                    </a:lnTo>
                    <a:lnTo>
                      <a:pt x="53" y="88"/>
                    </a:lnTo>
                    <a:lnTo>
                      <a:pt x="53" y="84"/>
                    </a:lnTo>
                    <a:cubicBezTo>
                      <a:pt x="56" y="83"/>
                      <a:pt x="58" y="82"/>
                      <a:pt x="60" y="81"/>
                    </a:cubicBezTo>
                    <a:cubicBezTo>
                      <a:pt x="61" y="80"/>
                      <a:pt x="61" y="77"/>
                      <a:pt x="61" y="73"/>
                    </a:cubicBezTo>
                    <a:lnTo>
                      <a:pt x="61" y="28"/>
                    </a:lnTo>
                    <a:cubicBezTo>
                      <a:pt x="61" y="24"/>
                      <a:pt x="61" y="21"/>
                      <a:pt x="60" y="19"/>
                    </a:cubicBezTo>
                    <a:cubicBezTo>
                      <a:pt x="59" y="15"/>
                      <a:pt x="56" y="13"/>
                      <a:pt x="51" y="13"/>
                    </a:cubicBezTo>
                    <a:cubicBezTo>
                      <a:pt x="48" y="13"/>
                      <a:pt x="45" y="14"/>
                      <a:pt x="43" y="16"/>
                    </a:cubicBezTo>
                    <a:cubicBezTo>
                      <a:pt x="40" y="19"/>
                      <a:pt x="38" y="21"/>
                      <a:pt x="36" y="23"/>
                    </a:cubicBezTo>
                    <a:lnTo>
                      <a:pt x="36" y="73"/>
                    </a:lnTo>
                    <a:cubicBezTo>
                      <a:pt x="36" y="77"/>
                      <a:pt x="37" y="80"/>
                      <a:pt x="38" y="81"/>
                    </a:cubicBezTo>
                    <a:cubicBezTo>
                      <a:pt x="39" y="82"/>
                      <a:pt x="42" y="83"/>
                      <a:pt x="45" y="84"/>
                    </a:cubicBezTo>
                    <a:lnTo>
                      <a:pt x="45" y="88"/>
                    </a:lnTo>
                    <a:lnTo>
                      <a:pt x="0" y="88"/>
                    </a:lnTo>
                    <a:lnTo>
                      <a:pt x="0" y="84"/>
                    </a:lnTo>
                    <a:close/>
                    <a:moveTo>
                      <a:pt x="49" y="0"/>
                    </a:moveTo>
                    <a:lnTo>
                      <a:pt x="49" y="0"/>
                    </a:lnTo>
                    <a:lnTo>
                      <a:pt x="4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352"/>
              <p:cNvSpPr>
                <a:spLocks noEditPoints="1"/>
              </p:cNvSpPr>
              <p:nvPr/>
            </p:nvSpPr>
            <p:spPr bwMode="auto">
              <a:xfrm>
                <a:off x="3380" y="497"/>
                <a:ext cx="52" cy="71"/>
              </a:xfrm>
              <a:custGeom>
                <a:avLst/>
                <a:gdLst/>
                <a:ahLst/>
                <a:cxnLst>
                  <a:cxn ang="0">
                    <a:pos x="42" y="118"/>
                  </a:cxn>
                  <a:cxn ang="0">
                    <a:pos x="42" y="118"/>
                  </a:cxn>
                  <a:cxn ang="0">
                    <a:pos x="53" y="113"/>
                  </a:cxn>
                  <a:cxn ang="0">
                    <a:pos x="57" y="105"/>
                  </a:cxn>
                  <a:cxn ang="0">
                    <a:pos x="57" y="60"/>
                  </a:cxn>
                  <a:cxn ang="0">
                    <a:pos x="53" y="53"/>
                  </a:cxn>
                  <a:cxn ang="0">
                    <a:pos x="42" y="49"/>
                  </a:cxn>
                  <a:cxn ang="0">
                    <a:pos x="29" y="63"/>
                  </a:cxn>
                  <a:cxn ang="0">
                    <a:pos x="27" y="83"/>
                  </a:cxn>
                  <a:cxn ang="0">
                    <a:pos x="29" y="105"/>
                  </a:cxn>
                  <a:cxn ang="0">
                    <a:pos x="42" y="118"/>
                  </a:cxn>
                  <a:cxn ang="0">
                    <a:pos x="42" y="118"/>
                  </a:cxn>
                  <a:cxn ang="0">
                    <a:pos x="0" y="86"/>
                  </a:cxn>
                  <a:cxn ang="0">
                    <a:pos x="0" y="86"/>
                  </a:cxn>
                  <a:cxn ang="0">
                    <a:pos x="10" y="51"/>
                  </a:cxn>
                  <a:cxn ang="0">
                    <a:pos x="35" y="38"/>
                  </a:cxn>
                  <a:cxn ang="0">
                    <a:pos x="48" y="42"/>
                  </a:cxn>
                  <a:cxn ang="0">
                    <a:pos x="57" y="50"/>
                  </a:cxn>
                  <a:cxn ang="0">
                    <a:pos x="57" y="16"/>
                  </a:cxn>
                  <a:cxn ang="0">
                    <a:pos x="55" y="7"/>
                  </a:cxn>
                  <a:cxn ang="0">
                    <a:pos x="43" y="5"/>
                  </a:cxn>
                  <a:cxn ang="0">
                    <a:pos x="43" y="0"/>
                  </a:cxn>
                  <a:cxn ang="0">
                    <a:pos x="83" y="0"/>
                  </a:cxn>
                  <a:cxn ang="0">
                    <a:pos x="83" y="107"/>
                  </a:cxn>
                  <a:cxn ang="0">
                    <a:pos x="86" y="115"/>
                  </a:cxn>
                  <a:cxn ang="0">
                    <a:pos x="94" y="118"/>
                  </a:cxn>
                  <a:cxn ang="0">
                    <a:pos x="94" y="123"/>
                  </a:cxn>
                  <a:cxn ang="0">
                    <a:pos x="74" y="125"/>
                  </a:cxn>
                  <a:cxn ang="0">
                    <a:pos x="58" y="129"/>
                  </a:cxn>
                  <a:cxn ang="0">
                    <a:pos x="58" y="117"/>
                  </a:cxn>
                  <a:cxn ang="0">
                    <a:pos x="48" y="125"/>
                  </a:cxn>
                  <a:cxn ang="0">
                    <a:pos x="34" y="129"/>
                  </a:cxn>
                  <a:cxn ang="0">
                    <a:pos x="10" y="117"/>
                  </a:cxn>
                  <a:cxn ang="0">
                    <a:pos x="0" y="86"/>
                  </a:cxn>
                  <a:cxn ang="0">
                    <a:pos x="0" y="86"/>
                  </a:cxn>
                </a:cxnLst>
                <a:rect l="0" t="0" r="r" b="b"/>
                <a:pathLst>
                  <a:path w="94" h="129">
                    <a:moveTo>
                      <a:pt x="42" y="118"/>
                    </a:moveTo>
                    <a:lnTo>
                      <a:pt x="42" y="118"/>
                    </a:lnTo>
                    <a:cubicBezTo>
                      <a:pt x="46" y="118"/>
                      <a:pt x="49" y="116"/>
                      <a:pt x="53" y="113"/>
                    </a:cubicBezTo>
                    <a:cubicBezTo>
                      <a:pt x="56" y="109"/>
                      <a:pt x="57" y="107"/>
                      <a:pt x="57" y="105"/>
                    </a:cubicBezTo>
                    <a:lnTo>
                      <a:pt x="57" y="60"/>
                    </a:lnTo>
                    <a:cubicBezTo>
                      <a:pt x="57" y="59"/>
                      <a:pt x="56" y="56"/>
                      <a:pt x="53" y="53"/>
                    </a:cubicBezTo>
                    <a:cubicBezTo>
                      <a:pt x="51" y="50"/>
                      <a:pt x="47" y="49"/>
                      <a:pt x="42" y="49"/>
                    </a:cubicBezTo>
                    <a:cubicBezTo>
                      <a:pt x="36" y="49"/>
                      <a:pt x="31" y="54"/>
                      <a:pt x="29" y="63"/>
                    </a:cubicBezTo>
                    <a:cubicBezTo>
                      <a:pt x="28" y="68"/>
                      <a:pt x="27" y="75"/>
                      <a:pt x="27" y="83"/>
                    </a:cubicBezTo>
                    <a:cubicBezTo>
                      <a:pt x="27" y="93"/>
                      <a:pt x="28" y="100"/>
                      <a:pt x="29" y="105"/>
                    </a:cubicBezTo>
                    <a:cubicBezTo>
                      <a:pt x="31" y="114"/>
                      <a:pt x="35" y="118"/>
                      <a:pt x="42" y="118"/>
                    </a:cubicBezTo>
                    <a:lnTo>
                      <a:pt x="42" y="118"/>
                    </a:lnTo>
                    <a:close/>
                    <a:moveTo>
                      <a:pt x="0" y="86"/>
                    </a:moveTo>
                    <a:lnTo>
                      <a:pt x="0" y="86"/>
                    </a:lnTo>
                    <a:cubicBezTo>
                      <a:pt x="0" y="71"/>
                      <a:pt x="3" y="60"/>
                      <a:pt x="10" y="51"/>
                    </a:cubicBezTo>
                    <a:cubicBezTo>
                      <a:pt x="17" y="43"/>
                      <a:pt x="26" y="38"/>
                      <a:pt x="35" y="38"/>
                    </a:cubicBezTo>
                    <a:cubicBezTo>
                      <a:pt x="40" y="38"/>
                      <a:pt x="45" y="40"/>
                      <a:pt x="48" y="42"/>
                    </a:cubicBezTo>
                    <a:cubicBezTo>
                      <a:pt x="51" y="43"/>
                      <a:pt x="54" y="46"/>
                      <a:pt x="57" y="50"/>
                    </a:cubicBezTo>
                    <a:lnTo>
                      <a:pt x="57" y="16"/>
                    </a:lnTo>
                    <a:cubicBezTo>
                      <a:pt x="57" y="11"/>
                      <a:pt x="56" y="8"/>
                      <a:pt x="55" y="7"/>
                    </a:cubicBezTo>
                    <a:cubicBezTo>
                      <a:pt x="53" y="6"/>
                      <a:pt x="49" y="5"/>
                      <a:pt x="43" y="5"/>
                    </a:cubicBezTo>
                    <a:lnTo>
                      <a:pt x="43" y="0"/>
                    </a:lnTo>
                    <a:lnTo>
                      <a:pt x="83" y="0"/>
                    </a:lnTo>
                    <a:lnTo>
                      <a:pt x="83" y="107"/>
                    </a:lnTo>
                    <a:cubicBezTo>
                      <a:pt x="83" y="111"/>
                      <a:pt x="84" y="114"/>
                      <a:pt x="86" y="115"/>
                    </a:cubicBezTo>
                    <a:cubicBezTo>
                      <a:pt x="87" y="117"/>
                      <a:pt x="90" y="118"/>
                      <a:pt x="94" y="118"/>
                    </a:cubicBezTo>
                    <a:lnTo>
                      <a:pt x="94" y="123"/>
                    </a:lnTo>
                    <a:cubicBezTo>
                      <a:pt x="84" y="124"/>
                      <a:pt x="77" y="124"/>
                      <a:pt x="74" y="125"/>
                    </a:cubicBezTo>
                    <a:cubicBezTo>
                      <a:pt x="71" y="125"/>
                      <a:pt x="66" y="127"/>
                      <a:pt x="58" y="129"/>
                    </a:cubicBezTo>
                    <a:lnTo>
                      <a:pt x="58" y="117"/>
                    </a:lnTo>
                    <a:cubicBezTo>
                      <a:pt x="55" y="120"/>
                      <a:pt x="51" y="123"/>
                      <a:pt x="48" y="125"/>
                    </a:cubicBezTo>
                    <a:cubicBezTo>
                      <a:pt x="44" y="127"/>
                      <a:pt x="39" y="129"/>
                      <a:pt x="34" y="129"/>
                    </a:cubicBezTo>
                    <a:cubicBezTo>
                      <a:pt x="24" y="129"/>
                      <a:pt x="17" y="125"/>
                      <a:pt x="10" y="117"/>
                    </a:cubicBezTo>
                    <a:cubicBezTo>
                      <a:pt x="3"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353"/>
              <p:cNvSpPr>
                <a:spLocks noEditPoints="1"/>
              </p:cNvSpPr>
              <p:nvPr/>
            </p:nvSpPr>
            <p:spPr bwMode="auto">
              <a:xfrm>
                <a:off x="3437" y="518"/>
                <a:ext cx="41" cy="50"/>
              </a:xfrm>
              <a:custGeom>
                <a:avLst/>
                <a:gdLst/>
                <a:ahLst/>
                <a:cxnLst>
                  <a:cxn ang="0">
                    <a:pos x="0" y="45"/>
                  </a:cxn>
                  <a:cxn ang="0">
                    <a:pos x="0" y="45"/>
                  </a:cxn>
                  <a:cxn ang="0">
                    <a:pos x="11" y="12"/>
                  </a:cxn>
                  <a:cxn ang="0">
                    <a:pos x="39" y="0"/>
                  </a:cxn>
                  <a:cxn ang="0">
                    <a:pos x="56" y="5"/>
                  </a:cxn>
                  <a:cxn ang="0">
                    <a:pos x="69" y="19"/>
                  </a:cxn>
                  <a:cxn ang="0">
                    <a:pos x="73" y="35"/>
                  </a:cxn>
                  <a:cxn ang="0">
                    <a:pos x="74" y="43"/>
                  </a:cxn>
                  <a:cxn ang="0">
                    <a:pos x="26" y="43"/>
                  </a:cxn>
                  <a:cxn ang="0">
                    <a:pos x="30" y="62"/>
                  </a:cxn>
                  <a:cxn ang="0">
                    <a:pos x="49" y="77"/>
                  </a:cxn>
                  <a:cxn ang="0">
                    <a:pos x="61" y="73"/>
                  </a:cxn>
                  <a:cxn ang="0">
                    <a:pos x="70" y="65"/>
                  </a:cxn>
                  <a:cxn ang="0">
                    <a:pos x="75" y="68"/>
                  </a:cxn>
                  <a:cxn ang="0">
                    <a:pos x="55" y="87"/>
                  </a:cxn>
                  <a:cxn ang="0">
                    <a:pos x="38" y="91"/>
                  </a:cxn>
                  <a:cxn ang="0">
                    <a:pos x="12" y="80"/>
                  </a:cxn>
                  <a:cxn ang="0">
                    <a:pos x="0" y="45"/>
                  </a:cxn>
                  <a:cxn ang="0">
                    <a:pos x="0" y="45"/>
                  </a:cxn>
                  <a:cxn ang="0">
                    <a:pos x="51" y="36"/>
                  </a:cxn>
                  <a:cxn ang="0">
                    <a:pos x="51" y="36"/>
                  </a:cxn>
                  <a:cxn ang="0">
                    <a:pos x="48" y="13"/>
                  </a:cxn>
                  <a:cxn ang="0">
                    <a:pos x="39" y="6"/>
                  </a:cxn>
                  <a:cxn ang="0">
                    <a:pos x="29" y="14"/>
                  </a:cxn>
                  <a:cxn ang="0">
                    <a:pos x="26" y="36"/>
                  </a:cxn>
                  <a:cxn ang="0">
                    <a:pos x="51" y="36"/>
                  </a:cxn>
                  <a:cxn ang="0">
                    <a:pos x="39" y="0"/>
                  </a:cxn>
                  <a:cxn ang="0">
                    <a:pos x="39" y="0"/>
                  </a:cxn>
                  <a:cxn ang="0">
                    <a:pos x="39" y="0"/>
                  </a:cxn>
                </a:cxnLst>
                <a:rect l="0" t="0" r="r" b="b"/>
                <a:pathLst>
                  <a:path w="75" h="91">
                    <a:moveTo>
                      <a:pt x="0" y="45"/>
                    </a:moveTo>
                    <a:lnTo>
                      <a:pt x="0" y="45"/>
                    </a:lnTo>
                    <a:cubicBezTo>
                      <a:pt x="0" y="31"/>
                      <a:pt x="4" y="20"/>
                      <a:pt x="11" y="12"/>
                    </a:cubicBezTo>
                    <a:cubicBezTo>
                      <a:pt x="19" y="4"/>
                      <a:pt x="28" y="0"/>
                      <a:pt x="39" y="0"/>
                    </a:cubicBezTo>
                    <a:cubicBezTo>
                      <a:pt x="45" y="0"/>
                      <a:pt x="51" y="2"/>
                      <a:pt x="56" y="5"/>
                    </a:cubicBezTo>
                    <a:cubicBezTo>
                      <a:pt x="61" y="8"/>
                      <a:pt x="66" y="13"/>
                      <a:pt x="69" y="19"/>
                    </a:cubicBezTo>
                    <a:cubicBezTo>
                      <a:pt x="71" y="23"/>
                      <a:pt x="72" y="28"/>
                      <a:pt x="73" y="35"/>
                    </a:cubicBezTo>
                    <a:cubicBezTo>
                      <a:pt x="73" y="38"/>
                      <a:pt x="74" y="41"/>
                      <a:pt x="74" y="43"/>
                    </a:cubicBezTo>
                    <a:lnTo>
                      <a:pt x="26" y="43"/>
                    </a:lnTo>
                    <a:cubicBezTo>
                      <a:pt x="27" y="50"/>
                      <a:pt x="28" y="56"/>
                      <a:pt x="30" y="62"/>
                    </a:cubicBezTo>
                    <a:cubicBezTo>
                      <a:pt x="34" y="72"/>
                      <a:pt x="40" y="77"/>
                      <a:pt x="49" y="77"/>
                    </a:cubicBezTo>
                    <a:cubicBezTo>
                      <a:pt x="53" y="77"/>
                      <a:pt x="58" y="76"/>
                      <a:pt x="61" y="73"/>
                    </a:cubicBezTo>
                    <a:cubicBezTo>
                      <a:pt x="64" y="72"/>
                      <a:pt x="67" y="69"/>
                      <a:pt x="70" y="65"/>
                    </a:cubicBezTo>
                    <a:lnTo>
                      <a:pt x="75" y="68"/>
                    </a:lnTo>
                    <a:cubicBezTo>
                      <a:pt x="69" y="77"/>
                      <a:pt x="62" y="84"/>
                      <a:pt x="55" y="87"/>
                    </a:cubicBezTo>
                    <a:cubicBezTo>
                      <a:pt x="50" y="90"/>
                      <a:pt x="44" y="91"/>
                      <a:pt x="38" y="91"/>
                    </a:cubicBezTo>
                    <a:cubicBezTo>
                      <a:pt x="28" y="91"/>
                      <a:pt x="20" y="87"/>
                      <a:pt x="12" y="80"/>
                    </a:cubicBezTo>
                    <a:cubicBezTo>
                      <a:pt x="4" y="73"/>
                      <a:pt x="0" y="61"/>
                      <a:pt x="0" y="45"/>
                    </a:cubicBezTo>
                    <a:lnTo>
                      <a:pt x="0" y="45"/>
                    </a:lnTo>
                    <a:close/>
                    <a:moveTo>
                      <a:pt x="51" y="36"/>
                    </a:moveTo>
                    <a:lnTo>
                      <a:pt x="51" y="36"/>
                    </a:lnTo>
                    <a:cubicBezTo>
                      <a:pt x="51" y="25"/>
                      <a:pt x="50" y="17"/>
                      <a:pt x="48" y="13"/>
                    </a:cubicBezTo>
                    <a:cubicBezTo>
                      <a:pt x="47" y="8"/>
                      <a:pt x="44" y="6"/>
                      <a:pt x="39" y="6"/>
                    </a:cubicBezTo>
                    <a:cubicBezTo>
                      <a:pt x="34" y="6"/>
                      <a:pt x="31" y="9"/>
                      <a:pt x="29" y="14"/>
                    </a:cubicBezTo>
                    <a:cubicBezTo>
                      <a:pt x="27" y="19"/>
                      <a:pt x="26" y="26"/>
                      <a:pt x="26" y="36"/>
                    </a:cubicBezTo>
                    <a:lnTo>
                      <a:pt x="51" y="36"/>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354"/>
              <p:cNvSpPr>
                <a:spLocks/>
              </p:cNvSpPr>
              <p:nvPr/>
            </p:nvSpPr>
            <p:spPr bwMode="auto">
              <a:xfrm>
                <a:off x="3482" y="520"/>
                <a:ext cx="48" cy="47"/>
              </a:xfrm>
              <a:custGeom>
                <a:avLst/>
                <a:gdLst/>
                <a:ahLst/>
                <a:cxnLst>
                  <a:cxn ang="0">
                    <a:pos x="0" y="81"/>
                  </a:cxn>
                  <a:cxn ang="0">
                    <a:pos x="0" y="81"/>
                  </a:cxn>
                  <a:cxn ang="0">
                    <a:pos x="8" y="78"/>
                  </a:cxn>
                  <a:cxn ang="0">
                    <a:pos x="18" y="67"/>
                  </a:cxn>
                  <a:cxn ang="0">
                    <a:pos x="26" y="58"/>
                  </a:cxn>
                  <a:cxn ang="0">
                    <a:pos x="33" y="48"/>
                  </a:cxn>
                  <a:cxn ang="0">
                    <a:pos x="9" y="11"/>
                  </a:cxn>
                  <a:cxn ang="0">
                    <a:pos x="5" y="6"/>
                  </a:cxn>
                  <a:cxn ang="0">
                    <a:pos x="0" y="4"/>
                  </a:cxn>
                  <a:cxn ang="0">
                    <a:pos x="0" y="0"/>
                  </a:cxn>
                  <a:cxn ang="0">
                    <a:pos x="46" y="0"/>
                  </a:cxn>
                  <a:cxn ang="0">
                    <a:pos x="46" y="4"/>
                  </a:cxn>
                  <a:cxn ang="0">
                    <a:pos x="39" y="5"/>
                  </a:cxn>
                  <a:cxn ang="0">
                    <a:pos x="38" y="8"/>
                  </a:cxn>
                  <a:cxn ang="0">
                    <a:pos x="42" y="17"/>
                  </a:cxn>
                  <a:cxn ang="0">
                    <a:pos x="51" y="29"/>
                  </a:cxn>
                  <a:cxn ang="0">
                    <a:pos x="62" y="14"/>
                  </a:cxn>
                  <a:cxn ang="0">
                    <a:pos x="65" y="8"/>
                  </a:cxn>
                  <a:cxn ang="0">
                    <a:pos x="62" y="5"/>
                  </a:cxn>
                  <a:cxn ang="0">
                    <a:pos x="55" y="4"/>
                  </a:cxn>
                  <a:cxn ang="0">
                    <a:pos x="55" y="0"/>
                  </a:cxn>
                  <a:cxn ang="0">
                    <a:pos x="86" y="0"/>
                  </a:cxn>
                  <a:cxn ang="0">
                    <a:pos x="86" y="4"/>
                  </a:cxn>
                  <a:cxn ang="0">
                    <a:pos x="81" y="6"/>
                  </a:cxn>
                  <a:cxn ang="0">
                    <a:pos x="73" y="11"/>
                  </a:cxn>
                  <a:cxn ang="0">
                    <a:pos x="54" y="35"/>
                  </a:cxn>
                  <a:cxn ang="0">
                    <a:pos x="82" y="77"/>
                  </a:cxn>
                  <a:cxn ang="0">
                    <a:pos x="84" y="79"/>
                  </a:cxn>
                  <a:cxn ang="0">
                    <a:pos x="88" y="81"/>
                  </a:cxn>
                  <a:cxn ang="0">
                    <a:pos x="88" y="85"/>
                  </a:cxn>
                  <a:cxn ang="0">
                    <a:pos x="43" y="85"/>
                  </a:cxn>
                  <a:cxn ang="0">
                    <a:pos x="43" y="81"/>
                  </a:cxn>
                  <a:cxn ang="0">
                    <a:pos x="49" y="80"/>
                  </a:cxn>
                  <a:cxn ang="0">
                    <a:pos x="51" y="77"/>
                  </a:cxn>
                  <a:cxn ang="0">
                    <a:pos x="49" y="72"/>
                  </a:cxn>
                  <a:cxn ang="0">
                    <a:pos x="46" y="66"/>
                  </a:cxn>
                  <a:cxn ang="0">
                    <a:pos x="42" y="60"/>
                  </a:cxn>
                  <a:cxn ang="0">
                    <a:pos x="37" y="53"/>
                  </a:cxn>
                  <a:cxn ang="0">
                    <a:pos x="28" y="65"/>
                  </a:cxn>
                  <a:cxn ang="0">
                    <a:pos x="22" y="76"/>
                  </a:cxn>
                  <a:cxn ang="0">
                    <a:pos x="25" y="80"/>
                  </a:cxn>
                  <a:cxn ang="0">
                    <a:pos x="32" y="81"/>
                  </a:cxn>
                  <a:cxn ang="0">
                    <a:pos x="32" y="85"/>
                  </a:cxn>
                  <a:cxn ang="0">
                    <a:pos x="0" y="85"/>
                  </a:cxn>
                  <a:cxn ang="0">
                    <a:pos x="0" y="81"/>
                  </a:cxn>
                </a:cxnLst>
                <a:rect l="0" t="0" r="r" b="b"/>
                <a:pathLst>
                  <a:path w="88" h="85">
                    <a:moveTo>
                      <a:pt x="0" y="81"/>
                    </a:moveTo>
                    <a:lnTo>
                      <a:pt x="0" y="81"/>
                    </a:lnTo>
                    <a:cubicBezTo>
                      <a:pt x="3" y="80"/>
                      <a:pt x="6" y="79"/>
                      <a:pt x="8" y="78"/>
                    </a:cubicBezTo>
                    <a:cubicBezTo>
                      <a:pt x="10" y="76"/>
                      <a:pt x="14" y="73"/>
                      <a:pt x="18" y="67"/>
                    </a:cubicBezTo>
                    <a:cubicBezTo>
                      <a:pt x="20" y="65"/>
                      <a:pt x="23" y="62"/>
                      <a:pt x="26" y="58"/>
                    </a:cubicBezTo>
                    <a:cubicBezTo>
                      <a:pt x="29" y="54"/>
                      <a:pt x="31" y="50"/>
                      <a:pt x="33" y="48"/>
                    </a:cubicBezTo>
                    <a:lnTo>
                      <a:pt x="9" y="11"/>
                    </a:lnTo>
                    <a:cubicBezTo>
                      <a:pt x="8" y="8"/>
                      <a:pt x="6" y="6"/>
                      <a:pt x="5" y="6"/>
                    </a:cubicBezTo>
                    <a:cubicBezTo>
                      <a:pt x="4" y="5"/>
                      <a:pt x="2" y="4"/>
                      <a:pt x="0" y="4"/>
                    </a:cubicBezTo>
                    <a:lnTo>
                      <a:pt x="0" y="0"/>
                    </a:lnTo>
                    <a:lnTo>
                      <a:pt x="46" y="0"/>
                    </a:lnTo>
                    <a:lnTo>
                      <a:pt x="46" y="4"/>
                    </a:lnTo>
                    <a:cubicBezTo>
                      <a:pt x="42" y="5"/>
                      <a:pt x="39" y="5"/>
                      <a:pt x="39" y="5"/>
                    </a:cubicBezTo>
                    <a:cubicBezTo>
                      <a:pt x="38" y="6"/>
                      <a:pt x="38" y="6"/>
                      <a:pt x="38" y="8"/>
                    </a:cubicBezTo>
                    <a:cubicBezTo>
                      <a:pt x="38" y="9"/>
                      <a:pt x="39" y="12"/>
                      <a:pt x="42" y="17"/>
                    </a:cubicBezTo>
                    <a:cubicBezTo>
                      <a:pt x="46" y="22"/>
                      <a:pt x="48" y="26"/>
                      <a:pt x="51" y="29"/>
                    </a:cubicBezTo>
                    <a:cubicBezTo>
                      <a:pt x="57" y="21"/>
                      <a:pt x="61" y="16"/>
                      <a:pt x="62" y="14"/>
                    </a:cubicBezTo>
                    <a:cubicBezTo>
                      <a:pt x="64" y="12"/>
                      <a:pt x="65" y="10"/>
                      <a:pt x="65" y="8"/>
                    </a:cubicBezTo>
                    <a:cubicBezTo>
                      <a:pt x="65" y="7"/>
                      <a:pt x="64" y="5"/>
                      <a:pt x="62" y="5"/>
                    </a:cubicBezTo>
                    <a:cubicBezTo>
                      <a:pt x="61" y="4"/>
                      <a:pt x="58" y="4"/>
                      <a:pt x="55" y="4"/>
                    </a:cubicBezTo>
                    <a:lnTo>
                      <a:pt x="55" y="0"/>
                    </a:lnTo>
                    <a:lnTo>
                      <a:pt x="86" y="0"/>
                    </a:lnTo>
                    <a:lnTo>
                      <a:pt x="86" y="4"/>
                    </a:lnTo>
                    <a:cubicBezTo>
                      <a:pt x="84" y="4"/>
                      <a:pt x="82" y="5"/>
                      <a:pt x="81" y="6"/>
                    </a:cubicBezTo>
                    <a:cubicBezTo>
                      <a:pt x="78" y="7"/>
                      <a:pt x="75" y="9"/>
                      <a:pt x="73" y="11"/>
                    </a:cubicBezTo>
                    <a:lnTo>
                      <a:pt x="54" y="35"/>
                    </a:lnTo>
                    <a:lnTo>
                      <a:pt x="82" y="77"/>
                    </a:lnTo>
                    <a:cubicBezTo>
                      <a:pt x="83" y="78"/>
                      <a:pt x="83" y="79"/>
                      <a:pt x="84" y="79"/>
                    </a:cubicBezTo>
                    <a:cubicBezTo>
                      <a:pt x="85" y="80"/>
                      <a:pt x="86" y="80"/>
                      <a:pt x="88" y="81"/>
                    </a:cubicBezTo>
                    <a:lnTo>
                      <a:pt x="88" y="85"/>
                    </a:lnTo>
                    <a:lnTo>
                      <a:pt x="43" y="85"/>
                    </a:lnTo>
                    <a:lnTo>
                      <a:pt x="43" y="81"/>
                    </a:lnTo>
                    <a:cubicBezTo>
                      <a:pt x="45" y="81"/>
                      <a:pt x="47" y="80"/>
                      <a:pt x="49" y="80"/>
                    </a:cubicBezTo>
                    <a:cubicBezTo>
                      <a:pt x="50" y="80"/>
                      <a:pt x="51" y="78"/>
                      <a:pt x="51" y="77"/>
                    </a:cubicBezTo>
                    <a:cubicBezTo>
                      <a:pt x="51" y="76"/>
                      <a:pt x="51" y="74"/>
                      <a:pt x="49" y="72"/>
                    </a:cubicBezTo>
                    <a:cubicBezTo>
                      <a:pt x="49" y="71"/>
                      <a:pt x="47" y="69"/>
                      <a:pt x="46" y="66"/>
                    </a:cubicBezTo>
                    <a:cubicBezTo>
                      <a:pt x="45" y="65"/>
                      <a:pt x="44" y="63"/>
                      <a:pt x="42" y="60"/>
                    </a:cubicBezTo>
                    <a:cubicBezTo>
                      <a:pt x="40" y="58"/>
                      <a:pt x="39" y="56"/>
                      <a:pt x="37" y="53"/>
                    </a:cubicBezTo>
                    <a:cubicBezTo>
                      <a:pt x="33" y="58"/>
                      <a:pt x="30" y="62"/>
                      <a:pt x="28" y="65"/>
                    </a:cubicBezTo>
                    <a:cubicBezTo>
                      <a:pt x="24" y="71"/>
                      <a:pt x="22" y="74"/>
                      <a:pt x="22" y="76"/>
                    </a:cubicBezTo>
                    <a:cubicBezTo>
                      <a:pt x="22" y="78"/>
                      <a:pt x="23" y="79"/>
                      <a:pt x="25" y="80"/>
                    </a:cubicBezTo>
                    <a:cubicBezTo>
                      <a:pt x="26" y="80"/>
                      <a:pt x="29" y="81"/>
                      <a:pt x="32" y="81"/>
                    </a:cubicBezTo>
                    <a:lnTo>
                      <a:pt x="32" y="85"/>
                    </a:lnTo>
                    <a:lnTo>
                      <a:pt x="0" y="85"/>
                    </a:lnTo>
                    <a:lnTo>
                      <a:pt x="0" y="8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355"/>
              <p:cNvSpPr>
                <a:spLocks noEditPoints="1"/>
              </p:cNvSpPr>
              <p:nvPr/>
            </p:nvSpPr>
            <p:spPr bwMode="auto">
              <a:xfrm>
                <a:off x="3559" y="497"/>
                <a:ext cx="71" cy="70"/>
              </a:xfrm>
              <a:custGeom>
                <a:avLst/>
                <a:gdLst/>
                <a:ahLst/>
                <a:cxnLst>
                  <a:cxn ang="0">
                    <a:pos x="0" y="121"/>
                  </a:cxn>
                  <a:cxn ang="0">
                    <a:pos x="0" y="121"/>
                  </a:cxn>
                  <a:cxn ang="0">
                    <a:pos x="13" y="118"/>
                  </a:cxn>
                  <a:cxn ang="0">
                    <a:pos x="16" y="104"/>
                  </a:cxn>
                  <a:cxn ang="0">
                    <a:pos x="16" y="22"/>
                  </a:cxn>
                  <a:cxn ang="0">
                    <a:pos x="12" y="8"/>
                  </a:cxn>
                  <a:cxn ang="0">
                    <a:pos x="0" y="5"/>
                  </a:cxn>
                  <a:cxn ang="0">
                    <a:pos x="0" y="0"/>
                  </a:cxn>
                  <a:cxn ang="0">
                    <a:pos x="60" y="0"/>
                  </a:cxn>
                  <a:cxn ang="0">
                    <a:pos x="90" y="4"/>
                  </a:cxn>
                  <a:cxn ang="0">
                    <a:pos x="112" y="33"/>
                  </a:cxn>
                  <a:cxn ang="0">
                    <a:pos x="101" y="57"/>
                  </a:cxn>
                  <a:cxn ang="0">
                    <a:pos x="83" y="65"/>
                  </a:cxn>
                  <a:cxn ang="0">
                    <a:pos x="120" y="118"/>
                  </a:cxn>
                  <a:cxn ang="0">
                    <a:pos x="123" y="121"/>
                  </a:cxn>
                  <a:cxn ang="0">
                    <a:pos x="128" y="122"/>
                  </a:cxn>
                  <a:cxn ang="0">
                    <a:pos x="128" y="126"/>
                  </a:cxn>
                  <a:cxn ang="0">
                    <a:pos x="90" y="126"/>
                  </a:cxn>
                  <a:cxn ang="0">
                    <a:pos x="51" y="68"/>
                  </a:cxn>
                  <a:cxn ang="0">
                    <a:pos x="46" y="68"/>
                  </a:cxn>
                  <a:cxn ang="0">
                    <a:pos x="46" y="104"/>
                  </a:cxn>
                  <a:cxn ang="0">
                    <a:pos x="49" y="118"/>
                  </a:cxn>
                  <a:cxn ang="0">
                    <a:pos x="63" y="121"/>
                  </a:cxn>
                  <a:cxn ang="0">
                    <a:pos x="63" y="126"/>
                  </a:cxn>
                  <a:cxn ang="0">
                    <a:pos x="0" y="126"/>
                  </a:cxn>
                  <a:cxn ang="0">
                    <a:pos x="0" y="121"/>
                  </a:cxn>
                  <a:cxn ang="0">
                    <a:pos x="46" y="62"/>
                  </a:cxn>
                  <a:cxn ang="0">
                    <a:pos x="46" y="62"/>
                  </a:cxn>
                  <a:cxn ang="0">
                    <a:pos x="72" y="57"/>
                  </a:cxn>
                  <a:cxn ang="0">
                    <a:pos x="80" y="34"/>
                  </a:cxn>
                  <a:cxn ang="0">
                    <a:pos x="77" y="17"/>
                  </a:cxn>
                  <a:cxn ang="0">
                    <a:pos x="58" y="7"/>
                  </a:cxn>
                  <a:cxn ang="0">
                    <a:pos x="48" y="9"/>
                  </a:cxn>
                  <a:cxn ang="0">
                    <a:pos x="46" y="15"/>
                  </a:cxn>
                  <a:cxn ang="0">
                    <a:pos x="46" y="62"/>
                  </a:cxn>
                </a:cxnLst>
                <a:rect l="0" t="0" r="r" b="b"/>
                <a:pathLst>
                  <a:path w="128" h="126">
                    <a:moveTo>
                      <a:pt x="0" y="121"/>
                    </a:moveTo>
                    <a:lnTo>
                      <a:pt x="0" y="121"/>
                    </a:lnTo>
                    <a:cubicBezTo>
                      <a:pt x="6" y="121"/>
                      <a:pt x="10" y="120"/>
                      <a:pt x="13" y="118"/>
                    </a:cubicBezTo>
                    <a:cubicBezTo>
                      <a:pt x="15" y="116"/>
                      <a:pt x="16" y="111"/>
                      <a:pt x="16" y="104"/>
                    </a:cubicBezTo>
                    <a:lnTo>
                      <a:pt x="16" y="22"/>
                    </a:lnTo>
                    <a:cubicBezTo>
                      <a:pt x="16" y="15"/>
                      <a:pt x="15" y="10"/>
                      <a:pt x="12" y="8"/>
                    </a:cubicBezTo>
                    <a:cubicBezTo>
                      <a:pt x="10" y="7"/>
                      <a:pt x="6" y="6"/>
                      <a:pt x="0" y="5"/>
                    </a:cubicBezTo>
                    <a:lnTo>
                      <a:pt x="0" y="0"/>
                    </a:lnTo>
                    <a:lnTo>
                      <a:pt x="60" y="0"/>
                    </a:lnTo>
                    <a:cubicBezTo>
                      <a:pt x="72" y="0"/>
                      <a:pt x="82" y="2"/>
                      <a:pt x="90" y="4"/>
                    </a:cubicBezTo>
                    <a:cubicBezTo>
                      <a:pt x="105" y="10"/>
                      <a:pt x="112" y="19"/>
                      <a:pt x="112" y="33"/>
                    </a:cubicBezTo>
                    <a:cubicBezTo>
                      <a:pt x="112" y="43"/>
                      <a:pt x="108" y="51"/>
                      <a:pt x="101" y="57"/>
                    </a:cubicBezTo>
                    <a:cubicBezTo>
                      <a:pt x="95" y="61"/>
                      <a:pt x="89" y="64"/>
                      <a:pt x="83" y="65"/>
                    </a:cubicBezTo>
                    <a:lnTo>
                      <a:pt x="120" y="118"/>
                    </a:lnTo>
                    <a:cubicBezTo>
                      <a:pt x="121" y="119"/>
                      <a:pt x="122" y="120"/>
                      <a:pt x="123" y="121"/>
                    </a:cubicBezTo>
                    <a:cubicBezTo>
                      <a:pt x="125" y="121"/>
                      <a:pt x="126" y="122"/>
                      <a:pt x="128" y="122"/>
                    </a:cubicBezTo>
                    <a:lnTo>
                      <a:pt x="128" y="126"/>
                    </a:lnTo>
                    <a:lnTo>
                      <a:pt x="90" y="126"/>
                    </a:lnTo>
                    <a:lnTo>
                      <a:pt x="51" y="68"/>
                    </a:lnTo>
                    <a:lnTo>
                      <a:pt x="46" y="68"/>
                    </a:lnTo>
                    <a:lnTo>
                      <a:pt x="46" y="104"/>
                    </a:lnTo>
                    <a:cubicBezTo>
                      <a:pt x="46" y="111"/>
                      <a:pt x="47" y="115"/>
                      <a:pt x="49" y="118"/>
                    </a:cubicBezTo>
                    <a:cubicBezTo>
                      <a:pt x="52" y="120"/>
                      <a:pt x="56" y="121"/>
                      <a:pt x="63" y="121"/>
                    </a:cubicBezTo>
                    <a:lnTo>
                      <a:pt x="63" y="126"/>
                    </a:lnTo>
                    <a:lnTo>
                      <a:pt x="0" y="126"/>
                    </a:lnTo>
                    <a:lnTo>
                      <a:pt x="0" y="121"/>
                    </a:lnTo>
                    <a:close/>
                    <a:moveTo>
                      <a:pt x="46" y="62"/>
                    </a:moveTo>
                    <a:lnTo>
                      <a:pt x="46" y="62"/>
                    </a:lnTo>
                    <a:cubicBezTo>
                      <a:pt x="58" y="62"/>
                      <a:pt x="67" y="60"/>
                      <a:pt x="72" y="57"/>
                    </a:cubicBezTo>
                    <a:cubicBezTo>
                      <a:pt x="78" y="54"/>
                      <a:pt x="80" y="46"/>
                      <a:pt x="80" y="34"/>
                    </a:cubicBezTo>
                    <a:cubicBezTo>
                      <a:pt x="80" y="27"/>
                      <a:pt x="79" y="22"/>
                      <a:pt x="77" y="17"/>
                    </a:cubicBezTo>
                    <a:cubicBezTo>
                      <a:pt x="74" y="10"/>
                      <a:pt x="67" y="7"/>
                      <a:pt x="58" y="7"/>
                    </a:cubicBezTo>
                    <a:cubicBezTo>
                      <a:pt x="53" y="7"/>
                      <a:pt x="50" y="7"/>
                      <a:pt x="48" y="9"/>
                    </a:cubicBezTo>
                    <a:cubicBezTo>
                      <a:pt x="47" y="10"/>
                      <a:pt x="46" y="12"/>
                      <a:pt x="46" y="15"/>
                    </a:cubicBezTo>
                    <a:lnTo>
                      <a:pt x="46" y="6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Freeform 356"/>
              <p:cNvSpPr>
                <a:spLocks noEditPoints="1"/>
              </p:cNvSpPr>
              <p:nvPr/>
            </p:nvSpPr>
            <p:spPr bwMode="auto">
              <a:xfrm>
                <a:off x="3634" y="518"/>
                <a:ext cx="41" cy="50"/>
              </a:xfrm>
              <a:custGeom>
                <a:avLst/>
                <a:gdLst/>
                <a:ahLst/>
                <a:cxnLst>
                  <a:cxn ang="0">
                    <a:pos x="0" y="45"/>
                  </a:cxn>
                  <a:cxn ang="0">
                    <a:pos x="0" y="45"/>
                  </a:cxn>
                  <a:cxn ang="0">
                    <a:pos x="11" y="12"/>
                  </a:cxn>
                  <a:cxn ang="0">
                    <a:pos x="38" y="0"/>
                  </a:cxn>
                  <a:cxn ang="0">
                    <a:pos x="56" y="5"/>
                  </a:cxn>
                  <a:cxn ang="0">
                    <a:pos x="68" y="19"/>
                  </a:cxn>
                  <a:cxn ang="0">
                    <a:pos x="73" y="35"/>
                  </a:cxn>
                  <a:cxn ang="0">
                    <a:pos x="73" y="43"/>
                  </a:cxn>
                  <a:cxn ang="0">
                    <a:pos x="26" y="43"/>
                  </a:cxn>
                  <a:cxn ang="0">
                    <a:pos x="30" y="62"/>
                  </a:cxn>
                  <a:cxn ang="0">
                    <a:pos x="49" y="77"/>
                  </a:cxn>
                  <a:cxn ang="0">
                    <a:pos x="61" y="73"/>
                  </a:cxn>
                  <a:cxn ang="0">
                    <a:pos x="70" y="65"/>
                  </a:cxn>
                  <a:cxn ang="0">
                    <a:pos x="74" y="68"/>
                  </a:cxn>
                  <a:cxn ang="0">
                    <a:pos x="54" y="87"/>
                  </a:cxn>
                  <a:cxn ang="0">
                    <a:pos x="37" y="91"/>
                  </a:cxn>
                  <a:cxn ang="0">
                    <a:pos x="12" y="80"/>
                  </a:cxn>
                  <a:cxn ang="0">
                    <a:pos x="0" y="45"/>
                  </a:cxn>
                  <a:cxn ang="0">
                    <a:pos x="0" y="45"/>
                  </a:cxn>
                  <a:cxn ang="0">
                    <a:pos x="50" y="36"/>
                  </a:cxn>
                  <a:cxn ang="0">
                    <a:pos x="50" y="36"/>
                  </a:cxn>
                  <a:cxn ang="0">
                    <a:pos x="48" y="13"/>
                  </a:cxn>
                  <a:cxn ang="0">
                    <a:pos x="38" y="6"/>
                  </a:cxn>
                  <a:cxn ang="0">
                    <a:pos x="29" y="14"/>
                  </a:cxn>
                  <a:cxn ang="0">
                    <a:pos x="25" y="36"/>
                  </a:cxn>
                  <a:cxn ang="0">
                    <a:pos x="50" y="36"/>
                  </a:cxn>
                  <a:cxn ang="0">
                    <a:pos x="38" y="0"/>
                  </a:cxn>
                  <a:cxn ang="0">
                    <a:pos x="38" y="0"/>
                  </a:cxn>
                  <a:cxn ang="0">
                    <a:pos x="38" y="0"/>
                  </a:cxn>
                </a:cxnLst>
                <a:rect l="0" t="0" r="r" b="b"/>
                <a:pathLst>
                  <a:path w="74" h="91">
                    <a:moveTo>
                      <a:pt x="0" y="45"/>
                    </a:moveTo>
                    <a:lnTo>
                      <a:pt x="0" y="45"/>
                    </a:lnTo>
                    <a:cubicBezTo>
                      <a:pt x="0" y="31"/>
                      <a:pt x="3" y="20"/>
                      <a:pt x="11" y="12"/>
                    </a:cubicBezTo>
                    <a:cubicBezTo>
                      <a:pt x="19" y="4"/>
                      <a:pt x="28" y="0"/>
                      <a:pt x="38" y="0"/>
                    </a:cubicBezTo>
                    <a:cubicBezTo>
                      <a:pt x="45" y="0"/>
                      <a:pt x="50" y="2"/>
                      <a:pt x="56" y="5"/>
                    </a:cubicBezTo>
                    <a:cubicBezTo>
                      <a:pt x="61" y="8"/>
                      <a:pt x="65" y="13"/>
                      <a:pt x="68" y="19"/>
                    </a:cubicBezTo>
                    <a:cubicBezTo>
                      <a:pt x="70" y="23"/>
                      <a:pt x="72" y="28"/>
                      <a:pt x="73" y="35"/>
                    </a:cubicBezTo>
                    <a:cubicBezTo>
                      <a:pt x="73" y="38"/>
                      <a:pt x="73" y="41"/>
                      <a:pt x="73" y="43"/>
                    </a:cubicBezTo>
                    <a:lnTo>
                      <a:pt x="26" y="43"/>
                    </a:lnTo>
                    <a:cubicBezTo>
                      <a:pt x="26" y="50"/>
                      <a:pt x="28" y="56"/>
                      <a:pt x="30" y="62"/>
                    </a:cubicBezTo>
                    <a:cubicBezTo>
                      <a:pt x="33" y="72"/>
                      <a:pt x="40" y="77"/>
                      <a:pt x="49" y="77"/>
                    </a:cubicBezTo>
                    <a:cubicBezTo>
                      <a:pt x="53" y="77"/>
                      <a:pt x="57" y="76"/>
                      <a:pt x="61" y="73"/>
                    </a:cubicBezTo>
                    <a:cubicBezTo>
                      <a:pt x="63" y="72"/>
                      <a:pt x="66" y="69"/>
                      <a:pt x="70" y="65"/>
                    </a:cubicBezTo>
                    <a:lnTo>
                      <a:pt x="74" y="68"/>
                    </a:lnTo>
                    <a:cubicBezTo>
                      <a:pt x="68" y="77"/>
                      <a:pt x="62" y="84"/>
                      <a:pt x="54" y="87"/>
                    </a:cubicBezTo>
                    <a:cubicBezTo>
                      <a:pt x="49" y="90"/>
                      <a:pt x="44" y="91"/>
                      <a:pt x="37" y="91"/>
                    </a:cubicBezTo>
                    <a:cubicBezTo>
                      <a:pt x="28" y="91"/>
                      <a:pt x="20" y="87"/>
                      <a:pt x="12" y="80"/>
                    </a:cubicBezTo>
                    <a:cubicBezTo>
                      <a:pt x="4" y="73"/>
                      <a:pt x="0" y="61"/>
                      <a:pt x="0" y="45"/>
                    </a:cubicBezTo>
                    <a:lnTo>
                      <a:pt x="0" y="45"/>
                    </a:lnTo>
                    <a:close/>
                    <a:moveTo>
                      <a:pt x="50" y="36"/>
                    </a:moveTo>
                    <a:lnTo>
                      <a:pt x="50" y="36"/>
                    </a:lnTo>
                    <a:cubicBezTo>
                      <a:pt x="50" y="25"/>
                      <a:pt x="49" y="17"/>
                      <a:pt x="48" y="13"/>
                    </a:cubicBezTo>
                    <a:cubicBezTo>
                      <a:pt x="46" y="8"/>
                      <a:pt x="43" y="6"/>
                      <a:pt x="38" y="6"/>
                    </a:cubicBezTo>
                    <a:cubicBezTo>
                      <a:pt x="34" y="6"/>
                      <a:pt x="30" y="9"/>
                      <a:pt x="29" y="14"/>
                    </a:cubicBezTo>
                    <a:cubicBezTo>
                      <a:pt x="27" y="19"/>
                      <a:pt x="26" y="26"/>
                      <a:pt x="25" y="36"/>
                    </a:cubicBezTo>
                    <a:lnTo>
                      <a:pt x="50" y="36"/>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1" name="Freeform 357"/>
              <p:cNvSpPr>
                <a:spLocks noEditPoints="1"/>
              </p:cNvSpPr>
              <p:nvPr/>
            </p:nvSpPr>
            <p:spPr bwMode="auto">
              <a:xfrm>
                <a:off x="3680" y="518"/>
                <a:ext cx="46" cy="70"/>
              </a:xfrm>
              <a:custGeom>
                <a:avLst/>
                <a:gdLst/>
                <a:ahLst/>
                <a:cxnLst>
                  <a:cxn ang="0">
                    <a:pos x="27" y="30"/>
                  </a:cxn>
                  <a:cxn ang="0">
                    <a:pos x="39" y="54"/>
                  </a:cxn>
                  <a:cxn ang="0">
                    <a:pos x="51" y="30"/>
                  </a:cxn>
                  <a:cxn ang="0">
                    <a:pos x="39" y="6"/>
                  </a:cxn>
                  <a:cxn ang="0">
                    <a:pos x="27" y="30"/>
                  </a:cxn>
                  <a:cxn ang="0">
                    <a:pos x="16" y="108"/>
                  </a:cxn>
                  <a:cxn ang="0">
                    <a:pos x="22" y="117"/>
                  </a:cxn>
                  <a:cxn ang="0">
                    <a:pos x="57" y="119"/>
                  </a:cxn>
                  <a:cxn ang="0">
                    <a:pos x="66" y="100"/>
                  </a:cxn>
                  <a:cxn ang="0">
                    <a:pos x="22" y="98"/>
                  </a:cxn>
                  <a:cxn ang="0">
                    <a:pos x="16" y="108"/>
                  </a:cxn>
                  <a:cxn ang="0">
                    <a:pos x="0" y="110"/>
                  </a:cxn>
                  <a:cxn ang="0">
                    <a:pos x="3" y="101"/>
                  </a:cxn>
                  <a:cxn ang="0">
                    <a:pos x="14" y="95"/>
                  </a:cxn>
                  <a:cxn ang="0">
                    <a:pos x="2" y="80"/>
                  </a:cxn>
                  <a:cxn ang="0">
                    <a:pos x="22" y="59"/>
                  </a:cxn>
                  <a:cxn ang="0">
                    <a:pos x="7" y="47"/>
                  </a:cxn>
                  <a:cxn ang="0">
                    <a:pos x="11" y="9"/>
                  </a:cxn>
                  <a:cxn ang="0">
                    <a:pos x="51" y="2"/>
                  </a:cxn>
                  <a:cxn ang="0">
                    <a:pos x="84" y="4"/>
                  </a:cxn>
                  <a:cxn ang="0">
                    <a:pos x="69" y="14"/>
                  </a:cxn>
                  <a:cxn ang="0">
                    <a:pos x="76" y="33"/>
                  </a:cxn>
                  <a:cxn ang="0">
                    <a:pos x="38" y="60"/>
                  </a:cxn>
                  <a:cxn ang="0">
                    <a:pos x="32" y="60"/>
                  </a:cxn>
                  <a:cxn ang="0">
                    <a:pos x="23" y="69"/>
                  </a:cxn>
                  <a:cxn ang="0">
                    <a:pos x="29" y="75"/>
                  </a:cxn>
                  <a:cxn ang="0">
                    <a:pos x="42" y="76"/>
                  </a:cxn>
                  <a:cxn ang="0">
                    <a:pos x="71" y="79"/>
                  </a:cxn>
                  <a:cxn ang="0">
                    <a:pos x="64" y="123"/>
                  </a:cxn>
                  <a:cxn ang="0">
                    <a:pos x="15" y="124"/>
                  </a:cxn>
                  <a:cxn ang="0">
                    <a:pos x="0" y="110"/>
                  </a:cxn>
                  <a:cxn ang="0">
                    <a:pos x="42" y="0"/>
                  </a:cxn>
                </a:cxnLst>
                <a:rect l="0" t="0" r="r" b="b"/>
                <a:pathLst>
                  <a:path w="84" h="127">
                    <a:moveTo>
                      <a:pt x="27" y="30"/>
                    </a:moveTo>
                    <a:lnTo>
                      <a:pt x="27" y="30"/>
                    </a:lnTo>
                    <a:cubicBezTo>
                      <a:pt x="27" y="37"/>
                      <a:pt x="27" y="43"/>
                      <a:pt x="29" y="46"/>
                    </a:cubicBezTo>
                    <a:cubicBezTo>
                      <a:pt x="30" y="52"/>
                      <a:pt x="34" y="54"/>
                      <a:pt x="39" y="54"/>
                    </a:cubicBezTo>
                    <a:cubicBezTo>
                      <a:pt x="44" y="54"/>
                      <a:pt x="47" y="52"/>
                      <a:pt x="49" y="48"/>
                    </a:cubicBezTo>
                    <a:cubicBezTo>
                      <a:pt x="50" y="44"/>
                      <a:pt x="51" y="38"/>
                      <a:pt x="51" y="30"/>
                    </a:cubicBezTo>
                    <a:cubicBezTo>
                      <a:pt x="51" y="22"/>
                      <a:pt x="50" y="16"/>
                      <a:pt x="48" y="12"/>
                    </a:cubicBezTo>
                    <a:cubicBezTo>
                      <a:pt x="47" y="8"/>
                      <a:pt x="43" y="6"/>
                      <a:pt x="39" y="6"/>
                    </a:cubicBezTo>
                    <a:cubicBezTo>
                      <a:pt x="34" y="6"/>
                      <a:pt x="31" y="8"/>
                      <a:pt x="29" y="12"/>
                    </a:cubicBezTo>
                    <a:cubicBezTo>
                      <a:pt x="28" y="17"/>
                      <a:pt x="27" y="23"/>
                      <a:pt x="27" y="30"/>
                    </a:cubicBezTo>
                    <a:lnTo>
                      <a:pt x="27" y="30"/>
                    </a:lnTo>
                    <a:close/>
                    <a:moveTo>
                      <a:pt x="16" y="108"/>
                    </a:moveTo>
                    <a:lnTo>
                      <a:pt x="16" y="108"/>
                    </a:lnTo>
                    <a:cubicBezTo>
                      <a:pt x="16" y="112"/>
                      <a:pt x="18" y="115"/>
                      <a:pt x="22" y="117"/>
                    </a:cubicBezTo>
                    <a:cubicBezTo>
                      <a:pt x="26" y="120"/>
                      <a:pt x="32" y="121"/>
                      <a:pt x="40" y="121"/>
                    </a:cubicBezTo>
                    <a:cubicBezTo>
                      <a:pt x="47" y="121"/>
                      <a:pt x="52" y="120"/>
                      <a:pt x="57" y="119"/>
                    </a:cubicBezTo>
                    <a:cubicBezTo>
                      <a:pt x="65" y="117"/>
                      <a:pt x="70" y="113"/>
                      <a:pt x="70" y="108"/>
                    </a:cubicBezTo>
                    <a:cubicBezTo>
                      <a:pt x="70" y="104"/>
                      <a:pt x="68" y="102"/>
                      <a:pt x="66" y="100"/>
                    </a:cubicBezTo>
                    <a:cubicBezTo>
                      <a:pt x="64" y="99"/>
                      <a:pt x="59" y="98"/>
                      <a:pt x="53" y="98"/>
                    </a:cubicBezTo>
                    <a:lnTo>
                      <a:pt x="22" y="98"/>
                    </a:lnTo>
                    <a:cubicBezTo>
                      <a:pt x="20" y="100"/>
                      <a:pt x="19" y="101"/>
                      <a:pt x="18" y="102"/>
                    </a:cubicBezTo>
                    <a:cubicBezTo>
                      <a:pt x="17" y="104"/>
                      <a:pt x="16" y="106"/>
                      <a:pt x="16" y="108"/>
                    </a:cubicBezTo>
                    <a:lnTo>
                      <a:pt x="16" y="108"/>
                    </a:lnTo>
                    <a:close/>
                    <a:moveTo>
                      <a:pt x="0" y="110"/>
                    </a:moveTo>
                    <a:lnTo>
                      <a:pt x="0" y="110"/>
                    </a:lnTo>
                    <a:cubicBezTo>
                      <a:pt x="0" y="107"/>
                      <a:pt x="1" y="104"/>
                      <a:pt x="3" y="101"/>
                    </a:cubicBezTo>
                    <a:cubicBezTo>
                      <a:pt x="5" y="99"/>
                      <a:pt x="9" y="97"/>
                      <a:pt x="14" y="96"/>
                    </a:cubicBezTo>
                    <a:lnTo>
                      <a:pt x="14" y="95"/>
                    </a:lnTo>
                    <a:cubicBezTo>
                      <a:pt x="11" y="93"/>
                      <a:pt x="8" y="92"/>
                      <a:pt x="6" y="90"/>
                    </a:cubicBezTo>
                    <a:cubicBezTo>
                      <a:pt x="4" y="88"/>
                      <a:pt x="2" y="84"/>
                      <a:pt x="2" y="80"/>
                    </a:cubicBezTo>
                    <a:cubicBezTo>
                      <a:pt x="2" y="75"/>
                      <a:pt x="4" y="70"/>
                      <a:pt x="9" y="67"/>
                    </a:cubicBezTo>
                    <a:cubicBezTo>
                      <a:pt x="14" y="63"/>
                      <a:pt x="18" y="60"/>
                      <a:pt x="22" y="59"/>
                    </a:cubicBezTo>
                    <a:lnTo>
                      <a:pt x="22" y="58"/>
                    </a:lnTo>
                    <a:cubicBezTo>
                      <a:pt x="16" y="55"/>
                      <a:pt x="11" y="51"/>
                      <a:pt x="7" y="47"/>
                    </a:cubicBezTo>
                    <a:cubicBezTo>
                      <a:pt x="3" y="42"/>
                      <a:pt x="1" y="36"/>
                      <a:pt x="1" y="30"/>
                    </a:cubicBezTo>
                    <a:cubicBezTo>
                      <a:pt x="1" y="21"/>
                      <a:pt x="5" y="14"/>
                      <a:pt x="11" y="9"/>
                    </a:cubicBezTo>
                    <a:cubicBezTo>
                      <a:pt x="18" y="3"/>
                      <a:pt x="27" y="0"/>
                      <a:pt x="39" y="0"/>
                    </a:cubicBezTo>
                    <a:cubicBezTo>
                      <a:pt x="43" y="0"/>
                      <a:pt x="47" y="1"/>
                      <a:pt x="51" y="2"/>
                    </a:cubicBezTo>
                    <a:cubicBezTo>
                      <a:pt x="55" y="2"/>
                      <a:pt x="57" y="3"/>
                      <a:pt x="59" y="4"/>
                    </a:cubicBezTo>
                    <a:lnTo>
                      <a:pt x="84" y="4"/>
                    </a:lnTo>
                    <a:lnTo>
                      <a:pt x="84" y="14"/>
                    </a:lnTo>
                    <a:lnTo>
                      <a:pt x="69" y="14"/>
                    </a:lnTo>
                    <a:cubicBezTo>
                      <a:pt x="71" y="17"/>
                      <a:pt x="73" y="19"/>
                      <a:pt x="74" y="22"/>
                    </a:cubicBezTo>
                    <a:cubicBezTo>
                      <a:pt x="76" y="26"/>
                      <a:pt x="76" y="29"/>
                      <a:pt x="76" y="33"/>
                    </a:cubicBezTo>
                    <a:cubicBezTo>
                      <a:pt x="76" y="44"/>
                      <a:pt x="71" y="52"/>
                      <a:pt x="60" y="57"/>
                    </a:cubicBezTo>
                    <a:cubicBezTo>
                      <a:pt x="54" y="59"/>
                      <a:pt x="47" y="60"/>
                      <a:pt x="38" y="60"/>
                    </a:cubicBezTo>
                    <a:cubicBezTo>
                      <a:pt x="36" y="60"/>
                      <a:pt x="35" y="60"/>
                      <a:pt x="34" y="60"/>
                    </a:cubicBezTo>
                    <a:cubicBezTo>
                      <a:pt x="34" y="60"/>
                      <a:pt x="33" y="60"/>
                      <a:pt x="32" y="60"/>
                    </a:cubicBezTo>
                    <a:cubicBezTo>
                      <a:pt x="30" y="60"/>
                      <a:pt x="28" y="61"/>
                      <a:pt x="26" y="63"/>
                    </a:cubicBezTo>
                    <a:cubicBezTo>
                      <a:pt x="24" y="64"/>
                      <a:pt x="23" y="66"/>
                      <a:pt x="23" y="69"/>
                    </a:cubicBezTo>
                    <a:cubicBezTo>
                      <a:pt x="23" y="71"/>
                      <a:pt x="24" y="72"/>
                      <a:pt x="25" y="73"/>
                    </a:cubicBezTo>
                    <a:cubicBezTo>
                      <a:pt x="26" y="74"/>
                      <a:pt x="27" y="75"/>
                      <a:pt x="29" y="75"/>
                    </a:cubicBezTo>
                    <a:cubicBezTo>
                      <a:pt x="30" y="75"/>
                      <a:pt x="32" y="75"/>
                      <a:pt x="35" y="75"/>
                    </a:cubicBezTo>
                    <a:cubicBezTo>
                      <a:pt x="38" y="76"/>
                      <a:pt x="40" y="76"/>
                      <a:pt x="42" y="76"/>
                    </a:cubicBezTo>
                    <a:lnTo>
                      <a:pt x="54" y="76"/>
                    </a:lnTo>
                    <a:cubicBezTo>
                      <a:pt x="60" y="76"/>
                      <a:pt x="66" y="77"/>
                      <a:pt x="71" y="79"/>
                    </a:cubicBezTo>
                    <a:cubicBezTo>
                      <a:pt x="80" y="82"/>
                      <a:pt x="84" y="89"/>
                      <a:pt x="84" y="98"/>
                    </a:cubicBezTo>
                    <a:cubicBezTo>
                      <a:pt x="84" y="110"/>
                      <a:pt x="78" y="119"/>
                      <a:pt x="64" y="123"/>
                    </a:cubicBezTo>
                    <a:cubicBezTo>
                      <a:pt x="57" y="126"/>
                      <a:pt x="48" y="127"/>
                      <a:pt x="38" y="127"/>
                    </a:cubicBezTo>
                    <a:cubicBezTo>
                      <a:pt x="29" y="127"/>
                      <a:pt x="21" y="126"/>
                      <a:pt x="15" y="124"/>
                    </a:cubicBezTo>
                    <a:cubicBezTo>
                      <a:pt x="5" y="121"/>
                      <a:pt x="0" y="117"/>
                      <a:pt x="0" y="110"/>
                    </a:cubicBezTo>
                    <a:lnTo>
                      <a:pt x="0" y="110"/>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2" name="Freeform 358"/>
              <p:cNvSpPr>
                <a:spLocks noEditPoints="1"/>
              </p:cNvSpPr>
              <p:nvPr/>
            </p:nvSpPr>
            <p:spPr bwMode="auto">
              <a:xfrm>
                <a:off x="3730" y="496"/>
                <a:ext cx="25" cy="71"/>
              </a:xfrm>
              <a:custGeom>
                <a:avLst/>
                <a:gdLst/>
                <a:ahLst/>
                <a:cxnLst>
                  <a:cxn ang="0">
                    <a:pos x="8" y="14"/>
                  </a:cxn>
                  <a:cxn ang="0">
                    <a:pos x="8" y="14"/>
                  </a:cxn>
                  <a:cxn ang="0">
                    <a:pos x="12" y="4"/>
                  </a:cxn>
                  <a:cxn ang="0">
                    <a:pos x="22" y="0"/>
                  </a:cxn>
                  <a:cxn ang="0">
                    <a:pos x="32" y="4"/>
                  </a:cxn>
                  <a:cxn ang="0">
                    <a:pos x="37" y="14"/>
                  </a:cxn>
                  <a:cxn ang="0">
                    <a:pos x="32" y="24"/>
                  </a:cxn>
                  <a:cxn ang="0">
                    <a:pos x="22" y="29"/>
                  </a:cxn>
                  <a:cxn ang="0">
                    <a:pos x="12" y="24"/>
                  </a:cxn>
                  <a:cxn ang="0">
                    <a:pos x="8" y="14"/>
                  </a:cxn>
                  <a:cxn ang="0">
                    <a:pos x="8" y="14"/>
                  </a:cxn>
                  <a:cxn ang="0">
                    <a:pos x="0" y="124"/>
                  </a:cxn>
                  <a:cxn ang="0">
                    <a:pos x="0" y="124"/>
                  </a:cxn>
                  <a:cxn ang="0">
                    <a:pos x="6" y="121"/>
                  </a:cxn>
                  <a:cxn ang="0">
                    <a:pos x="9" y="112"/>
                  </a:cxn>
                  <a:cxn ang="0">
                    <a:pos x="9" y="58"/>
                  </a:cxn>
                  <a:cxn ang="0">
                    <a:pos x="7" y="50"/>
                  </a:cxn>
                  <a:cxn ang="0">
                    <a:pos x="0" y="47"/>
                  </a:cxn>
                  <a:cxn ang="0">
                    <a:pos x="0" y="43"/>
                  </a:cxn>
                  <a:cxn ang="0">
                    <a:pos x="35" y="43"/>
                  </a:cxn>
                  <a:cxn ang="0">
                    <a:pos x="35" y="113"/>
                  </a:cxn>
                  <a:cxn ang="0">
                    <a:pos x="37" y="121"/>
                  </a:cxn>
                  <a:cxn ang="0">
                    <a:pos x="44" y="124"/>
                  </a:cxn>
                  <a:cxn ang="0">
                    <a:pos x="44" y="128"/>
                  </a:cxn>
                  <a:cxn ang="0">
                    <a:pos x="0" y="128"/>
                  </a:cxn>
                  <a:cxn ang="0">
                    <a:pos x="0" y="124"/>
                  </a:cxn>
                </a:cxnLst>
                <a:rect l="0" t="0" r="r" b="b"/>
                <a:pathLst>
                  <a:path w="44" h="128">
                    <a:moveTo>
                      <a:pt x="8" y="14"/>
                    </a:moveTo>
                    <a:lnTo>
                      <a:pt x="8" y="14"/>
                    </a:lnTo>
                    <a:cubicBezTo>
                      <a:pt x="8" y="10"/>
                      <a:pt x="9" y="7"/>
                      <a:pt x="12" y="4"/>
                    </a:cubicBezTo>
                    <a:cubicBezTo>
                      <a:pt x="15" y="1"/>
                      <a:pt x="18" y="0"/>
                      <a:pt x="22" y="0"/>
                    </a:cubicBezTo>
                    <a:cubicBezTo>
                      <a:pt x="26" y="0"/>
                      <a:pt x="30" y="1"/>
                      <a:pt x="32" y="4"/>
                    </a:cubicBezTo>
                    <a:cubicBezTo>
                      <a:pt x="35" y="7"/>
                      <a:pt x="37" y="10"/>
                      <a:pt x="37" y="14"/>
                    </a:cubicBezTo>
                    <a:cubicBezTo>
                      <a:pt x="37" y="18"/>
                      <a:pt x="35" y="22"/>
                      <a:pt x="32" y="24"/>
                    </a:cubicBezTo>
                    <a:cubicBezTo>
                      <a:pt x="30" y="27"/>
                      <a:pt x="26" y="29"/>
                      <a:pt x="22" y="29"/>
                    </a:cubicBezTo>
                    <a:cubicBezTo>
                      <a:pt x="18" y="29"/>
                      <a:pt x="15" y="27"/>
                      <a:pt x="12" y="24"/>
                    </a:cubicBezTo>
                    <a:cubicBezTo>
                      <a:pt x="9" y="22"/>
                      <a:pt x="8" y="18"/>
                      <a:pt x="8" y="14"/>
                    </a:cubicBezTo>
                    <a:lnTo>
                      <a:pt x="8" y="14"/>
                    </a:lnTo>
                    <a:close/>
                    <a:moveTo>
                      <a:pt x="0" y="124"/>
                    </a:moveTo>
                    <a:lnTo>
                      <a:pt x="0" y="124"/>
                    </a:lnTo>
                    <a:cubicBezTo>
                      <a:pt x="3" y="123"/>
                      <a:pt x="5" y="122"/>
                      <a:pt x="6" y="121"/>
                    </a:cubicBezTo>
                    <a:cubicBezTo>
                      <a:pt x="8" y="120"/>
                      <a:pt x="9" y="117"/>
                      <a:pt x="9" y="112"/>
                    </a:cubicBezTo>
                    <a:lnTo>
                      <a:pt x="9" y="58"/>
                    </a:lnTo>
                    <a:cubicBezTo>
                      <a:pt x="9" y="54"/>
                      <a:pt x="8" y="51"/>
                      <a:pt x="7" y="50"/>
                    </a:cubicBezTo>
                    <a:cubicBezTo>
                      <a:pt x="6" y="49"/>
                      <a:pt x="3" y="48"/>
                      <a:pt x="0" y="47"/>
                    </a:cubicBezTo>
                    <a:lnTo>
                      <a:pt x="0" y="43"/>
                    </a:lnTo>
                    <a:lnTo>
                      <a:pt x="35" y="43"/>
                    </a:lnTo>
                    <a:lnTo>
                      <a:pt x="35" y="113"/>
                    </a:lnTo>
                    <a:cubicBezTo>
                      <a:pt x="35" y="117"/>
                      <a:pt x="36" y="120"/>
                      <a:pt x="37" y="121"/>
                    </a:cubicBezTo>
                    <a:cubicBezTo>
                      <a:pt x="38" y="122"/>
                      <a:pt x="41" y="123"/>
                      <a:pt x="44" y="124"/>
                    </a:cubicBezTo>
                    <a:lnTo>
                      <a:pt x="44" y="128"/>
                    </a:lnTo>
                    <a:lnTo>
                      <a:pt x="0" y="128"/>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3" name="Freeform 359"/>
              <p:cNvSpPr>
                <a:spLocks noEditPoints="1"/>
              </p:cNvSpPr>
              <p:nvPr/>
            </p:nvSpPr>
            <p:spPr bwMode="auto">
              <a:xfrm>
                <a:off x="3760" y="518"/>
                <a:ext cx="34" cy="50"/>
              </a:xfrm>
              <a:custGeom>
                <a:avLst/>
                <a:gdLst/>
                <a:ahLst/>
                <a:cxnLst>
                  <a:cxn ang="0">
                    <a:pos x="0" y="60"/>
                  </a:cxn>
                  <a:cxn ang="0">
                    <a:pos x="0" y="60"/>
                  </a:cxn>
                  <a:cxn ang="0">
                    <a:pos x="5" y="60"/>
                  </a:cxn>
                  <a:cxn ang="0">
                    <a:pos x="16" y="79"/>
                  </a:cxn>
                  <a:cxn ang="0">
                    <a:pos x="31" y="84"/>
                  </a:cxn>
                  <a:cxn ang="0">
                    <a:pos x="41" y="81"/>
                  </a:cxn>
                  <a:cxn ang="0">
                    <a:pos x="45" y="73"/>
                  </a:cxn>
                  <a:cxn ang="0">
                    <a:pos x="41" y="64"/>
                  </a:cxn>
                  <a:cxn ang="0">
                    <a:pos x="35" y="60"/>
                  </a:cxn>
                  <a:cxn ang="0">
                    <a:pos x="21" y="53"/>
                  </a:cxn>
                  <a:cxn ang="0">
                    <a:pos x="5" y="42"/>
                  </a:cxn>
                  <a:cxn ang="0">
                    <a:pos x="0" y="27"/>
                  </a:cxn>
                  <a:cxn ang="0">
                    <a:pos x="8" y="8"/>
                  </a:cxn>
                  <a:cxn ang="0">
                    <a:pos x="29" y="0"/>
                  </a:cxn>
                  <a:cxn ang="0">
                    <a:pos x="42" y="2"/>
                  </a:cxn>
                  <a:cxn ang="0">
                    <a:pos x="50" y="4"/>
                  </a:cxn>
                  <a:cxn ang="0">
                    <a:pos x="53" y="3"/>
                  </a:cxn>
                  <a:cxn ang="0">
                    <a:pos x="55" y="1"/>
                  </a:cxn>
                  <a:cxn ang="0">
                    <a:pos x="59" y="1"/>
                  </a:cxn>
                  <a:cxn ang="0">
                    <a:pos x="59" y="27"/>
                  </a:cxn>
                  <a:cxn ang="0">
                    <a:pos x="54" y="27"/>
                  </a:cxn>
                  <a:cxn ang="0">
                    <a:pos x="45" y="12"/>
                  </a:cxn>
                  <a:cxn ang="0">
                    <a:pos x="31" y="7"/>
                  </a:cxn>
                  <a:cxn ang="0">
                    <a:pos x="22" y="10"/>
                  </a:cxn>
                  <a:cxn ang="0">
                    <a:pos x="19" y="18"/>
                  </a:cxn>
                  <a:cxn ang="0">
                    <a:pos x="22" y="24"/>
                  </a:cxn>
                  <a:cxn ang="0">
                    <a:pos x="32" y="31"/>
                  </a:cxn>
                  <a:cxn ang="0">
                    <a:pos x="42" y="36"/>
                  </a:cxn>
                  <a:cxn ang="0">
                    <a:pos x="56" y="45"/>
                  </a:cxn>
                  <a:cxn ang="0">
                    <a:pos x="63" y="63"/>
                  </a:cxn>
                  <a:cxn ang="0">
                    <a:pos x="56" y="82"/>
                  </a:cxn>
                  <a:cxn ang="0">
                    <a:pos x="33" y="91"/>
                  </a:cxn>
                  <a:cxn ang="0">
                    <a:pos x="26" y="90"/>
                  </a:cxn>
                  <a:cxn ang="0">
                    <a:pos x="16" y="87"/>
                  </a:cxn>
                  <a:cxn ang="0">
                    <a:pos x="13" y="86"/>
                  </a:cxn>
                  <a:cxn ang="0">
                    <a:pos x="11" y="86"/>
                  </a:cxn>
                  <a:cxn ang="0">
                    <a:pos x="10" y="85"/>
                  </a:cxn>
                  <a:cxn ang="0">
                    <a:pos x="7" y="87"/>
                  </a:cxn>
                  <a:cxn ang="0">
                    <a:pos x="5" y="91"/>
                  </a:cxn>
                  <a:cxn ang="0">
                    <a:pos x="0" y="91"/>
                  </a:cxn>
                  <a:cxn ang="0">
                    <a:pos x="0" y="60"/>
                  </a:cxn>
                  <a:cxn ang="0">
                    <a:pos x="32" y="0"/>
                  </a:cxn>
                  <a:cxn ang="0">
                    <a:pos x="32" y="0"/>
                  </a:cxn>
                  <a:cxn ang="0">
                    <a:pos x="32" y="0"/>
                  </a:cxn>
                </a:cxnLst>
                <a:rect l="0" t="0" r="r" b="b"/>
                <a:pathLst>
                  <a:path w="63" h="91">
                    <a:moveTo>
                      <a:pt x="0" y="60"/>
                    </a:moveTo>
                    <a:lnTo>
                      <a:pt x="0" y="60"/>
                    </a:lnTo>
                    <a:lnTo>
                      <a:pt x="5" y="60"/>
                    </a:lnTo>
                    <a:cubicBezTo>
                      <a:pt x="7" y="69"/>
                      <a:pt x="11" y="75"/>
                      <a:pt x="16" y="79"/>
                    </a:cubicBezTo>
                    <a:cubicBezTo>
                      <a:pt x="21" y="83"/>
                      <a:pt x="26" y="84"/>
                      <a:pt x="31" y="84"/>
                    </a:cubicBezTo>
                    <a:cubicBezTo>
                      <a:pt x="36" y="84"/>
                      <a:pt x="39" y="83"/>
                      <a:pt x="41" y="81"/>
                    </a:cubicBezTo>
                    <a:cubicBezTo>
                      <a:pt x="44" y="79"/>
                      <a:pt x="45" y="76"/>
                      <a:pt x="45" y="73"/>
                    </a:cubicBezTo>
                    <a:cubicBezTo>
                      <a:pt x="45" y="69"/>
                      <a:pt x="44" y="66"/>
                      <a:pt x="41" y="64"/>
                    </a:cubicBezTo>
                    <a:cubicBezTo>
                      <a:pt x="40" y="63"/>
                      <a:pt x="38" y="61"/>
                      <a:pt x="35" y="60"/>
                    </a:cubicBezTo>
                    <a:lnTo>
                      <a:pt x="21" y="53"/>
                    </a:lnTo>
                    <a:cubicBezTo>
                      <a:pt x="14" y="50"/>
                      <a:pt x="8" y="46"/>
                      <a:pt x="5" y="42"/>
                    </a:cubicBezTo>
                    <a:cubicBezTo>
                      <a:pt x="2" y="37"/>
                      <a:pt x="0" y="33"/>
                      <a:pt x="0" y="27"/>
                    </a:cubicBezTo>
                    <a:cubicBezTo>
                      <a:pt x="0" y="20"/>
                      <a:pt x="3" y="13"/>
                      <a:pt x="8" y="8"/>
                    </a:cubicBezTo>
                    <a:cubicBezTo>
                      <a:pt x="13" y="3"/>
                      <a:pt x="20" y="0"/>
                      <a:pt x="29" y="0"/>
                    </a:cubicBezTo>
                    <a:cubicBezTo>
                      <a:pt x="33" y="0"/>
                      <a:pt x="37" y="1"/>
                      <a:pt x="42" y="2"/>
                    </a:cubicBezTo>
                    <a:cubicBezTo>
                      <a:pt x="46" y="4"/>
                      <a:pt x="49" y="4"/>
                      <a:pt x="50" y="4"/>
                    </a:cubicBezTo>
                    <a:cubicBezTo>
                      <a:pt x="51" y="4"/>
                      <a:pt x="52" y="4"/>
                      <a:pt x="53" y="3"/>
                    </a:cubicBezTo>
                    <a:cubicBezTo>
                      <a:pt x="54" y="3"/>
                      <a:pt x="54" y="2"/>
                      <a:pt x="55" y="1"/>
                    </a:cubicBezTo>
                    <a:lnTo>
                      <a:pt x="59" y="1"/>
                    </a:lnTo>
                    <a:lnTo>
                      <a:pt x="59" y="27"/>
                    </a:lnTo>
                    <a:lnTo>
                      <a:pt x="54" y="27"/>
                    </a:lnTo>
                    <a:cubicBezTo>
                      <a:pt x="52" y="21"/>
                      <a:pt x="49" y="16"/>
                      <a:pt x="45" y="12"/>
                    </a:cubicBezTo>
                    <a:cubicBezTo>
                      <a:pt x="41" y="9"/>
                      <a:pt x="37" y="7"/>
                      <a:pt x="31" y="7"/>
                    </a:cubicBezTo>
                    <a:cubicBezTo>
                      <a:pt x="27" y="7"/>
                      <a:pt x="24" y="8"/>
                      <a:pt x="22" y="10"/>
                    </a:cubicBezTo>
                    <a:cubicBezTo>
                      <a:pt x="20" y="12"/>
                      <a:pt x="19" y="15"/>
                      <a:pt x="19" y="18"/>
                    </a:cubicBezTo>
                    <a:cubicBezTo>
                      <a:pt x="19" y="20"/>
                      <a:pt x="20" y="22"/>
                      <a:pt x="22" y="24"/>
                    </a:cubicBezTo>
                    <a:cubicBezTo>
                      <a:pt x="24" y="26"/>
                      <a:pt x="27" y="29"/>
                      <a:pt x="32" y="31"/>
                    </a:cubicBezTo>
                    <a:lnTo>
                      <a:pt x="42" y="36"/>
                    </a:lnTo>
                    <a:cubicBezTo>
                      <a:pt x="48" y="39"/>
                      <a:pt x="53" y="42"/>
                      <a:pt x="56" y="45"/>
                    </a:cubicBezTo>
                    <a:cubicBezTo>
                      <a:pt x="61" y="50"/>
                      <a:pt x="63" y="55"/>
                      <a:pt x="63" y="63"/>
                    </a:cubicBezTo>
                    <a:cubicBezTo>
                      <a:pt x="63" y="69"/>
                      <a:pt x="61" y="76"/>
                      <a:pt x="56" y="82"/>
                    </a:cubicBezTo>
                    <a:cubicBezTo>
                      <a:pt x="51" y="88"/>
                      <a:pt x="43" y="91"/>
                      <a:pt x="33" y="91"/>
                    </a:cubicBezTo>
                    <a:cubicBezTo>
                      <a:pt x="31" y="91"/>
                      <a:pt x="28" y="91"/>
                      <a:pt x="26" y="90"/>
                    </a:cubicBezTo>
                    <a:cubicBezTo>
                      <a:pt x="23" y="90"/>
                      <a:pt x="20" y="89"/>
                      <a:pt x="16" y="87"/>
                    </a:cubicBezTo>
                    <a:lnTo>
                      <a:pt x="13" y="86"/>
                    </a:lnTo>
                    <a:cubicBezTo>
                      <a:pt x="12" y="86"/>
                      <a:pt x="11" y="86"/>
                      <a:pt x="11" y="86"/>
                    </a:cubicBezTo>
                    <a:cubicBezTo>
                      <a:pt x="11" y="85"/>
                      <a:pt x="10" y="85"/>
                      <a:pt x="10" y="85"/>
                    </a:cubicBezTo>
                    <a:cubicBezTo>
                      <a:pt x="9" y="85"/>
                      <a:pt x="8" y="86"/>
                      <a:pt x="7" y="87"/>
                    </a:cubicBezTo>
                    <a:cubicBezTo>
                      <a:pt x="7" y="87"/>
                      <a:pt x="6" y="89"/>
                      <a:pt x="5" y="91"/>
                    </a:cubicBezTo>
                    <a:lnTo>
                      <a:pt x="0" y="91"/>
                    </a:lnTo>
                    <a:lnTo>
                      <a:pt x="0" y="60"/>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Freeform 360"/>
              <p:cNvSpPr>
                <a:spLocks/>
              </p:cNvSpPr>
              <p:nvPr/>
            </p:nvSpPr>
            <p:spPr bwMode="auto">
              <a:xfrm>
                <a:off x="3799" y="502"/>
                <a:ext cx="32" cy="66"/>
              </a:xfrm>
              <a:custGeom>
                <a:avLst/>
                <a:gdLst/>
                <a:ahLst/>
                <a:cxnLst>
                  <a:cxn ang="0">
                    <a:pos x="0" y="40"/>
                  </a:cxn>
                  <a:cxn ang="0">
                    <a:pos x="0" y="40"/>
                  </a:cxn>
                  <a:cxn ang="0">
                    <a:pos x="0" y="35"/>
                  </a:cxn>
                  <a:cxn ang="0">
                    <a:pos x="6" y="29"/>
                  </a:cxn>
                  <a:cxn ang="0">
                    <a:pos x="15" y="20"/>
                  </a:cxn>
                  <a:cxn ang="0">
                    <a:pos x="31" y="0"/>
                  </a:cxn>
                  <a:cxn ang="0">
                    <a:pos x="35" y="0"/>
                  </a:cxn>
                  <a:cxn ang="0">
                    <a:pos x="35" y="32"/>
                  </a:cxn>
                  <a:cxn ang="0">
                    <a:pos x="53" y="32"/>
                  </a:cxn>
                  <a:cxn ang="0">
                    <a:pos x="53" y="40"/>
                  </a:cxn>
                  <a:cxn ang="0">
                    <a:pos x="35" y="40"/>
                  </a:cxn>
                  <a:cxn ang="0">
                    <a:pos x="35" y="96"/>
                  </a:cxn>
                  <a:cxn ang="0">
                    <a:pos x="37" y="102"/>
                  </a:cxn>
                  <a:cxn ang="0">
                    <a:pos x="43" y="106"/>
                  </a:cxn>
                  <a:cxn ang="0">
                    <a:pos x="49" y="104"/>
                  </a:cxn>
                  <a:cxn ang="0">
                    <a:pos x="54" y="97"/>
                  </a:cxn>
                  <a:cxn ang="0">
                    <a:pos x="58" y="99"/>
                  </a:cxn>
                  <a:cxn ang="0">
                    <a:pos x="50" y="111"/>
                  </a:cxn>
                  <a:cxn ang="0">
                    <a:pos x="31" y="120"/>
                  </a:cxn>
                  <a:cxn ang="0">
                    <a:pos x="19" y="117"/>
                  </a:cxn>
                  <a:cxn ang="0">
                    <a:pos x="10" y="100"/>
                  </a:cxn>
                  <a:cxn ang="0">
                    <a:pos x="10" y="40"/>
                  </a:cxn>
                  <a:cxn ang="0">
                    <a:pos x="0" y="40"/>
                  </a:cxn>
                </a:cxnLst>
                <a:rect l="0" t="0" r="r" b="b"/>
                <a:pathLst>
                  <a:path w="58" h="120">
                    <a:moveTo>
                      <a:pt x="0" y="40"/>
                    </a:moveTo>
                    <a:lnTo>
                      <a:pt x="0" y="40"/>
                    </a:lnTo>
                    <a:lnTo>
                      <a:pt x="0" y="35"/>
                    </a:lnTo>
                    <a:cubicBezTo>
                      <a:pt x="2" y="33"/>
                      <a:pt x="4" y="31"/>
                      <a:pt x="6" y="29"/>
                    </a:cubicBezTo>
                    <a:cubicBezTo>
                      <a:pt x="9" y="26"/>
                      <a:pt x="12" y="23"/>
                      <a:pt x="15" y="20"/>
                    </a:cubicBezTo>
                    <a:cubicBezTo>
                      <a:pt x="21" y="14"/>
                      <a:pt x="26" y="7"/>
                      <a:pt x="31" y="0"/>
                    </a:cubicBezTo>
                    <a:lnTo>
                      <a:pt x="35" y="0"/>
                    </a:lnTo>
                    <a:lnTo>
                      <a:pt x="35" y="32"/>
                    </a:lnTo>
                    <a:lnTo>
                      <a:pt x="53" y="32"/>
                    </a:lnTo>
                    <a:lnTo>
                      <a:pt x="53" y="40"/>
                    </a:lnTo>
                    <a:lnTo>
                      <a:pt x="35" y="40"/>
                    </a:lnTo>
                    <a:lnTo>
                      <a:pt x="35" y="96"/>
                    </a:lnTo>
                    <a:cubicBezTo>
                      <a:pt x="35" y="98"/>
                      <a:pt x="36" y="100"/>
                      <a:pt x="37" y="102"/>
                    </a:cubicBezTo>
                    <a:cubicBezTo>
                      <a:pt x="38" y="105"/>
                      <a:pt x="40" y="106"/>
                      <a:pt x="43" y="106"/>
                    </a:cubicBezTo>
                    <a:cubicBezTo>
                      <a:pt x="45" y="106"/>
                      <a:pt x="47" y="105"/>
                      <a:pt x="49" y="104"/>
                    </a:cubicBezTo>
                    <a:cubicBezTo>
                      <a:pt x="50" y="102"/>
                      <a:pt x="52" y="100"/>
                      <a:pt x="54" y="97"/>
                    </a:cubicBezTo>
                    <a:lnTo>
                      <a:pt x="58" y="99"/>
                    </a:lnTo>
                    <a:cubicBezTo>
                      <a:pt x="56" y="104"/>
                      <a:pt x="53" y="108"/>
                      <a:pt x="50" y="111"/>
                    </a:cubicBezTo>
                    <a:cubicBezTo>
                      <a:pt x="45" y="117"/>
                      <a:pt x="38" y="120"/>
                      <a:pt x="31" y="120"/>
                    </a:cubicBezTo>
                    <a:cubicBezTo>
                      <a:pt x="26" y="120"/>
                      <a:pt x="22" y="119"/>
                      <a:pt x="19" y="117"/>
                    </a:cubicBezTo>
                    <a:cubicBezTo>
                      <a:pt x="13" y="114"/>
                      <a:pt x="10" y="108"/>
                      <a:pt x="10" y="100"/>
                    </a:cubicBezTo>
                    <a:lnTo>
                      <a:pt x="10"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5" name="Freeform 361"/>
              <p:cNvSpPr>
                <a:spLocks noEditPoints="1"/>
              </p:cNvSpPr>
              <p:nvPr/>
            </p:nvSpPr>
            <p:spPr bwMode="auto">
              <a:xfrm>
                <a:off x="3833" y="518"/>
                <a:ext cx="42" cy="50"/>
              </a:xfrm>
              <a:custGeom>
                <a:avLst/>
                <a:gdLst/>
                <a:ahLst/>
                <a:cxnLst>
                  <a:cxn ang="0">
                    <a:pos x="0" y="45"/>
                  </a:cxn>
                  <a:cxn ang="0">
                    <a:pos x="0" y="45"/>
                  </a:cxn>
                  <a:cxn ang="0">
                    <a:pos x="12" y="12"/>
                  </a:cxn>
                  <a:cxn ang="0">
                    <a:pos x="39" y="0"/>
                  </a:cxn>
                  <a:cxn ang="0">
                    <a:pos x="57" y="5"/>
                  </a:cxn>
                  <a:cxn ang="0">
                    <a:pos x="69" y="19"/>
                  </a:cxn>
                  <a:cxn ang="0">
                    <a:pos x="74" y="35"/>
                  </a:cxn>
                  <a:cxn ang="0">
                    <a:pos x="74" y="43"/>
                  </a:cxn>
                  <a:cxn ang="0">
                    <a:pos x="27" y="43"/>
                  </a:cxn>
                  <a:cxn ang="0">
                    <a:pos x="30" y="62"/>
                  </a:cxn>
                  <a:cxn ang="0">
                    <a:pos x="50" y="77"/>
                  </a:cxn>
                  <a:cxn ang="0">
                    <a:pos x="62" y="73"/>
                  </a:cxn>
                  <a:cxn ang="0">
                    <a:pos x="71" y="65"/>
                  </a:cxn>
                  <a:cxn ang="0">
                    <a:pos x="75" y="68"/>
                  </a:cxn>
                  <a:cxn ang="0">
                    <a:pos x="55" y="87"/>
                  </a:cxn>
                  <a:cxn ang="0">
                    <a:pos x="38" y="91"/>
                  </a:cxn>
                  <a:cxn ang="0">
                    <a:pos x="12" y="80"/>
                  </a:cxn>
                  <a:cxn ang="0">
                    <a:pos x="0" y="45"/>
                  </a:cxn>
                  <a:cxn ang="0">
                    <a:pos x="0" y="45"/>
                  </a:cxn>
                  <a:cxn ang="0">
                    <a:pos x="51" y="36"/>
                  </a:cxn>
                  <a:cxn ang="0">
                    <a:pos x="51" y="36"/>
                  </a:cxn>
                  <a:cxn ang="0">
                    <a:pos x="49" y="13"/>
                  </a:cxn>
                  <a:cxn ang="0">
                    <a:pos x="39" y="6"/>
                  </a:cxn>
                  <a:cxn ang="0">
                    <a:pos x="29" y="14"/>
                  </a:cxn>
                  <a:cxn ang="0">
                    <a:pos x="26" y="36"/>
                  </a:cxn>
                  <a:cxn ang="0">
                    <a:pos x="51" y="36"/>
                  </a:cxn>
                  <a:cxn ang="0">
                    <a:pos x="39" y="0"/>
                  </a:cxn>
                  <a:cxn ang="0">
                    <a:pos x="39" y="0"/>
                  </a:cxn>
                  <a:cxn ang="0">
                    <a:pos x="39" y="0"/>
                  </a:cxn>
                </a:cxnLst>
                <a:rect l="0" t="0" r="r" b="b"/>
                <a:pathLst>
                  <a:path w="75" h="91">
                    <a:moveTo>
                      <a:pt x="0" y="45"/>
                    </a:moveTo>
                    <a:lnTo>
                      <a:pt x="0" y="45"/>
                    </a:lnTo>
                    <a:cubicBezTo>
                      <a:pt x="0" y="31"/>
                      <a:pt x="4" y="20"/>
                      <a:pt x="12" y="12"/>
                    </a:cubicBezTo>
                    <a:cubicBezTo>
                      <a:pt x="19" y="4"/>
                      <a:pt x="29" y="0"/>
                      <a:pt x="39" y="0"/>
                    </a:cubicBezTo>
                    <a:cubicBezTo>
                      <a:pt x="45" y="0"/>
                      <a:pt x="51" y="2"/>
                      <a:pt x="57" y="5"/>
                    </a:cubicBezTo>
                    <a:cubicBezTo>
                      <a:pt x="62" y="8"/>
                      <a:pt x="66" y="13"/>
                      <a:pt x="69" y="19"/>
                    </a:cubicBezTo>
                    <a:cubicBezTo>
                      <a:pt x="71" y="23"/>
                      <a:pt x="73" y="28"/>
                      <a:pt x="74" y="35"/>
                    </a:cubicBezTo>
                    <a:cubicBezTo>
                      <a:pt x="74" y="38"/>
                      <a:pt x="74" y="41"/>
                      <a:pt x="74" y="43"/>
                    </a:cubicBezTo>
                    <a:lnTo>
                      <a:pt x="27" y="43"/>
                    </a:lnTo>
                    <a:cubicBezTo>
                      <a:pt x="27" y="50"/>
                      <a:pt x="28" y="56"/>
                      <a:pt x="30" y="62"/>
                    </a:cubicBezTo>
                    <a:cubicBezTo>
                      <a:pt x="34" y="72"/>
                      <a:pt x="40" y="77"/>
                      <a:pt x="50" y="77"/>
                    </a:cubicBezTo>
                    <a:cubicBezTo>
                      <a:pt x="54" y="77"/>
                      <a:pt x="58" y="76"/>
                      <a:pt x="62" y="73"/>
                    </a:cubicBezTo>
                    <a:cubicBezTo>
                      <a:pt x="64" y="72"/>
                      <a:pt x="67" y="69"/>
                      <a:pt x="71" y="65"/>
                    </a:cubicBezTo>
                    <a:lnTo>
                      <a:pt x="75" y="68"/>
                    </a:lnTo>
                    <a:cubicBezTo>
                      <a:pt x="69" y="77"/>
                      <a:pt x="63" y="84"/>
                      <a:pt x="55" y="87"/>
                    </a:cubicBezTo>
                    <a:cubicBezTo>
                      <a:pt x="50" y="90"/>
                      <a:pt x="45" y="91"/>
                      <a:pt x="38" y="91"/>
                    </a:cubicBezTo>
                    <a:cubicBezTo>
                      <a:pt x="29" y="91"/>
                      <a:pt x="20" y="87"/>
                      <a:pt x="12" y="80"/>
                    </a:cubicBezTo>
                    <a:cubicBezTo>
                      <a:pt x="4" y="73"/>
                      <a:pt x="0" y="61"/>
                      <a:pt x="0" y="45"/>
                    </a:cubicBezTo>
                    <a:lnTo>
                      <a:pt x="0" y="45"/>
                    </a:lnTo>
                    <a:close/>
                    <a:moveTo>
                      <a:pt x="51" y="36"/>
                    </a:moveTo>
                    <a:lnTo>
                      <a:pt x="51" y="36"/>
                    </a:lnTo>
                    <a:cubicBezTo>
                      <a:pt x="51" y="25"/>
                      <a:pt x="50" y="17"/>
                      <a:pt x="49" y="13"/>
                    </a:cubicBezTo>
                    <a:cubicBezTo>
                      <a:pt x="47" y="8"/>
                      <a:pt x="44" y="6"/>
                      <a:pt x="39" y="6"/>
                    </a:cubicBezTo>
                    <a:cubicBezTo>
                      <a:pt x="35" y="6"/>
                      <a:pt x="31" y="9"/>
                      <a:pt x="29" y="14"/>
                    </a:cubicBezTo>
                    <a:cubicBezTo>
                      <a:pt x="28" y="19"/>
                      <a:pt x="27" y="26"/>
                      <a:pt x="26" y="36"/>
                    </a:cubicBezTo>
                    <a:lnTo>
                      <a:pt x="51" y="36"/>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Freeform 362"/>
              <p:cNvSpPr>
                <a:spLocks/>
              </p:cNvSpPr>
              <p:nvPr/>
            </p:nvSpPr>
            <p:spPr bwMode="auto">
              <a:xfrm>
                <a:off x="3879" y="518"/>
                <a:ext cx="41" cy="49"/>
              </a:xfrm>
              <a:custGeom>
                <a:avLst/>
                <a:gdLst/>
                <a:ahLst/>
                <a:cxnLst>
                  <a:cxn ang="0">
                    <a:pos x="0" y="84"/>
                  </a:cxn>
                  <a:cxn ang="0">
                    <a:pos x="0" y="84"/>
                  </a:cxn>
                  <a:cxn ang="0">
                    <a:pos x="7" y="81"/>
                  </a:cxn>
                  <a:cxn ang="0">
                    <a:pos x="9" y="74"/>
                  </a:cxn>
                  <a:cxn ang="0">
                    <a:pos x="9" y="68"/>
                  </a:cxn>
                  <a:cxn ang="0">
                    <a:pos x="9" y="18"/>
                  </a:cxn>
                  <a:cxn ang="0">
                    <a:pos x="7" y="10"/>
                  </a:cxn>
                  <a:cxn ang="0">
                    <a:pos x="0" y="7"/>
                  </a:cxn>
                  <a:cxn ang="0">
                    <a:pos x="0" y="3"/>
                  </a:cxn>
                  <a:cxn ang="0">
                    <a:pos x="35" y="3"/>
                  </a:cxn>
                  <a:cxn ang="0">
                    <a:pos x="35" y="17"/>
                  </a:cxn>
                  <a:cxn ang="0">
                    <a:pos x="47" y="5"/>
                  </a:cxn>
                  <a:cxn ang="0">
                    <a:pos x="60" y="0"/>
                  </a:cxn>
                  <a:cxn ang="0">
                    <a:pos x="70" y="4"/>
                  </a:cxn>
                  <a:cxn ang="0">
                    <a:pos x="75" y="15"/>
                  </a:cxn>
                  <a:cxn ang="0">
                    <a:pos x="72" y="24"/>
                  </a:cxn>
                  <a:cxn ang="0">
                    <a:pos x="63" y="27"/>
                  </a:cxn>
                  <a:cxn ang="0">
                    <a:pos x="53" y="22"/>
                  </a:cxn>
                  <a:cxn ang="0">
                    <a:pos x="47" y="16"/>
                  </a:cxn>
                  <a:cxn ang="0">
                    <a:pos x="40" y="21"/>
                  </a:cxn>
                  <a:cxn ang="0">
                    <a:pos x="36" y="34"/>
                  </a:cxn>
                  <a:cxn ang="0">
                    <a:pos x="36" y="69"/>
                  </a:cxn>
                  <a:cxn ang="0">
                    <a:pos x="38" y="81"/>
                  </a:cxn>
                  <a:cxn ang="0">
                    <a:pos x="49" y="84"/>
                  </a:cxn>
                  <a:cxn ang="0">
                    <a:pos x="49" y="88"/>
                  </a:cxn>
                  <a:cxn ang="0">
                    <a:pos x="0" y="88"/>
                  </a:cxn>
                  <a:cxn ang="0">
                    <a:pos x="0" y="84"/>
                  </a:cxn>
                </a:cxnLst>
                <a:rect l="0" t="0" r="r" b="b"/>
                <a:pathLst>
                  <a:path w="75" h="88">
                    <a:moveTo>
                      <a:pt x="0" y="84"/>
                    </a:moveTo>
                    <a:lnTo>
                      <a:pt x="0" y="84"/>
                    </a:lnTo>
                    <a:cubicBezTo>
                      <a:pt x="3" y="83"/>
                      <a:pt x="6" y="82"/>
                      <a:pt x="7" y="81"/>
                    </a:cubicBezTo>
                    <a:cubicBezTo>
                      <a:pt x="8" y="80"/>
                      <a:pt x="9" y="77"/>
                      <a:pt x="9" y="74"/>
                    </a:cubicBezTo>
                    <a:lnTo>
                      <a:pt x="9" y="68"/>
                    </a:lnTo>
                    <a:lnTo>
                      <a:pt x="9" y="18"/>
                    </a:lnTo>
                    <a:cubicBezTo>
                      <a:pt x="9" y="14"/>
                      <a:pt x="9" y="11"/>
                      <a:pt x="7" y="10"/>
                    </a:cubicBezTo>
                    <a:cubicBezTo>
                      <a:pt x="6" y="8"/>
                      <a:pt x="3" y="8"/>
                      <a:pt x="0" y="7"/>
                    </a:cubicBezTo>
                    <a:lnTo>
                      <a:pt x="0" y="3"/>
                    </a:lnTo>
                    <a:lnTo>
                      <a:pt x="35" y="3"/>
                    </a:lnTo>
                    <a:lnTo>
                      <a:pt x="35" y="17"/>
                    </a:lnTo>
                    <a:cubicBezTo>
                      <a:pt x="39" y="12"/>
                      <a:pt x="43" y="8"/>
                      <a:pt x="47" y="5"/>
                    </a:cubicBezTo>
                    <a:cubicBezTo>
                      <a:pt x="50" y="2"/>
                      <a:pt x="55" y="0"/>
                      <a:pt x="60" y="0"/>
                    </a:cubicBezTo>
                    <a:cubicBezTo>
                      <a:pt x="64" y="0"/>
                      <a:pt x="67" y="2"/>
                      <a:pt x="70" y="4"/>
                    </a:cubicBezTo>
                    <a:cubicBezTo>
                      <a:pt x="73" y="6"/>
                      <a:pt x="75" y="10"/>
                      <a:pt x="75" y="15"/>
                    </a:cubicBezTo>
                    <a:cubicBezTo>
                      <a:pt x="75" y="18"/>
                      <a:pt x="74" y="21"/>
                      <a:pt x="72" y="24"/>
                    </a:cubicBezTo>
                    <a:cubicBezTo>
                      <a:pt x="70" y="26"/>
                      <a:pt x="67" y="27"/>
                      <a:pt x="63" y="27"/>
                    </a:cubicBezTo>
                    <a:cubicBezTo>
                      <a:pt x="59" y="27"/>
                      <a:pt x="56" y="25"/>
                      <a:pt x="53" y="22"/>
                    </a:cubicBezTo>
                    <a:cubicBezTo>
                      <a:pt x="50" y="18"/>
                      <a:pt x="48" y="16"/>
                      <a:pt x="47" y="16"/>
                    </a:cubicBezTo>
                    <a:cubicBezTo>
                      <a:pt x="45" y="16"/>
                      <a:pt x="42" y="18"/>
                      <a:pt x="40" y="21"/>
                    </a:cubicBezTo>
                    <a:cubicBezTo>
                      <a:pt x="37" y="24"/>
                      <a:pt x="36" y="28"/>
                      <a:pt x="36" y="34"/>
                    </a:cubicBezTo>
                    <a:lnTo>
                      <a:pt x="36" y="69"/>
                    </a:lnTo>
                    <a:cubicBezTo>
                      <a:pt x="36" y="75"/>
                      <a:pt x="37" y="79"/>
                      <a:pt x="38" y="81"/>
                    </a:cubicBezTo>
                    <a:cubicBezTo>
                      <a:pt x="40" y="82"/>
                      <a:pt x="44" y="83"/>
                      <a:pt x="49" y="84"/>
                    </a:cubicBezTo>
                    <a:lnTo>
                      <a:pt x="49" y="88"/>
                    </a:lnTo>
                    <a:lnTo>
                      <a:pt x="0" y="88"/>
                    </a:lnTo>
                    <a:lnTo>
                      <a:pt x="0" y="8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7" name="Freeform 363"/>
              <p:cNvSpPr>
                <a:spLocks/>
              </p:cNvSpPr>
              <p:nvPr/>
            </p:nvSpPr>
            <p:spPr bwMode="auto">
              <a:xfrm>
                <a:off x="3264" y="1270"/>
                <a:ext cx="624" cy="208"/>
              </a:xfrm>
              <a:custGeom>
                <a:avLst/>
                <a:gdLst/>
                <a:ahLst/>
                <a:cxnLst>
                  <a:cxn ang="0">
                    <a:pos x="0" y="0"/>
                  </a:cxn>
                  <a:cxn ang="0">
                    <a:pos x="0" y="0"/>
                  </a:cxn>
                  <a:cxn ang="0">
                    <a:pos x="1134" y="0"/>
                  </a:cxn>
                  <a:cxn ang="0">
                    <a:pos x="1134" y="378"/>
                  </a:cxn>
                  <a:cxn ang="0">
                    <a:pos x="0" y="378"/>
                  </a:cxn>
                  <a:cxn ang="0">
                    <a:pos x="0" y="0"/>
                  </a:cxn>
                </a:cxnLst>
                <a:rect l="0" t="0" r="r" b="b"/>
                <a:pathLst>
                  <a:path w="1134" h="378">
                    <a:moveTo>
                      <a:pt x="0" y="0"/>
                    </a:moveTo>
                    <a:lnTo>
                      <a:pt x="0" y="0"/>
                    </a:lnTo>
                    <a:lnTo>
                      <a:pt x="1134" y="0"/>
                    </a:lnTo>
                    <a:lnTo>
                      <a:pt x="1134" y="378"/>
                    </a:lnTo>
                    <a:lnTo>
                      <a:pt x="0" y="378"/>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Freeform 364"/>
              <p:cNvSpPr>
                <a:spLocks noEditPoints="1"/>
              </p:cNvSpPr>
              <p:nvPr/>
            </p:nvSpPr>
            <p:spPr bwMode="auto">
              <a:xfrm>
                <a:off x="3491" y="1277"/>
                <a:ext cx="49" cy="73"/>
              </a:xfrm>
              <a:custGeom>
                <a:avLst/>
                <a:gdLst/>
                <a:ahLst/>
                <a:cxnLst>
                  <a:cxn ang="0">
                    <a:pos x="0" y="86"/>
                  </a:cxn>
                  <a:cxn ang="0">
                    <a:pos x="0" y="86"/>
                  </a:cxn>
                  <a:cxn ang="0">
                    <a:pos x="5" y="86"/>
                  </a:cxn>
                  <a:cxn ang="0">
                    <a:pos x="20" y="116"/>
                  </a:cxn>
                  <a:cxn ang="0">
                    <a:pos x="43" y="125"/>
                  </a:cxn>
                  <a:cxn ang="0">
                    <a:pos x="61" y="119"/>
                  </a:cxn>
                  <a:cxn ang="0">
                    <a:pos x="67" y="105"/>
                  </a:cxn>
                  <a:cxn ang="0">
                    <a:pos x="61" y="92"/>
                  </a:cxn>
                  <a:cxn ang="0">
                    <a:pos x="46" y="83"/>
                  </a:cxn>
                  <a:cxn ang="0">
                    <a:pos x="34" y="77"/>
                  </a:cxn>
                  <a:cxn ang="0">
                    <a:pos x="9" y="59"/>
                  </a:cxn>
                  <a:cxn ang="0">
                    <a:pos x="1" y="38"/>
                  </a:cxn>
                  <a:cxn ang="0">
                    <a:pos x="11" y="12"/>
                  </a:cxn>
                  <a:cxn ang="0">
                    <a:pos x="41" y="0"/>
                  </a:cxn>
                  <a:cxn ang="0">
                    <a:pos x="61" y="3"/>
                  </a:cxn>
                  <a:cxn ang="0">
                    <a:pos x="72" y="6"/>
                  </a:cxn>
                  <a:cxn ang="0">
                    <a:pos x="76" y="5"/>
                  </a:cxn>
                  <a:cxn ang="0">
                    <a:pos x="78" y="0"/>
                  </a:cxn>
                  <a:cxn ang="0">
                    <a:pos x="83" y="0"/>
                  </a:cxn>
                  <a:cxn ang="0">
                    <a:pos x="83" y="41"/>
                  </a:cxn>
                  <a:cxn ang="0">
                    <a:pos x="78" y="41"/>
                  </a:cxn>
                  <a:cxn ang="0">
                    <a:pos x="65" y="16"/>
                  </a:cxn>
                  <a:cxn ang="0">
                    <a:pos x="42" y="6"/>
                  </a:cxn>
                  <a:cxn ang="0">
                    <a:pos x="27" y="11"/>
                  </a:cxn>
                  <a:cxn ang="0">
                    <a:pos x="22" y="24"/>
                  </a:cxn>
                  <a:cxn ang="0">
                    <a:pos x="27" y="37"/>
                  </a:cxn>
                  <a:cxn ang="0">
                    <a:pos x="50" y="50"/>
                  </a:cxn>
                  <a:cxn ang="0">
                    <a:pos x="64" y="57"/>
                  </a:cxn>
                  <a:cxn ang="0">
                    <a:pos x="78" y="67"/>
                  </a:cxn>
                  <a:cxn ang="0">
                    <a:pos x="89" y="93"/>
                  </a:cxn>
                  <a:cxn ang="0">
                    <a:pos x="78" y="119"/>
                  </a:cxn>
                  <a:cxn ang="0">
                    <a:pos x="42" y="132"/>
                  </a:cxn>
                  <a:cxn ang="0">
                    <a:pos x="31" y="131"/>
                  </a:cxn>
                  <a:cxn ang="0">
                    <a:pos x="19" y="128"/>
                  </a:cxn>
                  <a:cxn ang="0">
                    <a:pos x="16" y="126"/>
                  </a:cxn>
                  <a:cxn ang="0">
                    <a:pos x="13" y="126"/>
                  </a:cxn>
                  <a:cxn ang="0">
                    <a:pos x="11" y="125"/>
                  </a:cxn>
                  <a:cxn ang="0">
                    <a:pos x="7" y="127"/>
                  </a:cxn>
                  <a:cxn ang="0">
                    <a:pos x="5" y="132"/>
                  </a:cxn>
                  <a:cxn ang="0">
                    <a:pos x="0" y="132"/>
                  </a:cxn>
                  <a:cxn ang="0">
                    <a:pos x="0" y="86"/>
                  </a:cxn>
                  <a:cxn ang="0">
                    <a:pos x="45" y="1"/>
                  </a:cxn>
                  <a:cxn ang="0">
                    <a:pos x="45" y="1"/>
                  </a:cxn>
                  <a:cxn ang="0">
                    <a:pos x="45" y="1"/>
                  </a:cxn>
                </a:cxnLst>
                <a:rect l="0" t="0" r="r" b="b"/>
                <a:pathLst>
                  <a:path w="89" h="132">
                    <a:moveTo>
                      <a:pt x="0" y="86"/>
                    </a:moveTo>
                    <a:lnTo>
                      <a:pt x="0" y="86"/>
                    </a:lnTo>
                    <a:lnTo>
                      <a:pt x="5" y="86"/>
                    </a:lnTo>
                    <a:cubicBezTo>
                      <a:pt x="8" y="100"/>
                      <a:pt x="13" y="110"/>
                      <a:pt x="20" y="116"/>
                    </a:cubicBezTo>
                    <a:cubicBezTo>
                      <a:pt x="27" y="122"/>
                      <a:pt x="34" y="125"/>
                      <a:pt x="43" y="125"/>
                    </a:cubicBezTo>
                    <a:cubicBezTo>
                      <a:pt x="52" y="125"/>
                      <a:pt x="58" y="123"/>
                      <a:pt x="61" y="119"/>
                    </a:cubicBezTo>
                    <a:cubicBezTo>
                      <a:pt x="65" y="115"/>
                      <a:pt x="67" y="110"/>
                      <a:pt x="67" y="105"/>
                    </a:cubicBezTo>
                    <a:cubicBezTo>
                      <a:pt x="67" y="100"/>
                      <a:pt x="65" y="95"/>
                      <a:pt x="61" y="92"/>
                    </a:cubicBezTo>
                    <a:cubicBezTo>
                      <a:pt x="58" y="89"/>
                      <a:pt x="53" y="86"/>
                      <a:pt x="46" y="83"/>
                    </a:cubicBezTo>
                    <a:lnTo>
                      <a:pt x="34" y="77"/>
                    </a:lnTo>
                    <a:cubicBezTo>
                      <a:pt x="22" y="71"/>
                      <a:pt x="13" y="65"/>
                      <a:pt x="9" y="59"/>
                    </a:cubicBezTo>
                    <a:cubicBezTo>
                      <a:pt x="4" y="53"/>
                      <a:pt x="1" y="46"/>
                      <a:pt x="1" y="38"/>
                    </a:cubicBezTo>
                    <a:cubicBezTo>
                      <a:pt x="1" y="28"/>
                      <a:pt x="4" y="20"/>
                      <a:pt x="11" y="12"/>
                    </a:cubicBezTo>
                    <a:cubicBezTo>
                      <a:pt x="17" y="4"/>
                      <a:pt x="27" y="0"/>
                      <a:pt x="41" y="0"/>
                    </a:cubicBezTo>
                    <a:cubicBezTo>
                      <a:pt x="48" y="0"/>
                      <a:pt x="54" y="1"/>
                      <a:pt x="61" y="3"/>
                    </a:cubicBezTo>
                    <a:cubicBezTo>
                      <a:pt x="67" y="5"/>
                      <a:pt x="71" y="6"/>
                      <a:pt x="72" y="6"/>
                    </a:cubicBezTo>
                    <a:cubicBezTo>
                      <a:pt x="74" y="6"/>
                      <a:pt x="75" y="6"/>
                      <a:pt x="76" y="5"/>
                    </a:cubicBezTo>
                    <a:cubicBezTo>
                      <a:pt x="77" y="4"/>
                      <a:pt x="77" y="2"/>
                      <a:pt x="78" y="0"/>
                    </a:cubicBezTo>
                    <a:lnTo>
                      <a:pt x="83" y="0"/>
                    </a:lnTo>
                    <a:lnTo>
                      <a:pt x="83" y="41"/>
                    </a:lnTo>
                    <a:lnTo>
                      <a:pt x="78" y="41"/>
                    </a:lnTo>
                    <a:cubicBezTo>
                      <a:pt x="76" y="31"/>
                      <a:pt x="71" y="23"/>
                      <a:pt x="65" y="16"/>
                    </a:cubicBezTo>
                    <a:cubicBezTo>
                      <a:pt x="59" y="9"/>
                      <a:pt x="51" y="6"/>
                      <a:pt x="42" y="6"/>
                    </a:cubicBezTo>
                    <a:cubicBezTo>
                      <a:pt x="36" y="6"/>
                      <a:pt x="31" y="8"/>
                      <a:pt x="27" y="11"/>
                    </a:cubicBezTo>
                    <a:cubicBezTo>
                      <a:pt x="24" y="15"/>
                      <a:pt x="22" y="19"/>
                      <a:pt x="22" y="24"/>
                    </a:cubicBezTo>
                    <a:cubicBezTo>
                      <a:pt x="22" y="30"/>
                      <a:pt x="24" y="34"/>
                      <a:pt x="27" y="37"/>
                    </a:cubicBezTo>
                    <a:cubicBezTo>
                      <a:pt x="30" y="40"/>
                      <a:pt x="38" y="44"/>
                      <a:pt x="50" y="50"/>
                    </a:cubicBezTo>
                    <a:lnTo>
                      <a:pt x="64" y="57"/>
                    </a:lnTo>
                    <a:cubicBezTo>
                      <a:pt x="70" y="60"/>
                      <a:pt x="75" y="63"/>
                      <a:pt x="78" y="67"/>
                    </a:cubicBezTo>
                    <a:cubicBezTo>
                      <a:pt x="85" y="74"/>
                      <a:pt x="89" y="83"/>
                      <a:pt x="89" y="93"/>
                    </a:cubicBezTo>
                    <a:cubicBezTo>
                      <a:pt x="89" y="102"/>
                      <a:pt x="85" y="111"/>
                      <a:pt x="78" y="119"/>
                    </a:cubicBezTo>
                    <a:cubicBezTo>
                      <a:pt x="70" y="128"/>
                      <a:pt x="58" y="132"/>
                      <a:pt x="42" y="132"/>
                    </a:cubicBezTo>
                    <a:cubicBezTo>
                      <a:pt x="38" y="132"/>
                      <a:pt x="35" y="131"/>
                      <a:pt x="31" y="131"/>
                    </a:cubicBezTo>
                    <a:cubicBezTo>
                      <a:pt x="27" y="130"/>
                      <a:pt x="23" y="129"/>
                      <a:pt x="19" y="128"/>
                    </a:cubicBezTo>
                    <a:lnTo>
                      <a:pt x="16" y="126"/>
                    </a:lnTo>
                    <a:cubicBezTo>
                      <a:pt x="15" y="126"/>
                      <a:pt x="14" y="126"/>
                      <a:pt x="13" y="126"/>
                    </a:cubicBezTo>
                    <a:cubicBezTo>
                      <a:pt x="12" y="125"/>
                      <a:pt x="12" y="125"/>
                      <a:pt x="11" y="125"/>
                    </a:cubicBezTo>
                    <a:cubicBezTo>
                      <a:pt x="9" y="125"/>
                      <a:pt x="8" y="126"/>
                      <a:pt x="7" y="127"/>
                    </a:cubicBezTo>
                    <a:cubicBezTo>
                      <a:pt x="6" y="128"/>
                      <a:pt x="6" y="130"/>
                      <a:pt x="5" y="132"/>
                    </a:cubicBezTo>
                    <a:lnTo>
                      <a:pt x="0" y="132"/>
                    </a:lnTo>
                    <a:lnTo>
                      <a:pt x="0" y="86"/>
                    </a:lnTo>
                    <a:close/>
                    <a:moveTo>
                      <a:pt x="45" y="1"/>
                    </a:moveTo>
                    <a:lnTo>
                      <a:pt x="45" y="1"/>
                    </a:lnTo>
                    <a:lnTo>
                      <a:pt x="45"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9" name="Freeform 365"/>
              <p:cNvSpPr>
                <a:spLocks noEditPoints="1"/>
              </p:cNvSpPr>
              <p:nvPr/>
            </p:nvSpPr>
            <p:spPr bwMode="auto">
              <a:xfrm>
                <a:off x="3547" y="1300"/>
                <a:ext cx="41" cy="50"/>
              </a:xfrm>
              <a:custGeom>
                <a:avLst/>
                <a:gdLst/>
                <a:ahLst/>
                <a:cxnLst>
                  <a:cxn ang="0">
                    <a:pos x="44" y="0"/>
                  </a:cxn>
                  <a:cxn ang="0">
                    <a:pos x="44" y="0"/>
                  </a:cxn>
                  <a:cxn ang="0">
                    <a:pos x="65" y="6"/>
                  </a:cxn>
                  <a:cxn ang="0">
                    <a:pos x="73" y="21"/>
                  </a:cxn>
                  <a:cxn ang="0">
                    <a:pos x="70" y="29"/>
                  </a:cxn>
                  <a:cxn ang="0">
                    <a:pos x="61" y="32"/>
                  </a:cxn>
                  <a:cxn ang="0">
                    <a:pos x="55" y="31"/>
                  </a:cxn>
                  <a:cxn ang="0">
                    <a:pos x="50" y="20"/>
                  </a:cxn>
                  <a:cxn ang="0">
                    <a:pos x="50" y="18"/>
                  </a:cxn>
                  <a:cxn ang="0">
                    <a:pos x="50" y="15"/>
                  </a:cxn>
                  <a:cxn ang="0">
                    <a:pos x="48" y="8"/>
                  </a:cxn>
                  <a:cxn ang="0">
                    <a:pos x="42" y="6"/>
                  </a:cxn>
                  <a:cxn ang="0">
                    <a:pos x="30" y="15"/>
                  </a:cxn>
                  <a:cxn ang="0">
                    <a:pos x="27" y="37"/>
                  </a:cxn>
                  <a:cxn ang="0">
                    <a:pos x="33" y="66"/>
                  </a:cxn>
                  <a:cxn ang="0">
                    <a:pos x="52" y="78"/>
                  </a:cxn>
                  <a:cxn ang="0">
                    <a:pos x="65" y="75"/>
                  </a:cxn>
                  <a:cxn ang="0">
                    <a:pos x="72" y="68"/>
                  </a:cxn>
                  <a:cxn ang="0">
                    <a:pos x="76" y="71"/>
                  </a:cxn>
                  <a:cxn ang="0">
                    <a:pos x="54" y="89"/>
                  </a:cxn>
                  <a:cxn ang="0">
                    <a:pos x="41" y="91"/>
                  </a:cxn>
                  <a:cxn ang="0">
                    <a:pos x="11" y="78"/>
                  </a:cxn>
                  <a:cxn ang="0">
                    <a:pos x="0" y="47"/>
                  </a:cxn>
                  <a:cxn ang="0">
                    <a:pos x="12" y="14"/>
                  </a:cxn>
                  <a:cxn ang="0">
                    <a:pos x="44" y="0"/>
                  </a:cxn>
                  <a:cxn ang="0">
                    <a:pos x="44" y="0"/>
                  </a:cxn>
                  <a:cxn ang="0">
                    <a:pos x="40" y="0"/>
                  </a:cxn>
                  <a:cxn ang="0">
                    <a:pos x="40" y="0"/>
                  </a:cxn>
                  <a:cxn ang="0">
                    <a:pos x="40" y="0"/>
                  </a:cxn>
                </a:cxnLst>
                <a:rect l="0" t="0" r="r" b="b"/>
                <a:pathLst>
                  <a:path w="76" h="91">
                    <a:moveTo>
                      <a:pt x="44" y="0"/>
                    </a:moveTo>
                    <a:lnTo>
                      <a:pt x="44" y="0"/>
                    </a:lnTo>
                    <a:cubicBezTo>
                      <a:pt x="52" y="0"/>
                      <a:pt x="59" y="2"/>
                      <a:pt x="65" y="6"/>
                    </a:cubicBezTo>
                    <a:cubicBezTo>
                      <a:pt x="70" y="10"/>
                      <a:pt x="73" y="15"/>
                      <a:pt x="73" y="21"/>
                    </a:cubicBezTo>
                    <a:cubicBezTo>
                      <a:pt x="73" y="24"/>
                      <a:pt x="72" y="27"/>
                      <a:pt x="70" y="29"/>
                    </a:cubicBezTo>
                    <a:cubicBezTo>
                      <a:pt x="67" y="31"/>
                      <a:pt x="65" y="32"/>
                      <a:pt x="61" y="32"/>
                    </a:cubicBezTo>
                    <a:cubicBezTo>
                      <a:pt x="59" y="32"/>
                      <a:pt x="57" y="32"/>
                      <a:pt x="55" y="31"/>
                    </a:cubicBezTo>
                    <a:cubicBezTo>
                      <a:pt x="51" y="29"/>
                      <a:pt x="50" y="25"/>
                      <a:pt x="50" y="20"/>
                    </a:cubicBezTo>
                    <a:cubicBezTo>
                      <a:pt x="50" y="20"/>
                      <a:pt x="50" y="19"/>
                      <a:pt x="50" y="18"/>
                    </a:cubicBezTo>
                    <a:cubicBezTo>
                      <a:pt x="50" y="17"/>
                      <a:pt x="50" y="16"/>
                      <a:pt x="50" y="15"/>
                    </a:cubicBezTo>
                    <a:cubicBezTo>
                      <a:pt x="50" y="11"/>
                      <a:pt x="49" y="9"/>
                      <a:pt x="48" y="8"/>
                    </a:cubicBezTo>
                    <a:cubicBezTo>
                      <a:pt x="46" y="7"/>
                      <a:pt x="44" y="6"/>
                      <a:pt x="42" y="6"/>
                    </a:cubicBezTo>
                    <a:cubicBezTo>
                      <a:pt x="37" y="6"/>
                      <a:pt x="33" y="9"/>
                      <a:pt x="30" y="15"/>
                    </a:cubicBezTo>
                    <a:cubicBezTo>
                      <a:pt x="28" y="22"/>
                      <a:pt x="27" y="29"/>
                      <a:pt x="27" y="37"/>
                    </a:cubicBezTo>
                    <a:cubicBezTo>
                      <a:pt x="27" y="49"/>
                      <a:pt x="29" y="59"/>
                      <a:pt x="33" y="66"/>
                    </a:cubicBezTo>
                    <a:cubicBezTo>
                      <a:pt x="38" y="74"/>
                      <a:pt x="44" y="78"/>
                      <a:pt x="52" y="78"/>
                    </a:cubicBezTo>
                    <a:cubicBezTo>
                      <a:pt x="57" y="78"/>
                      <a:pt x="61" y="77"/>
                      <a:pt x="65" y="75"/>
                    </a:cubicBezTo>
                    <a:cubicBezTo>
                      <a:pt x="67" y="74"/>
                      <a:pt x="69" y="71"/>
                      <a:pt x="72" y="68"/>
                    </a:cubicBezTo>
                    <a:lnTo>
                      <a:pt x="76" y="71"/>
                    </a:lnTo>
                    <a:cubicBezTo>
                      <a:pt x="70" y="80"/>
                      <a:pt x="62" y="85"/>
                      <a:pt x="54" y="89"/>
                    </a:cubicBezTo>
                    <a:cubicBezTo>
                      <a:pt x="50" y="90"/>
                      <a:pt x="46" y="91"/>
                      <a:pt x="41" y="91"/>
                    </a:cubicBezTo>
                    <a:cubicBezTo>
                      <a:pt x="29" y="91"/>
                      <a:pt x="19" y="87"/>
                      <a:pt x="11" y="78"/>
                    </a:cubicBezTo>
                    <a:cubicBezTo>
                      <a:pt x="4" y="70"/>
                      <a:pt x="0" y="59"/>
                      <a:pt x="0" y="47"/>
                    </a:cubicBezTo>
                    <a:cubicBezTo>
                      <a:pt x="0" y="34"/>
                      <a:pt x="4" y="23"/>
                      <a:pt x="12" y="14"/>
                    </a:cubicBezTo>
                    <a:cubicBezTo>
                      <a:pt x="20" y="5"/>
                      <a:pt x="31" y="0"/>
                      <a:pt x="44" y="0"/>
                    </a:cubicBezTo>
                    <a:lnTo>
                      <a:pt x="44" y="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Freeform 366"/>
              <p:cNvSpPr>
                <a:spLocks noEditPoints="1"/>
              </p:cNvSpPr>
              <p:nvPr/>
            </p:nvSpPr>
            <p:spPr bwMode="auto">
              <a:xfrm>
                <a:off x="3593" y="1300"/>
                <a:ext cx="47" cy="50"/>
              </a:xfrm>
              <a:custGeom>
                <a:avLst/>
                <a:gdLst/>
                <a:ahLst/>
                <a:cxnLst>
                  <a:cxn ang="0">
                    <a:pos x="36" y="78"/>
                  </a:cxn>
                  <a:cxn ang="0">
                    <a:pos x="36" y="78"/>
                  </a:cxn>
                  <a:cxn ang="0">
                    <a:pos x="44" y="75"/>
                  </a:cxn>
                  <a:cxn ang="0">
                    <a:pos x="50" y="70"/>
                  </a:cxn>
                  <a:cxn ang="0">
                    <a:pos x="50" y="43"/>
                  </a:cxn>
                  <a:cxn ang="0">
                    <a:pos x="36" y="48"/>
                  </a:cxn>
                  <a:cxn ang="0">
                    <a:pos x="27" y="65"/>
                  </a:cxn>
                  <a:cxn ang="0">
                    <a:pos x="30" y="74"/>
                  </a:cxn>
                  <a:cxn ang="0">
                    <a:pos x="36" y="78"/>
                  </a:cxn>
                  <a:cxn ang="0">
                    <a:pos x="36" y="78"/>
                  </a:cxn>
                  <a:cxn ang="0">
                    <a:pos x="0" y="71"/>
                  </a:cxn>
                  <a:cxn ang="0">
                    <a:pos x="0" y="71"/>
                  </a:cxn>
                  <a:cxn ang="0">
                    <a:pos x="12" y="51"/>
                  </a:cxn>
                  <a:cxn ang="0">
                    <a:pos x="50" y="36"/>
                  </a:cxn>
                  <a:cxn ang="0">
                    <a:pos x="50" y="23"/>
                  </a:cxn>
                  <a:cxn ang="0">
                    <a:pos x="46" y="10"/>
                  </a:cxn>
                  <a:cxn ang="0">
                    <a:pos x="34" y="6"/>
                  </a:cxn>
                  <a:cxn ang="0">
                    <a:pos x="26" y="8"/>
                  </a:cxn>
                  <a:cxn ang="0">
                    <a:pos x="22" y="13"/>
                  </a:cxn>
                  <a:cxn ang="0">
                    <a:pos x="23" y="15"/>
                  </a:cxn>
                  <a:cxn ang="0">
                    <a:pos x="24" y="16"/>
                  </a:cxn>
                  <a:cxn ang="0">
                    <a:pos x="25" y="18"/>
                  </a:cxn>
                  <a:cxn ang="0">
                    <a:pos x="27" y="21"/>
                  </a:cxn>
                  <a:cxn ang="0">
                    <a:pos x="28" y="25"/>
                  </a:cxn>
                  <a:cxn ang="0">
                    <a:pos x="24" y="33"/>
                  </a:cxn>
                  <a:cxn ang="0">
                    <a:pos x="16" y="36"/>
                  </a:cxn>
                  <a:cxn ang="0">
                    <a:pos x="7" y="33"/>
                  </a:cxn>
                  <a:cxn ang="0">
                    <a:pos x="3" y="24"/>
                  </a:cxn>
                  <a:cxn ang="0">
                    <a:pos x="13" y="7"/>
                  </a:cxn>
                  <a:cxn ang="0">
                    <a:pos x="38" y="0"/>
                  </a:cxn>
                  <a:cxn ang="0">
                    <a:pos x="65" y="6"/>
                  </a:cxn>
                  <a:cxn ang="0">
                    <a:pos x="75" y="29"/>
                  </a:cxn>
                  <a:cxn ang="0">
                    <a:pos x="75" y="74"/>
                  </a:cxn>
                  <a:cxn ang="0">
                    <a:pos x="76" y="78"/>
                  </a:cxn>
                  <a:cxn ang="0">
                    <a:pos x="79" y="79"/>
                  </a:cxn>
                  <a:cxn ang="0">
                    <a:pos x="80" y="79"/>
                  </a:cxn>
                  <a:cxn ang="0">
                    <a:pos x="83" y="76"/>
                  </a:cxn>
                  <a:cxn ang="0">
                    <a:pos x="86" y="80"/>
                  </a:cxn>
                  <a:cxn ang="0">
                    <a:pos x="74" y="89"/>
                  </a:cxn>
                  <a:cxn ang="0">
                    <a:pos x="65" y="91"/>
                  </a:cxn>
                  <a:cxn ang="0">
                    <a:pos x="53" y="86"/>
                  </a:cxn>
                  <a:cxn ang="0">
                    <a:pos x="50" y="78"/>
                  </a:cxn>
                  <a:cxn ang="0">
                    <a:pos x="32" y="89"/>
                  </a:cxn>
                  <a:cxn ang="0">
                    <a:pos x="21" y="91"/>
                  </a:cxn>
                  <a:cxn ang="0">
                    <a:pos x="6" y="86"/>
                  </a:cxn>
                  <a:cxn ang="0">
                    <a:pos x="0" y="71"/>
                  </a:cxn>
                  <a:cxn ang="0">
                    <a:pos x="0" y="71"/>
                  </a:cxn>
                  <a:cxn ang="0">
                    <a:pos x="40" y="0"/>
                  </a:cxn>
                  <a:cxn ang="0">
                    <a:pos x="40" y="0"/>
                  </a:cxn>
                  <a:cxn ang="0">
                    <a:pos x="40" y="0"/>
                  </a:cxn>
                </a:cxnLst>
                <a:rect l="0" t="0" r="r" b="b"/>
                <a:pathLst>
                  <a:path w="86" h="91">
                    <a:moveTo>
                      <a:pt x="36" y="78"/>
                    </a:moveTo>
                    <a:lnTo>
                      <a:pt x="36" y="78"/>
                    </a:lnTo>
                    <a:cubicBezTo>
                      <a:pt x="39" y="78"/>
                      <a:pt x="42" y="77"/>
                      <a:pt x="44" y="75"/>
                    </a:cubicBezTo>
                    <a:cubicBezTo>
                      <a:pt x="46" y="74"/>
                      <a:pt x="48" y="72"/>
                      <a:pt x="50" y="70"/>
                    </a:cubicBezTo>
                    <a:lnTo>
                      <a:pt x="50" y="43"/>
                    </a:lnTo>
                    <a:cubicBezTo>
                      <a:pt x="45" y="44"/>
                      <a:pt x="40" y="46"/>
                      <a:pt x="36" y="48"/>
                    </a:cubicBezTo>
                    <a:cubicBezTo>
                      <a:pt x="30" y="53"/>
                      <a:pt x="27" y="58"/>
                      <a:pt x="27" y="65"/>
                    </a:cubicBezTo>
                    <a:cubicBezTo>
                      <a:pt x="27" y="69"/>
                      <a:pt x="28" y="72"/>
                      <a:pt x="30" y="74"/>
                    </a:cubicBezTo>
                    <a:cubicBezTo>
                      <a:pt x="32" y="77"/>
                      <a:pt x="34" y="78"/>
                      <a:pt x="36" y="78"/>
                    </a:cubicBezTo>
                    <a:lnTo>
                      <a:pt x="36" y="78"/>
                    </a:lnTo>
                    <a:close/>
                    <a:moveTo>
                      <a:pt x="0" y="71"/>
                    </a:moveTo>
                    <a:lnTo>
                      <a:pt x="0" y="71"/>
                    </a:lnTo>
                    <a:cubicBezTo>
                      <a:pt x="0" y="62"/>
                      <a:pt x="4" y="56"/>
                      <a:pt x="12" y="51"/>
                    </a:cubicBezTo>
                    <a:cubicBezTo>
                      <a:pt x="20" y="46"/>
                      <a:pt x="33" y="41"/>
                      <a:pt x="50" y="36"/>
                    </a:cubicBezTo>
                    <a:lnTo>
                      <a:pt x="50" y="23"/>
                    </a:lnTo>
                    <a:cubicBezTo>
                      <a:pt x="50" y="17"/>
                      <a:pt x="49" y="13"/>
                      <a:pt x="46" y="10"/>
                    </a:cubicBezTo>
                    <a:cubicBezTo>
                      <a:pt x="44" y="8"/>
                      <a:pt x="40" y="6"/>
                      <a:pt x="34" y="6"/>
                    </a:cubicBezTo>
                    <a:cubicBezTo>
                      <a:pt x="31" y="6"/>
                      <a:pt x="28" y="7"/>
                      <a:pt x="26" y="8"/>
                    </a:cubicBezTo>
                    <a:cubicBezTo>
                      <a:pt x="24" y="10"/>
                      <a:pt x="22" y="11"/>
                      <a:pt x="22" y="13"/>
                    </a:cubicBezTo>
                    <a:cubicBezTo>
                      <a:pt x="22" y="14"/>
                      <a:pt x="23" y="14"/>
                      <a:pt x="23" y="15"/>
                    </a:cubicBezTo>
                    <a:cubicBezTo>
                      <a:pt x="23" y="15"/>
                      <a:pt x="23" y="16"/>
                      <a:pt x="24" y="16"/>
                    </a:cubicBezTo>
                    <a:lnTo>
                      <a:pt x="25" y="18"/>
                    </a:lnTo>
                    <a:cubicBezTo>
                      <a:pt x="26" y="19"/>
                      <a:pt x="27" y="20"/>
                      <a:pt x="27" y="21"/>
                    </a:cubicBezTo>
                    <a:cubicBezTo>
                      <a:pt x="28" y="22"/>
                      <a:pt x="28" y="24"/>
                      <a:pt x="28" y="25"/>
                    </a:cubicBezTo>
                    <a:cubicBezTo>
                      <a:pt x="28" y="28"/>
                      <a:pt x="27" y="31"/>
                      <a:pt x="24" y="33"/>
                    </a:cubicBezTo>
                    <a:cubicBezTo>
                      <a:pt x="22" y="35"/>
                      <a:pt x="19" y="36"/>
                      <a:pt x="16" y="36"/>
                    </a:cubicBezTo>
                    <a:cubicBezTo>
                      <a:pt x="13" y="36"/>
                      <a:pt x="10" y="35"/>
                      <a:pt x="7" y="33"/>
                    </a:cubicBezTo>
                    <a:cubicBezTo>
                      <a:pt x="5" y="31"/>
                      <a:pt x="3" y="28"/>
                      <a:pt x="3" y="24"/>
                    </a:cubicBezTo>
                    <a:cubicBezTo>
                      <a:pt x="3" y="16"/>
                      <a:pt x="7" y="11"/>
                      <a:pt x="13" y="7"/>
                    </a:cubicBezTo>
                    <a:cubicBezTo>
                      <a:pt x="20" y="2"/>
                      <a:pt x="28" y="0"/>
                      <a:pt x="38" y="0"/>
                    </a:cubicBezTo>
                    <a:cubicBezTo>
                      <a:pt x="49" y="0"/>
                      <a:pt x="58" y="2"/>
                      <a:pt x="65" y="6"/>
                    </a:cubicBezTo>
                    <a:cubicBezTo>
                      <a:pt x="72" y="11"/>
                      <a:pt x="75" y="18"/>
                      <a:pt x="75" y="29"/>
                    </a:cubicBezTo>
                    <a:lnTo>
                      <a:pt x="75" y="74"/>
                    </a:lnTo>
                    <a:cubicBezTo>
                      <a:pt x="75" y="76"/>
                      <a:pt x="75" y="77"/>
                      <a:pt x="76" y="78"/>
                    </a:cubicBezTo>
                    <a:cubicBezTo>
                      <a:pt x="77" y="79"/>
                      <a:pt x="78" y="79"/>
                      <a:pt x="79" y="79"/>
                    </a:cubicBezTo>
                    <a:cubicBezTo>
                      <a:pt x="79" y="79"/>
                      <a:pt x="80" y="79"/>
                      <a:pt x="80" y="79"/>
                    </a:cubicBezTo>
                    <a:cubicBezTo>
                      <a:pt x="81" y="78"/>
                      <a:pt x="82" y="78"/>
                      <a:pt x="83" y="76"/>
                    </a:cubicBezTo>
                    <a:lnTo>
                      <a:pt x="86" y="80"/>
                    </a:lnTo>
                    <a:cubicBezTo>
                      <a:pt x="82" y="85"/>
                      <a:pt x="78" y="87"/>
                      <a:pt x="74" y="89"/>
                    </a:cubicBezTo>
                    <a:cubicBezTo>
                      <a:pt x="71" y="90"/>
                      <a:pt x="68" y="91"/>
                      <a:pt x="65" y="91"/>
                    </a:cubicBezTo>
                    <a:cubicBezTo>
                      <a:pt x="60" y="91"/>
                      <a:pt x="56" y="89"/>
                      <a:pt x="53" y="86"/>
                    </a:cubicBezTo>
                    <a:cubicBezTo>
                      <a:pt x="52" y="84"/>
                      <a:pt x="50" y="81"/>
                      <a:pt x="50" y="78"/>
                    </a:cubicBezTo>
                    <a:cubicBezTo>
                      <a:pt x="45" y="83"/>
                      <a:pt x="39" y="87"/>
                      <a:pt x="32" y="89"/>
                    </a:cubicBezTo>
                    <a:cubicBezTo>
                      <a:pt x="28" y="90"/>
                      <a:pt x="25" y="91"/>
                      <a:pt x="21" y="91"/>
                    </a:cubicBezTo>
                    <a:cubicBezTo>
                      <a:pt x="16" y="91"/>
                      <a:pt x="11" y="89"/>
                      <a:pt x="6" y="86"/>
                    </a:cubicBezTo>
                    <a:cubicBezTo>
                      <a:pt x="2" y="83"/>
                      <a:pt x="0" y="78"/>
                      <a:pt x="0" y="71"/>
                    </a:cubicBezTo>
                    <a:lnTo>
                      <a:pt x="0" y="71"/>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1" name="Freeform 367"/>
              <p:cNvSpPr>
                <a:spLocks/>
              </p:cNvSpPr>
              <p:nvPr/>
            </p:nvSpPr>
            <p:spPr bwMode="auto">
              <a:xfrm>
                <a:off x="3643" y="1279"/>
                <a:ext cx="25" cy="69"/>
              </a:xfrm>
              <a:custGeom>
                <a:avLst/>
                <a:gdLst/>
                <a:ahLst/>
                <a:cxnLst>
                  <a:cxn ang="0">
                    <a:pos x="0" y="122"/>
                  </a:cxn>
                  <a:cxn ang="0">
                    <a:pos x="0" y="122"/>
                  </a:cxn>
                  <a:cxn ang="0">
                    <a:pos x="7" y="119"/>
                  </a:cxn>
                  <a:cxn ang="0">
                    <a:pos x="9" y="110"/>
                  </a:cxn>
                  <a:cxn ang="0">
                    <a:pos x="9" y="16"/>
                  </a:cxn>
                  <a:cxn ang="0">
                    <a:pos x="8" y="8"/>
                  </a:cxn>
                  <a:cxn ang="0">
                    <a:pos x="0" y="5"/>
                  </a:cxn>
                  <a:cxn ang="0">
                    <a:pos x="0" y="0"/>
                  </a:cxn>
                  <a:cxn ang="0">
                    <a:pos x="36" y="0"/>
                  </a:cxn>
                  <a:cxn ang="0">
                    <a:pos x="36" y="110"/>
                  </a:cxn>
                  <a:cxn ang="0">
                    <a:pos x="38" y="119"/>
                  </a:cxn>
                  <a:cxn ang="0">
                    <a:pos x="45" y="122"/>
                  </a:cxn>
                  <a:cxn ang="0">
                    <a:pos x="45" y="126"/>
                  </a:cxn>
                  <a:cxn ang="0">
                    <a:pos x="0" y="126"/>
                  </a:cxn>
                  <a:cxn ang="0">
                    <a:pos x="0" y="122"/>
                  </a:cxn>
                </a:cxnLst>
                <a:rect l="0" t="0" r="r" b="b"/>
                <a:pathLst>
                  <a:path w="45" h="126">
                    <a:moveTo>
                      <a:pt x="0" y="122"/>
                    </a:moveTo>
                    <a:lnTo>
                      <a:pt x="0" y="122"/>
                    </a:lnTo>
                    <a:cubicBezTo>
                      <a:pt x="4" y="121"/>
                      <a:pt x="6" y="120"/>
                      <a:pt x="7" y="119"/>
                    </a:cubicBezTo>
                    <a:cubicBezTo>
                      <a:pt x="9" y="117"/>
                      <a:pt x="9" y="115"/>
                      <a:pt x="9" y="110"/>
                    </a:cubicBezTo>
                    <a:lnTo>
                      <a:pt x="9" y="16"/>
                    </a:lnTo>
                    <a:cubicBezTo>
                      <a:pt x="9" y="12"/>
                      <a:pt x="9" y="9"/>
                      <a:pt x="8" y="8"/>
                    </a:cubicBezTo>
                    <a:cubicBezTo>
                      <a:pt x="6" y="7"/>
                      <a:pt x="4" y="6"/>
                      <a:pt x="0" y="5"/>
                    </a:cubicBezTo>
                    <a:lnTo>
                      <a:pt x="0" y="0"/>
                    </a:lnTo>
                    <a:lnTo>
                      <a:pt x="36" y="0"/>
                    </a:lnTo>
                    <a:lnTo>
                      <a:pt x="36" y="110"/>
                    </a:lnTo>
                    <a:cubicBezTo>
                      <a:pt x="36" y="115"/>
                      <a:pt x="36" y="117"/>
                      <a:pt x="38" y="119"/>
                    </a:cubicBezTo>
                    <a:cubicBezTo>
                      <a:pt x="39" y="120"/>
                      <a:pt x="41" y="121"/>
                      <a:pt x="45" y="122"/>
                    </a:cubicBezTo>
                    <a:lnTo>
                      <a:pt x="45" y="126"/>
                    </a:lnTo>
                    <a:lnTo>
                      <a:pt x="0" y="126"/>
                    </a:lnTo>
                    <a:lnTo>
                      <a:pt x="0" y="1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Freeform 368"/>
              <p:cNvSpPr>
                <a:spLocks noEditPoints="1"/>
              </p:cNvSpPr>
              <p:nvPr/>
            </p:nvSpPr>
            <p:spPr bwMode="auto">
              <a:xfrm>
                <a:off x="3673" y="1300"/>
                <a:ext cx="40" cy="50"/>
              </a:xfrm>
              <a:custGeom>
                <a:avLst/>
                <a:gdLst/>
                <a:ahLst/>
                <a:cxnLst>
                  <a:cxn ang="0">
                    <a:pos x="0" y="45"/>
                  </a:cxn>
                  <a:cxn ang="0">
                    <a:pos x="0" y="45"/>
                  </a:cxn>
                  <a:cxn ang="0">
                    <a:pos x="11" y="12"/>
                  </a:cxn>
                  <a:cxn ang="0">
                    <a:pos x="38" y="0"/>
                  </a:cxn>
                  <a:cxn ang="0">
                    <a:pos x="56" y="5"/>
                  </a:cxn>
                  <a:cxn ang="0">
                    <a:pos x="68" y="19"/>
                  </a:cxn>
                  <a:cxn ang="0">
                    <a:pos x="73" y="35"/>
                  </a:cxn>
                  <a:cxn ang="0">
                    <a:pos x="73" y="43"/>
                  </a:cxn>
                  <a:cxn ang="0">
                    <a:pos x="26" y="43"/>
                  </a:cxn>
                  <a:cxn ang="0">
                    <a:pos x="30" y="62"/>
                  </a:cxn>
                  <a:cxn ang="0">
                    <a:pos x="49" y="77"/>
                  </a:cxn>
                  <a:cxn ang="0">
                    <a:pos x="61" y="73"/>
                  </a:cxn>
                  <a:cxn ang="0">
                    <a:pos x="70" y="65"/>
                  </a:cxn>
                  <a:cxn ang="0">
                    <a:pos x="74" y="68"/>
                  </a:cxn>
                  <a:cxn ang="0">
                    <a:pos x="54" y="87"/>
                  </a:cxn>
                  <a:cxn ang="0">
                    <a:pos x="37" y="91"/>
                  </a:cxn>
                  <a:cxn ang="0">
                    <a:pos x="12" y="80"/>
                  </a:cxn>
                  <a:cxn ang="0">
                    <a:pos x="0" y="45"/>
                  </a:cxn>
                  <a:cxn ang="0">
                    <a:pos x="0" y="45"/>
                  </a:cxn>
                  <a:cxn ang="0">
                    <a:pos x="50" y="36"/>
                  </a:cxn>
                  <a:cxn ang="0">
                    <a:pos x="50" y="36"/>
                  </a:cxn>
                  <a:cxn ang="0">
                    <a:pos x="48" y="13"/>
                  </a:cxn>
                  <a:cxn ang="0">
                    <a:pos x="38" y="6"/>
                  </a:cxn>
                  <a:cxn ang="0">
                    <a:pos x="28" y="14"/>
                  </a:cxn>
                  <a:cxn ang="0">
                    <a:pos x="25" y="36"/>
                  </a:cxn>
                  <a:cxn ang="0">
                    <a:pos x="50" y="36"/>
                  </a:cxn>
                  <a:cxn ang="0">
                    <a:pos x="38" y="0"/>
                  </a:cxn>
                  <a:cxn ang="0">
                    <a:pos x="38" y="0"/>
                  </a:cxn>
                  <a:cxn ang="0">
                    <a:pos x="38" y="0"/>
                  </a:cxn>
                </a:cxnLst>
                <a:rect l="0" t="0" r="r" b="b"/>
                <a:pathLst>
                  <a:path w="74" h="91">
                    <a:moveTo>
                      <a:pt x="0" y="45"/>
                    </a:moveTo>
                    <a:lnTo>
                      <a:pt x="0" y="45"/>
                    </a:lnTo>
                    <a:cubicBezTo>
                      <a:pt x="0" y="31"/>
                      <a:pt x="3" y="20"/>
                      <a:pt x="11" y="12"/>
                    </a:cubicBezTo>
                    <a:cubicBezTo>
                      <a:pt x="19" y="4"/>
                      <a:pt x="28" y="0"/>
                      <a:pt x="38" y="0"/>
                    </a:cubicBezTo>
                    <a:cubicBezTo>
                      <a:pt x="45" y="0"/>
                      <a:pt x="50" y="2"/>
                      <a:pt x="56" y="5"/>
                    </a:cubicBezTo>
                    <a:cubicBezTo>
                      <a:pt x="61" y="8"/>
                      <a:pt x="65" y="13"/>
                      <a:pt x="68" y="19"/>
                    </a:cubicBezTo>
                    <a:cubicBezTo>
                      <a:pt x="70" y="23"/>
                      <a:pt x="72" y="28"/>
                      <a:pt x="73" y="35"/>
                    </a:cubicBezTo>
                    <a:cubicBezTo>
                      <a:pt x="73" y="38"/>
                      <a:pt x="73" y="41"/>
                      <a:pt x="73" y="43"/>
                    </a:cubicBezTo>
                    <a:lnTo>
                      <a:pt x="26" y="43"/>
                    </a:lnTo>
                    <a:cubicBezTo>
                      <a:pt x="26" y="50"/>
                      <a:pt x="28" y="56"/>
                      <a:pt x="30" y="62"/>
                    </a:cubicBezTo>
                    <a:cubicBezTo>
                      <a:pt x="33" y="72"/>
                      <a:pt x="40" y="77"/>
                      <a:pt x="49" y="77"/>
                    </a:cubicBezTo>
                    <a:cubicBezTo>
                      <a:pt x="53" y="77"/>
                      <a:pt x="57" y="76"/>
                      <a:pt x="61" y="73"/>
                    </a:cubicBezTo>
                    <a:cubicBezTo>
                      <a:pt x="63" y="72"/>
                      <a:pt x="66" y="69"/>
                      <a:pt x="70" y="65"/>
                    </a:cubicBezTo>
                    <a:lnTo>
                      <a:pt x="74" y="68"/>
                    </a:lnTo>
                    <a:cubicBezTo>
                      <a:pt x="68" y="77"/>
                      <a:pt x="62" y="84"/>
                      <a:pt x="54" y="87"/>
                    </a:cubicBezTo>
                    <a:cubicBezTo>
                      <a:pt x="49" y="90"/>
                      <a:pt x="44" y="91"/>
                      <a:pt x="37" y="91"/>
                    </a:cubicBezTo>
                    <a:cubicBezTo>
                      <a:pt x="28" y="91"/>
                      <a:pt x="20" y="87"/>
                      <a:pt x="12" y="80"/>
                    </a:cubicBezTo>
                    <a:cubicBezTo>
                      <a:pt x="4" y="73"/>
                      <a:pt x="0" y="61"/>
                      <a:pt x="0" y="45"/>
                    </a:cubicBezTo>
                    <a:lnTo>
                      <a:pt x="0" y="45"/>
                    </a:lnTo>
                    <a:close/>
                    <a:moveTo>
                      <a:pt x="50" y="36"/>
                    </a:moveTo>
                    <a:lnTo>
                      <a:pt x="50" y="36"/>
                    </a:lnTo>
                    <a:cubicBezTo>
                      <a:pt x="50" y="25"/>
                      <a:pt x="49" y="17"/>
                      <a:pt x="48" y="13"/>
                    </a:cubicBezTo>
                    <a:cubicBezTo>
                      <a:pt x="46" y="8"/>
                      <a:pt x="43" y="6"/>
                      <a:pt x="38" y="6"/>
                    </a:cubicBezTo>
                    <a:cubicBezTo>
                      <a:pt x="34" y="6"/>
                      <a:pt x="30" y="9"/>
                      <a:pt x="28" y="14"/>
                    </a:cubicBezTo>
                    <a:cubicBezTo>
                      <a:pt x="27" y="19"/>
                      <a:pt x="26" y="26"/>
                      <a:pt x="25" y="36"/>
                    </a:cubicBezTo>
                    <a:lnTo>
                      <a:pt x="50" y="36"/>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369"/>
              <p:cNvSpPr>
                <a:spLocks/>
              </p:cNvSpPr>
              <p:nvPr/>
            </p:nvSpPr>
            <p:spPr bwMode="auto">
              <a:xfrm>
                <a:off x="3367" y="1381"/>
                <a:ext cx="39" cy="70"/>
              </a:xfrm>
              <a:custGeom>
                <a:avLst/>
                <a:gdLst/>
                <a:ahLst/>
                <a:cxnLst>
                  <a:cxn ang="0">
                    <a:pos x="0" y="123"/>
                  </a:cxn>
                  <a:cxn ang="0">
                    <a:pos x="0" y="123"/>
                  </a:cxn>
                  <a:cxn ang="0">
                    <a:pos x="18" y="120"/>
                  </a:cxn>
                  <a:cxn ang="0">
                    <a:pos x="22" y="105"/>
                  </a:cxn>
                  <a:cxn ang="0">
                    <a:pos x="22" y="33"/>
                  </a:cxn>
                  <a:cxn ang="0">
                    <a:pos x="21" y="23"/>
                  </a:cxn>
                  <a:cxn ang="0">
                    <a:pos x="15" y="20"/>
                  </a:cxn>
                  <a:cxn ang="0">
                    <a:pos x="8" y="22"/>
                  </a:cxn>
                  <a:cxn ang="0">
                    <a:pos x="0" y="25"/>
                  </a:cxn>
                  <a:cxn ang="0">
                    <a:pos x="0" y="20"/>
                  </a:cxn>
                  <a:cxn ang="0">
                    <a:pos x="47" y="0"/>
                  </a:cxn>
                  <a:cxn ang="0">
                    <a:pos x="50" y="0"/>
                  </a:cxn>
                  <a:cxn ang="0">
                    <a:pos x="50" y="106"/>
                  </a:cxn>
                  <a:cxn ang="0">
                    <a:pos x="53" y="120"/>
                  </a:cxn>
                  <a:cxn ang="0">
                    <a:pos x="70" y="123"/>
                  </a:cxn>
                  <a:cxn ang="0">
                    <a:pos x="70" y="128"/>
                  </a:cxn>
                  <a:cxn ang="0">
                    <a:pos x="0" y="128"/>
                  </a:cxn>
                  <a:cxn ang="0">
                    <a:pos x="0" y="123"/>
                  </a:cxn>
                </a:cxnLst>
                <a:rect l="0" t="0" r="r" b="b"/>
                <a:pathLst>
                  <a:path w="70" h="128">
                    <a:moveTo>
                      <a:pt x="0" y="123"/>
                    </a:moveTo>
                    <a:lnTo>
                      <a:pt x="0" y="123"/>
                    </a:lnTo>
                    <a:cubicBezTo>
                      <a:pt x="10" y="123"/>
                      <a:pt x="16" y="122"/>
                      <a:pt x="18" y="120"/>
                    </a:cubicBezTo>
                    <a:cubicBezTo>
                      <a:pt x="21" y="117"/>
                      <a:pt x="22" y="112"/>
                      <a:pt x="22" y="105"/>
                    </a:cubicBezTo>
                    <a:lnTo>
                      <a:pt x="22" y="33"/>
                    </a:lnTo>
                    <a:cubicBezTo>
                      <a:pt x="22" y="29"/>
                      <a:pt x="22" y="25"/>
                      <a:pt x="21" y="23"/>
                    </a:cubicBezTo>
                    <a:cubicBezTo>
                      <a:pt x="20" y="21"/>
                      <a:pt x="18" y="20"/>
                      <a:pt x="15" y="20"/>
                    </a:cubicBezTo>
                    <a:cubicBezTo>
                      <a:pt x="13" y="20"/>
                      <a:pt x="11" y="21"/>
                      <a:pt x="8" y="22"/>
                    </a:cubicBezTo>
                    <a:cubicBezTo>
                      <a:pt x="6" y="23"/>
                      <a:pt x="3" y="24"/>
                      <a:pt x="0" y="25"/>
                    </a:cubicBezTo>
                    <a:lnTo>
                      <a:pt x="0" y="20"/>
                    </a:lnTo>
                    <a:lnTo>
                      <a:pt x="47" y="0"/>
                    </a:lnTo>
                    <a:lnTo>
                      <a:pt x="50" y="0"/>
                    </a:lnTo>
                    <a:lnTo>
                      <a:pt x="50" y="106"/>
                    </a:lnTo>
                    <a:cubicBezTo>
                      <a:pt x="50" y="113"/>
                      <a:pt x="51" y="117"/>
                      <a:pt x="53" y="120"/>
                    </a:cubicBezTo>
                    <a:cubicBezTo>
                      <a:pt x="55" y="122"/>
                      <a:pt x="61" y="123"/>
                      <a:pt x="70" y="123"/>
                    </a:cubicBezTo>
                    <a:lnTo>
                      <a:pt x="70" y="128"/>
                    </a:lnTo>
                    <a:lnTo>
                      <a:pt x="0" y="128"/>
                    </a:lnTo>
                    <a:lnTo>
                      <a:pt x="0" y="12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370"/>
              <p:cNvSpPr>
                <a:spLocks/>
              </p:cNvSpPr>
              <p:nvPr/>
            </p:nvSpPr>
            <p:spPr bwMode="auto">
              <a:xfrm>
                <a:off x="3420" y="1435"/>
                <a:ext cx="19" cy="34"/>
              </a:xfrm>
              <a:custGeom>
                <a:avLst/>
                <a:gdLst/>
                <a:ahLst/>
                <a:cxnLst>
                  <a:cxn ang="0">
                    <a:pos x="1" y="58"/>
                  </a:cxn>
                  <a:cxn ang="0">
                    <a:pos x="1" y="58"/>
                  </a:cxn>
                  <a:cxn ang="0">
                    <a:pos x="14" y="48"/>
                  </a:cxn>
                  <a:cxn ang="0">
                    <a:pos x="21" y="34"/>
                  </a:cxn>
                  <a:cxn ang="0">
                    <a:pos x="21" y="31"/>
                  </a:cxn>
                  <a:cxn ang="0">
                    <a:pos x="18" y="30"/>
                  </a:cxn>
                  <a:cxn ang="0">
                    <a:pos x="15" y="30"/>
                  </a:cxn>
                  <a:cxn ang="0">
                    <a:pos x="14" y="30"/>
                  </a:cxn>
                  <a:cxn ang="0">
                    <a:pos x="4" y="26"/>
                  </a:cxn>
                  <a:cxn ang="0">
                    <a:pos x="0" y="16"/>
                  </a:cxn>
                  <a:cxn ang="0">
                    <a:pos x="4" y="4"/>
                  </a:cxn>
                  <a:cxn ang="0">
                    <a:pos x="15" y="0"/>
                  </a:cxn>
                  <a:cxn ang="0">
                    <a:pos x="29" y="6"/>
                  </a:cxn>
                  <a:cxn ang="0">
                    <a:pos x="34" y="22"/>
                  </a:cxn>
                  <a:cxn ang="0">
                    <a:pos x="22" y="49"/>
                  </a:cxn>
                  <a:cxn ang="0">
                    <a:pos x="3" y="62"/>
                  </a:cxn>
                  <a:cxn ang="0">
                    <a:pos x="1" y="58"/>
                  </a:cxn>
                </a:cxnLst>
                <a:rect l="0" t="0" r="r" b="b"/>
                <a:pathLst>
                  <a:path w="34" h="62">
                    <a:moveTo>
                      <a:pt x="1" y="58"/>
                    </a:moveTo>
                    <a:lnTo>
                      <a:pt x="1" y="58"/>
                    </a:lnTo>
                    <a:cubicBezTo>
                      <a:pt x="7" y="54"/>
                      <a:pt x="11" y="51"/>
                      <a:pt x="14" y="48"/>
                    </a:cubicBezTo>
                    <a:cubicBezTo>
                      <a:pt x="19" y="43"/>
                      <a:pt x="21" y="38"/>
                      <a:pt x="21" y="34"/>
                    </a:cubicBezTo>
                    <a:cubicBezTo>
                      <a:pt x="21" y="33"/>
                      <a:pt x="21" y="32"/>
                      <a:pt x="21" y="31"/>
                    </a:cubicBezTo>
                    <a:cubicBezTo>
                      <a:pt x="20" y="30"/>
                      <a:pt x="19" y="30"/>
                      <a:pt x="18" y="30"/>
                    </a:cubicBezTo>
                    <a:cubicBezTo>
                      <a:pt x="17" y="30"/>
                      <a:pt x="16" y="30"/>
                      <a:pt x="15" y="30"/>
                    </a:cubicBezTo>
                    <a:cubicBezTo>
                      <a:pt x="15" y="30"/>
                      <a:pt x="14" y="30"/>
                      <a:pt x="14" y="30"/>
                    </a:cubicBezTo>
                    <a:cubicBezTo>
                      <a:pt x="10" y="30"/>
                      <a:pt x="7" y="29"/>
                      <a:pt x="4" y="26"/>
                    </a:cubicBezTo>
                    <a:cubicBezTo>
                      <a:pt x="1" y="24"/>
                      <a:pt x="0" y="20"/>
                      <a:pt x="0" y="16"/>
                    </a:cubicBezTo>
                    <a:cubicBezTo>
                      <a:pt x="0" y="11"/>
                      <a:pt x="1" y="7"/>
                      <a:pt x="4" y="4"/>
                    </a:cubicBezTo>
                    <a:cubicBezTo>
                      <a:pt x="7" y="1"/>
                      <a:pt x="11" y="0"/>
                      <a:pt x="15" y="0"/>
                    </a:cubicBezTo>
                    <a:cubicBezTo>
                      <a:pt x="21" y="0"/>
                      <a:pt x="25" y="2"/>
                      <a:pt x="29" y="6"/>
                    </a:cubicBezTo>
                    <a:cubicBezTo>
                      <a:pt x="32" y="10"/>
                      <a:pt x="34" y="15"/>
                      <a:pt x="34" y="22"/>
                    </a:cubicBezTo>
                    <a:cubicBezTo>
                      <a:pt x="34" y="32"/>
                      <a:pt x="30" y="41"/>
                      <a:pt x="22" y="49"/>
                    </a:cubicBezTo>
                    <a:cubicBezTo>
                      <a:pt x="18" y="53"/>
                      <a:pt x="12" y="58"/>
                      <a:pt x="3" y="62"/>
                    </a:cubicBezTo>
                    <a:lnTo>
                      <a:pt x="1"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371"/>
              <p:cNvSpPr>
                <a:spLocks/>
              </p:cNvSpPr>
              <p:nvPr/>
            </p:nvSpPr>
            <p:spPr bwMode="auto">
              <a:xfrm>
                <a:off x="3465" y="1381"/>
                <a:ext cx="47" cy="70"/>
              </a:xfrm>
              <a:custGeom>
                <a:avLst/>
                <a:gdLst/>
                <a:ahLst/>
                <a:cxnLst>
                  <a:cxn ang="0">
                    <a:pos x="0" y="124"/>
                  </a:cxn>
                  <a:cxn ang="0">
                    <a:pos x="0" y="124"/>
                  </a:cxn>
                  <a:cxn ang="0">
                    <a:pos x="38" y="79"/>
                  </a:cxn>
                  <a:cxn ang="0">
                    <a:pos x="52" y="45"/>
                  </a:cxn>
                  <a:cxn ang="0">
                    <a:pos x="47" y="29"/>
                  </a:cxn>
                  <a:cxn ang="0">
                    <a:pos x="30" y="21"/>
                  </a:cxn>
                  <a:cxn ang="0">
                    <a:pos x="14" y="28"/>
                  </a:cxn>
                  <a:cxn ang="0">
                    <a:pos x="7" y="38"/>
                  </a:cxn>
                  <a:cxn ang="0">
                    <a:pos x="2" y="38"/>
                  </a:cxn>
                  <a:cxn ang="0">
                    <a:pos x="19" y="9"/>
                  </a:cxn>
                  <a:cxn ang="0">
                    <a:pos x="44" y="0"/>
                  </a:cxn>
                  <a:cxn ang="0">
                    <a:pos x="67" y="9"/>
                  </a:cxn>
                  <a:cxn ang="0">
                    <a:pos x="78" y="35"/>
                  </a:cxn>
                  <a:cxn ang="0">
                    <a:pos x="73" y="54"/>
                  </a:cxn>
                  <a:cxn ang="0">
                    <a:pos x="56" y="75"/>
                  </a:cxn>
                  <a:cxn ang="0">
                    <a:pos x="28" y="102"/>
                  </a:cxn>
                  <a:cxn ang="0">
                    <a:pos x="28" y="103"/>
                  </a:cxn>
                  <a:cxn ang="0">
                    <a:pos x="54" y="103"/>
                  </a:cxn>
                  <a:cxn ang="0">
                    <a:pos x="72" y="101"/>
                  </a:cxn>
                  <a:cxn ang="0">
                    <a:pos x="81" y="89"/>
                  </a:cxn>
                  <a:cxn ang="0">
                    <a:pos x="85" y="89"/>
                  </a:cxn>
                  <a:cxn ang="0">
                    <a:pos x="77" y="128"/>
                  </a:cxn>
                  <a:cxn ang="0">
                    <a:pos x="0" y="128"/>
                  </a:cxn>
                  <a:cxn ang="0">
                    <a:pos x="0" y="124"/>
                  </a:cxn>
                </a:cxnLst>
                <a:rect l="0" t="0" r="r" b="b"/>
                <a:pathLst>
                  <a:path w="85" h="128">
                    <a:moveTo>
                      <a:pt x="0" y="124"/>
                    </a:moveTo>
                    <a:lnTo>
                      <a:pt x="0" y="124"/>
                    </a:lnTo>
                    <a:cubicBezTo>
                      <a:pt x="19" y="102"/>
                      <a:pt x="32" y="87"/>
                      <a:pt x="38" y="79"/>
                    </a:cubicBezTo>
                    <a:cubicBezTo>
                      <a:pt x="47" y="66"/>
                      <a:pt x="52" y="55"/>
                      <a:pt x="52" y="45"/>
                    </a:cubicBezTo>
                    <a:cubicBezTo>
                      <a:pt x="52" y="39"/>
                      <a:pt x="50" y="34"/>
                      <a:pt x="47" y="29"/>
                    </a:cubicBezTo>
                    <a:cubicBezTo>
                      <a:pt x="43" y="24"/>
                      <a:pt x="38" y="21"/>
                      <a:pt x="30" y="21"/>
                    </a:cubicBezTo>
                    <a:cubicBezTo>
                      <a:pt x="24" y="21"/>
                      <a:pt x="18" y="23"/>
                      <a:pt x="14" y="28"/>
                    </a:cubicBezTo>
                    <a:cubicBezTo>
                      <a:pt x="11" y="30"/>
                      <a:pt x="9" y="34"/>
                      <a:pt x="7" y="38"/>
                    </a:cubicBezTo>
                    <a:lnTo>
                      <a:pt x="2" y="38"/>
                    </a:lnTo>
                    <a:cubicBezTo>
                      <a:pt x="6" y="25"/>
                      <a:pt x="12" y="15"/>
                      <a:pt x="19" y="9"/>
                    </a:cubicBezTo>
                    <a:cubicBezTo>
                      <a:pt x="27" y="3"/>
                      <a:pt x="35" y="0"/>
                      <a:pt x="44" y="0"/>
                    </a:cubicBezTo>
                    <a:cubicBezTo>
                      <a:pt x="52" y="0"/>
                      <a:pt x="60" y="3"/>
                      <a:pt x="67" y="9"/>
                    </a:cubicBezTo>
                    <a:cubicBezTo>
                      <a:pt x="74" y="15"/>
                      <a:pt x="78" y="24"/>
                      <a:pt x="78" y="35"/>
                    </a:cubicBezTo>
                    <a:cubicBezTo>
                      <a:pt x="78" y="41"/>
                      <a:pt x="76" y="47"/>
                      <a:pt x="73" y="54"/>
                    </a:cubicBezTo>
                    <a:cubicBezTo>
                      <a:pt x="70" y="60"/>
                      <a:pt x="64" y="67"/>
                      <a:pt x="56" y="75"/>
                    </a:cubicBezTo>
                    <a:lnTo>
                      <a:pt x="28" y="102"/>
                    </a:lnTo>
                    <a:lnTo>
                      <a:pt x="28" y="103"/>
                    </a:lnTo>
                    <a:lnTo>
                      <a:pt x="54" y="103"/>
                    </a:lnTo>
                    <a:cubicBezTo>
                      <a:pt x="63" y="103"/>
                      <a:pt x="69" y="102"/>
                      <a:pt x="72" y="101"/>
                    </a:cubicBezTo>
                    <a:cubicBezTo>
                      <a:pt x="75" y="99"/>
                      <a:pt x="78" y="95"/>
                      <a:pt x="81" y="89"/>
                    </a:cubicBezTo>
                    <a:lnTo>
                      <a:pt x="85" y="89"/>
                    </a:lnTo>
                    <a:lnTo>
                      <a:pt x="77" y="128"/>
                    </a:lnTo>
                    <a:lnTo>
                      <a:pt x="0" y="128"/>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372"/>
              <p:cNvSpPr>
                <a:spLocks/>
              </p:cNvSpPr>
              <p:nvPr/>
            </p:nvSpPr>
            <p:spPr bwMode="auto">
              <a:xfrm>
                <a:off x="3523" y="1435"/>
                <a:ext cx="19" cy="34"/>
              </a:xfrm>
              <a:custGeom>
                <a:avLst/>
                <a:gdLst/>
                <a:ahLst/>
                <a:cxnLst>
                  <a:cxn ang="0">
                    <a:pos x="1" y="58"/>
                  </a:cxn>
                  <a:cxn ang="0">
                    <a:pos x="1" y="58"/>
                  </a:cxn>
                  <a:cxn ang="0">
                    <a:pos x="14" y="48"/>
                  </a:cxn>
                  <a:cxn ang="0">
                    <a:pos x="21" y="34"/>
                  </a:cxn>
                  <a:cxn ang="0">
                    <a:pos x="20" y="31"/>
                  </a:cxn>
                  <a:cxn ang="0">
                    <a:pos x="17" y="30"/>
                  </a:cxn>
                  <a:cxn ang="0">
                    <a:pos x="15" y="30"/>
                  </a:cxn>
                  <a:cxn ang="0">
                    <a:pos x="13" y="30"/>
                  </a:cxn>
                  <a:cxn ang="0">
                    <a:pos x="4" y="26"/>
                  </a:cxn>
                  <a:cxn ang="0">
                    <a:pos x="0" y="16"/>
                  </a:cxn>
                  <a:cxn ang="0">
                    <a:pos x="4" y="4"/>
                  </a:cxn>
                  <a:cxn ang="0">
                    <a:pos x="15" y="0"/>
                  </a:cxn>
                  <a:cxn ang="0">
                    <a:pos x="28" y="6"/>
                  </a:cxn>
                  <a:cxn ang="0">
                    <a:pos x="34" y="22"/>
                  </a:cxn>
                  <a:cxn ang="0">
                    <a:pos x="22" y="49"/>
                  </a:cxn>
                  <a:cxn ang="0">
                    <a:pos x="3" y="62"/>
                  </a:cxn>
                  <a:cxn ang="0">
                    <a:pos x="1" y="58"/>
                  </a:cxn>
                </a:cxnLst>
                <a:rect l="0" t="0" r="r" b="b"/>
                <a:pathLst>
                  <a:path w="34" h="62">
                    <a:moveTo>
                      <a:pt x="1" y="58"/>
                    </a:moveTo>
                    <a:lnTo>
                      <a:pt x="1" y="58"/>
                    </a:lnTo>
                    <a:cubicBezTo>
                      <a:pt x="6" y="54"/>
                      <a:pt x="11" y="51"/>
                      <a:pt x="14" y="48"/>
                    </a:cubicBezTo>
                    <a:cubicBezTo>
                      <a:pt x="19" y="43"/>
                      <a:pt x="21" y="38"/>
                      <a:pt x="21" y="34"/>
                    </a:cubicBezTo>
                    <a:cubicBezTo>
                      <a:pt x="21" y="33"/>
                      <a:pt x="21" y="32"/>
                      <a:pt x="20" y="31"/>
                    </a:cubicBezTo>
                    <a:cubicBezTo>
                      <a:pt x="20" y="30"/>
                      <a:pt x="19" y="30"/>
                      <a:pt x="17" y="30"/>
                    </a:cubicBezTo>
                    <a:cubicBezTo>
                      <a:pt x="17" y="30"/>
                      <a:pt x="16" y="30"/>
                      <a:pt x="15" y="30"/>
                    </a:cubicBezTo>
                    <a:cubicBezTo>
                      <a:pt x="14" y="30"/>
                      <a:pt x="14" y="30"/>
                      <a:pt x="13" y="30"/>
                    </a:cubicBezTo>
                    <a:cubicBezTo>
                      <a:pt x="9" y="30"/>
                      <a:pt x="6" y="29"/>
                      <a:pt x="4" y="26"/>
                    </a:cubicBezTo>
                    <a:cubicBezTo>
                      <a:pt x="1" y="24"/>
                      <a:pt x="0" y="20"/>
                      <a:pt x="0" y="16"/>
                    </a:cubicBezTo>
                    <a:cubicBezTo>
                      <a:pt x="0" y="11"/>
                      <a:pt x="1" y="7"/>
                      <a:pt x="4" y="4"/>
                    </a:cubicBezTo>
                    <a:cubicBezTo>
                      <a:pt x="7" y="1"/>
                      <a:pt x="10" y="0"/>
                      <a:pt x="15" y="0"/>
                    </a:cubicBezTo>
                    <a:cubicBezTo>
                      <a:pt x="20" y="0"/>
                      <a:pt x="25" y="2"/>
                      <a:pt x="28" y="6"/>
                    </a:cubicBezTo>
                    <a:cubicBezTo>
                      <a:pt x="32" y="10"/>
                      <a:pt x="34" y="15"/>
                      <a:pt x="34" y="22"/>
                    </a:cubicBezTo>
                    <a:cubicBezTo>
                      <a:pt x="34" y="32"/>
                      <a:pt x="30" y="41"/>
                      <a:pt x="22" y="49"/>
                    </a:cubicBezTo>
                    <a:cubicBezTo>
                      <a:pt x="17" y="53"/>
                      <a:pt x="11" y="58"/>
                      <a:pt x="3" y="62"/>
                    </a:cubicBezTo>
                    <a:lnTo>
                      <a:pt x="1"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373"/>
              <p:cNvSpPr>
                <a:spLocks noEditPoints="1"/>
              </p:cNvSpPr>
              <p:nvPr/>
            </p:nvSpPr>
            <p:spPr bwMode="auto">
              <a:xfrm>
                <a:off x="3567" y="1381"/>
                <a:ext cx="47" cy="70"/>
              </a:xfrm>
              <a:custGeom>
                <a:avLst/>
                <a:gdLst/>
                <a:ahLst/>
                <a:cxnLst>
                  <a:cxn ang="0">
                    <a:pos x="47" y="81"/>
                  </a:cxn>
                  <a:cxn ang="0">
                    <a:pos x="47" y="81"/>
                  </a:cxn>
                  <a:cxn ang="0">
                    <a:pos x="47" y="28"/>
                  </a:cxn>
                  <a:cxn ang="0">
                    <a:pos x="46" y="28"/>
                  </a:cxn>
                  <a:cxn ang="0">
                    <a:pos x="9" y="79"/>
                  </a:cxn>
                  <a:cxn ang="0">
                    <a:pos x="9" y="81"/>
                  </a:cxn>
                  <a:cxn ang="0">
                    <a:pos x="47" y="81"/>
                  </a:cxn>
                  <a:cxn ang="0">
                    <a:pos x="0" y="80"/>
                  </a:cxn>
                  <a:cxn ang="0">
                    <a:pos x="0" y="80"/>
                  </a:cxn>
                  <a:cxn ang="0">
                    <a:pos x="2" y="77"/>
                  </a:cxn>
                  <a:cxn ang="0">
                    <a:pos x="7" y="70"/>
                  </a:cxn>
                  <a:cxn ang="0">
                    <a:pos x="26" y="43"/>
                  </a:cxn>
                  <a:cxn ang="0">
                    <a:pos x="51" y="10"/>
                  </a:cxn>
                  <a:cxn ang="0">
                    <a:pos x="59" y="0"/>
                  </a:cxn>
                  <a:cxn ang="0">
                    <a:pos x="74" y="0"/>
                  </a:cxn>
                  <a:cxn ang="0">
                    <a:pos x="74" y="81"/>
                  </a:cxn>
                  <a:cxn ang="0">
                    <a:pos x="85" y="81"/>
                  </a:cxn>
                  <a:cxn ang="0">
                    <a:pos x="85" y="101"/>
                  </a:cxn>
                  <a:cxn ang="0">
                    <a:pos x="74" y="101"/>
                  </a:cxn>
                  <a:cxn ang="0">
                    <a:pos x="74" y="128"/>
                  </a:cxn>
                  <a:cxn ang="0">
                    <a:pos x="47" y="128"/>
                  </a:cxn>
                  <a:cxn ang="0">
                    <a:pos x="47" y="101"/>
                  </a:cxn>
                  <a:cxn ang="0">
                    <a:pos x="0" y="101"/>
                  </a:cxn>
                  <a:cxn ang="0">
                    <a:pos x="0" y="80"/>
                  </a:cxn>
                </a:cxnLst>
                <a:rect l="0" t="0" r="r" b="b"/>
                <a:pathLst>
                  <a:path w="85" h="128">
                    <a:moveTo>
                      <a:pt x="47" y="81"/>
                    </a:moveTo>
                    <a:lnTo>
                      <a:pt x="47" y="81"/>
                    </a:lnTo>
                    <a:lnTo>
                      <a:pt x="47" y="28"/>
                    </a:lnTo>
                    <a:lnTo>
                      <a:pt x="46" y="28"/>
                    </a:lnTo>
                    <a:lnTo>
                      <a:pt x="9" y="79"/>
                    </a:lnTo>
                    <a:lnTo>
                      <a:pt x="9" y="81"/>
                    </a:lnTo>
                    <a:lnTo>
                      <a:pt x="47" y="81"/>
                    </a:lnTo>
                    <a:close/>
                    <a:moveTo>
                      <a:pt x="0" y="80"/>
                    </a:moveTo>
                    <a:lnTo>
                      <a:pt x="0" y="80"/>
                    </a:lnTo>
                    <a:cubicBezTo>
                      <a:pt x="1" y="79"/>
                      <a:pt x="1" y="78"/>
                      <a:pt x="2" y="77"/>
                    </a:cubicBezTo>
                    <a:cubicBezTo>
                      <a:pt x="3" y="76"/>
                      <a:pt x="4" y="74"/>
                      <a:pt x="7" y="70"/>
                    </a:cubicBezTo>
                    <a:lnTo>
                      <a:pt x="26" y="43"/>
                    </a:lnTo>
                    <a:lnTo>
                      <a:pt x="51" y="10"/>
                    </a:lnTo>
                    <a:lnTo>
                      <a:pt x="59" y="0"/>
                    </a:lnTo>
                    <a:lnTo>
                      <a:pt x="74" y="0"/>
                    </a:lnTo>
                    <a:lnTo>
                      <a:pt x="74" y="81"/>
                    </a:lnTo>
                    <a:lnTo>
                      <a:pt x="85" y="81"/>
                    </a:lnTo>
                    <a:lnTo>
                      <a:pt x="85" y="101"/>
                    </a:lnTo>
                    <a:lnTo>
                      <a:pt x="74" y="101"/>
                    </a:lnTo>
                    <a:lnTo>
                      <a:pt x="74" y="128"/>
                    </a:lnTo>
                    <a:lnTo>
                      <a:pt x="47" y="128"/>
                    </a:lnTo>
                    <a:lnTo>
                      <a:pt x="47" y="101"/>
                    </a:lnTo>
                    <a:lnTo>
                      <a:pt x="0" y="101"/>
                    </a:lnTo>
                    <a:lnTo>
                      <a:pt x="0" y="8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Freeform 374"/>
              <p:cNvSpPr>
                <a:spLocks/>
              </p:cNvSpPr>
              <p:nvPr/>
            </p:nvSpPr>
            <p:spPr bwMode="auto">
              <a:xfrm>
                <a:off x="3625" y="1435"/>
                <a:ext cx="19" cy="34"/>
              </a:xfrm>
              <a:custGeom>
                <a:avLst/>
                <a:gdLst/>
                <a:ahLst/>
                <a:cxnLst>
                  <a:cxn ang="0">
                    <a:pos x="1" y="58"/>
                  </a:cxn>
                  <a:cxn ang="0">
                    <a:pos x="1" y="58"/>
                  </a:cxn>
                  <a:cxn ang="0">
                    <a:pos x="14" y="48"/>
                  </a:cxn>
                  <a:cxn ang="0">
                    <a:pos x="22" y="34"/>
                  </a:cxn>
                  <a:cxn ang="0">
                    <a:pos x="21" y="31"/>
                  </a:cxn>
                  <a:cxn ang="0">
                    <a:pos x="18" y="30"/>
                  </a:cxn>
                  <a:cxn ang="0">
                    <a:pos x="16" y="30"/>
                  </a:cxn>
                  <a:cxn ang="0">
                    <a:pos x="14" y="30"/>
                  </a:cxn>
                  <a:cxn ang="0">
                    <a:pos x="4" y="26"/>
                  </a:cxn>
                  <a:cxn ang="0">
                    <a:pos x="0" y="16"/>
                  </a:cxn>
                  <a:cxn ang="0">
                    <a:pos x="4" y="4"/>
                  </a:cxn>
                  <a:cxn ang="0">
                    <a:pos x="15" y="0"/>
                  </a:cxn>
                  <a:cxn ang="0">
                    <a:pos x="29" y="6"/>
                  </a:cxn>
                  <a:cxn ang="0">
                    <a:pos x="34" y="22"/>
                  </a:cxn>
                  <a:cxn ang="0">
                    <a:pos x="22" y="49"/>
                  </a:cxn>
                  <a:cxn ang="0">
                    <a:pos x="4" y="62"/>
                  </a:cxn>
                  <a:cxn ang="0">
                    <a:pos x="1" y="58"/>
                  </a:cxn>
                </a:cxnLst>
                <a:rect l="0" t="0" r="r" b="b"/>
                <a:pathLst>
                  <a:path w="34" h="62">
                    <a:moveTo>
                      <a:pt x="1" y="58"/>
                    </a:moveTo>
                    <a:lnTo>
                      <a:pt x="1" y="58"/>
                    </a:lnTo>
                    <a:cubicBezTo>
                      <a:pt x="7" y="54"/>
                      <a:pt x="11" y="51"/>
                      <a:pt x="14" y="48"/>
                    </a:cubicBezTo>
                    <a:cubicBezTo>
                      <a:pt x="19" y="43"/>
                      <a:pt x="22" y="38"/>
                      <a:pt x="22" y="34"/>
                    </a:cubicBezTo>
                    <a:cubicBezTo>
                      <a:pt x="22" y="33"/>
                      <a:pt x="21" y="32"/>
                      <a:pt x="21" y="31"/>
                    </a:cubicBezTo>
                    <a:cubicBezTo>
                      <a:pt x="20" y="30"/>
                      <a:pt x="19" y="30"/>
                      <a:pt x="18" y="30"/>
                    </a:cubicBezTo>
                    <a:cubicBezTo>
                      <a:pt x="17" y="30"/>
                      <a:pt x="17" y="30"/>
                      <a:pt x="16" y="30"/>
                    </a:cubicBezTo>
                    <a:cubicBezTo>
                      <a:pt x="15" y="30"/>
                      <a:pt x="14" y="30"/>
                      <a:pt x="14" y="30"/>
                    </a:cubicBezTo>
                    <a:cubicBezTo>
                      <a:pt x="10" y="30"/>
                      <a:pt x="7" y="29"/>
                      <a:pt x="4" y="26"/>
                    </a:cubicBezTo>
                    <a:cubicBezTo>
                      <a:pt x="2" y="24"/>
                      <a:pt x="0" y="20"/>
                      <a:pt x="0" y="16"/>
                    </a:cubicBezTo>
                    <a:cubicBezTo>
                      <a:pt x="0" y="11"/>
                      <a:pt x="2" y="7"/>
                      <a:pt x="4" y="4"/>
                    </a:cubicBezTo>
                    <a:cubicBezTo>
                      <a:pt x="7" y="1"/>
                      <a:pt x="11" y="0"/>
                      <a:pt x="15" y="0"/>
                    </a:cubicBezTo>
                    <a:cubicBezTo>
                      <a:pt x="21" y="0"/>
                      <a:pt x="26" y="2"/>
                      <a:pt x="29" y="6"/>
                    </a:cubicBezTo>
                    <a:cubicBezTo>
                      <a:pt x="33" y="10"/>
                      <a:pt x="34" y="15"/>
                      <a:pt x="34" y="22"/>
                    </a:cubicBezTo>
                    <a:cubicBezTo>
                      <a:pt x="34" y="32"/>
                      <a:pt x="30" y="41"/>
                      <a:pt x="22" y="49"/>
                    </a:cubicBezTo>
                    <a:cubicBezTo>
                      <a:pt x="18" y="53"/>
                      <a:pt x="12" y="58"/>
                      <a:pt x="4" y="62"/>
                    </a:cubicBezTo>
                    <a:lnTo>
                      <a:pt x="1"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9" name="Freeform 375"/>
              <p:cNvSpPr>
                <a:spLocks noEditPoints="1"/>
              </p:cNvSpPr>
              <p:nvPr/>
            </p:nvSpPr>
            <p:spPr bwMode="auto">
              <a:xfrm>
                <a:off x="3671" y="1403"/>
                <a:ext cx="46" cy="50"/>
              </a:xfrm>
              <a:custGeom>
                <a:avLst/>
                <a:gdLst/>
                <a:ahLst/>
                <a:cxnLst>
                  <a:cxn ang="0">
                    <a:pos x="0" y="45"/>
                  </a:cxn>
                  <a:cxn ang="0">
                    <a:pos x="0" y="45"/>
                  </a:cxn>
                  <a:cxn ang="0">
                    <a:pos x="12" y="13"/>
                  </a:cxn>
                  <a:cxn ang="0">
                    <a:pos x="42" y="0"/>
                  </a:cxn>
                  <a:cxn ang="0">
                    <a:pos x="72" y="13"/>
                  </a:cxn>
                  <a:cxn ang="0">
                    <a:pos x="84" y="45"/>
                  </a:cxn>
                  <a:cxn ang="0">
                    <a:pos x="72" y="77"/>
                  </a:cxn>
                  <a:cxn ang="0">
                    <a:pos x="42" y="91"/>
                  </a:cxn>
                  <a:cxn ang="0">
                    <a:pos x="12" y="78"/>
                  </a:cxn>
                  <a:cxn ang="0">
                    <a:pos x="0" y="45"/>
                  </a:cxn>
                  <a:cxn ang="0">
                    <a:pos x="0" y="45"/>
                  </a:cxn>
                  <a:cxn ang="0">
                    <a:pos x="27" y="45"/>
                  </a:cxn>
                  <a:cxn ang="0">
                    <a:pos x="27" y="45"/>
                  </a:cxn>
                  <a:cxn ang="0">
                    <a:pos x="29" y="73"/>
                  </a:cxn>
                  <a:cxn ang="0">
                    <a:pos x="42" y="85"/>
                  </a:cxn>
                  <a:cxn ang="0">
                    <a:pos x="54" y="75"/>
                  </a:cxn>
                  <a:cxn ang="0">
                    <a:pos x="56" y="45"/>
                  </a:cxn>
                  <a:cxn ang="0">
                    <a:pos x="53" y="15"/>
                  </a:cxn>
                  <a:cxn ang="0">
                    <a:pos x="42" y="6"/>
                  </a:cxn>
                  <a:cxn ang="0">
                    <a:pos x="29" y="18"/>
                  </a:cxn>
                  <a:cxn ang="0">
                    <a:pos x="27" y="45"/>
                  </a:cxn>
                  <a:cxn ang="0">
                    <a:pos x="27" y="45"/>
                  </a:cxn>
                  <a:cxn ang="0">
                    <a:pos x="42" y="0"/>
                  </a:cxn>
                  <a:cxn ang="0">
                    <a:pos x="42" y="0"/>
                  </a:cxn>
                  <a:cxn ang="0">
                    <a:pos x="42" y="0"/>
                  </a:cxn>
                </a:cxnLst>
                <a:rect l="0" t="0" r="r" b="b"/>
                <a:pathLst>
                  <a:path w="84" h="91">
                    <a:moveTo>
                      <a:pt x="0" y="45"/>
                    </a:moveTo>
                    <a:lnTo>
                      <a:pt x="0" y="45"/>
                    </a:lnTo>
                    <a:cubicBezTo>
                      <a:pt x="0" y="32"/>
                      <a:pt x="4" y="21"/>
                      <a:pt x="12" y="13"/>
                    </a:cubicBezTo>
                    <a:cubicBezTo>
                      <a:pt x="20" y="4"/>
                      <a:pt x="30" y="0"/>
                      <a:pt x="42" y="0"/>
                    </a:cubicBezTo>
                    <a:cubicBezTo>
                      <a:pt x="54" y="0"/>
                      <a:pt x="64" y="4"/>
                      <a:pt x="72" y="13"/>
                    </a:cubicBezTo>
                    <a:cubicBezTo>
                      <a:pt x="80" y="22"/>
                      <a:pt x="84" y="33"/>
                      <a:pt x="84" y="45"/>
                    </a:cubicBezTo>
                    <a:cubicBezTo>
                      <a:pt x="84" y="58"/>
                      <a:pt x="80" y="68"/>
                      <a:pt x="72" y="77"/>
                    </a:cubicBezTo>
                    <a:cubicBezTo>
                      <a:pt x="64" y="86"/>
                      <a:pt x="54" y="91"/>
                      <a:pt x="42" y="91"/>
                    </a:cubicBezTo>
                    <a:cubicBezTo>
                      <a:pt x="30" y="91"/>
                      <a:pt x="20" y="86"/>
                      <a:pt x="12" y="78"/>
                    </a:cubicBezTo>
                    <a:cubicBezTo>
                      <a:pt x="4" y="69"/>
                      <a:pt x="0" y="58"/>
                      <a:pt x="0" y="45"/>
                    </a:cubicBezTo>
                    <a:lnTo>
                      <a:pt x="0" y="45"/>
                    </a:lnTo>
                    <a:close/>
                    <a:moveTo>
                      <a:pt x="27" y="45"/>
                    </a:moveTo>
                    <a:lnTo>
                      <a:pt x="27" y="45"/>
                    </a:lnTo>
                    <a:cubicBezTo>
                      <a:pt x="27" y="58"/>
                      <a:pt x="28" y="67"/>
                      <a:pt x="29" y="73"/>
                    </a:cubicBezTo>
                    <a:cubicBezTo>
                      <a:pt x="31" y="81"/>
                      <a:pt x="35" y="85"/>
                      <a:pt x="42" y="85"/>
                    </a:cubicBezTo>
                    <a:cubicBezTo>
                      <a:pt x="48" y="85"/>
                      <a:pt x="52" y="82"/>
                      <a:pt x="54" y="75"/>
                    </a:cubicBezTo>
                    <a:cubicBezTo>
                      <a:pt x="55" y="69"/>
                      <a:pt x="56" y="59"/>
                      <a:pt x="56" y="45"/>
                    </a:cubicBezTo>
                    <a:cubicBezTo>
                      <a:pt x="56" y="31"/>
                      <a:pt x="55" y="21"/>
                      <a:pt x="53" y="15"/>
                    </a:cubicBezTo>
                    <a:cubicBezTo>
                      <a:pt x="52" y="9"/>
                      <a:pt x="48" y="6"/>
                      <a:pt x="42" y="6"/>
                    </a:cubicBezTo>
                    <a:cubicBezTo>
                      <a:pt x="36" y="6"/>
                      <a:pt x="31" y="10"/>
                      <a:pt x="29" y="18"/>
                    </a:cubicBezTo>
                    <a:cubicBezTo>
                      <a:pt x="28" y="23"/>
                      <a:pt x="27" y="32"/>
                      <a:pt x="27" y="45"/>
                    </a:cubicBezTo>
                    <a:lnTo>
                      <a:pt x="27" y="45"/>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0" name="Freeform 376"/>
              <p:cNvSpPr>
                <a:spLocks/>
              </p:cNvSpPr>
              <p:nvPr/>
            </p:nvSpPr>
            <p:spPr bwMode="auto">
              <a:xfrm>
                <a:off x="3722" y="1403"/>
                <a:ext cx="41" cy="48"/>
              </a:xfrm>
              <a:custGeom>
                <a:avLst/>
                <a:gdLst/>
                <a:ahLst/>
                <a:cxnLst>
                  <a:cxn ang="0">
                    <a:pos x="0" y="83"/>
                  </a:cxn>
                  <a:cxn ang="0">
                    <a:pos x="0" y="83"/>
                  </a:cxn>
                  <a:cxn ang="0">
                    <a:pos x="8" y="81"/>
                  </a:cxn>
                  <a:cxn ang="0">
                    <a:pos x="10" y="73"/>
                  </a:cxn>
                  <a:cxn ang="0">
                    <a:pos x="10" y="68"/>
                  </a:cxn>
                  <a:cxn ang="0">
                    <a:pos x="10" y="17"/>
                  </a:cxn>
                  <a:cxn ang="0">
                    <a:pos x="8" y="10"/>
                  </a:cxn>
                  <a:cxn ang="0">
                    <a:pos x="0" y="7"/>
                  </a:cxn>
                  <a:cxn ang="0">
                    <a:pos x="0" y="2"/>
                  </a:cxn>
                  <a:cxn ang="0">
                    <a:pos x="36" y="2"/>
                  </a:cxn>
                  <a:cxn ang="0">
                    <a:pos x="36" y="17"/>
                  </a:cxn>
                  <a:cxn ang="0">
                    <a:pos x="47" y="5"/>
                  </a:cxn>
                  <a:cxn ang="0">
                    <a:pos x="61" y="0"/>
                  </a:cxn>
                  <a:cxn ang="0">
                    <a:pos x="71" y="4"/>
                  </a:cxn>
                  <a:cxn ang="0">
                    <a:pos x="76" y="14"/>
                  </a:cxn>
                  <a:cxn ang="0">
                    <a:pos x="73" y="23"/>
                  </a:cxn>
                  <a:cxn ang="0">
                    <a:pos x="64" y="27"/>
                  </a:cxn>
                  <a:cxn ang="0">
                    <a:pos x="54" y="21"/>
                  </a:cxn>
                  <a:cxn ang="0">
                    <a:pos x="48" y="16"/>
                  </a:cxn>
                  <a:cxn ang="0">
                    <a:pos x="40" y="20"/>
                  </a:cxn>
                  <a:cxn ang="0">
                    <a:pos x="37" y="34"/>
                  </a:cxn>
                  <a:cxn ang="0">
                    <a:pos x="37" y="69"/>
                  </a:cxn>
                  <a:cxn ang="0">
                    <a:pos x="39" y="80"/>
                  </a:cxn>
                  <a:cxn ang="0">
                    <a:pos x="50" y="83"/>
                  </a:cxn>
                  <a:cxn ang="0">
                    <a:pos x="50" y="88"/>
                  </a:cxn>
                  <a:cxn ang="0">
                    <a:pos x="0" y="88"/>
                  </a:cxn>
                  <a:cxn ang="0">
                    <a:pos x="0" y="83"/>
                  </a:cxn>
                </a:cxnLst>
                <a:rect l="0" t="0" r="r" b="b"/>
                <a:pathLst>
                  <a:path w="76" h="88">
                    <a:moveTo>
                      <a:pt x="0" y="83"/>
                    </a:moveTo>
                    <a:lnTo>
                      <a:pt x="0" y="83"/>
                    </a:lnTo>
                    <a:cubicBezTo>
                      <a:pt x="4" y="83"/>
                      <a:pt x="6" y="82"/>
                      <a:pt x="8" y="81"/>
                    </a:cubicBezTo>
                    <a:cubicBezTo>
                      <a:pt x="9" y="80"/>
                      <a:pt x="10" y="77"/>
                      <a:pt x="10" y="73"/>
                    </a:cubicBezTo>
                    <a:lnTo>
                      <a:pt x="10" y="68"/>
                    </a:lnTo>
                    <a:lnTo>
                      <a:pt x="10" y="17"/>
                    </a:lnTo>
                    <a:cubicBezTo>
                      <a:pt x="10" y="14"/>
                      <a:pt x="10" y="11"/>
                      <a:pt x="8" y="10"/>
                    </a:cubicBezTo>
                    <a:cubicBezTo>
                      <a:pt x="7" y="8"/>
                      <a:pt x="4" y="7"/>
                      <a:pt x="0" y="7"/>
                    </a:cubicBezTo>
                    <a:lnTo>
                      <a:pt x="0" y="2"/>
                    </a:lnTo>
                    <a:lnTo>
                      <a:pt x="36" y="2"/>
                    </a:lnTo>
                    <a:lnTo>
                      <a:pt x="36" y="17"/>
                    </a:lnTo>
                    <a:cubicBezTo>
                      <a:pt x="40" y="12"/>
                      <a:pt x="44" y="8"/>
                      <a:pt x="47" y="5"/>
                    </a:cubicBezTo>
                    <a:cubicBezTo>
                      <a:pt x="51" y="2"/>
                      <a:pt x="56" y="0"/>
                      <a:pt x="61" y="0"/>
                    </a:cubicBezTo>
                    <a:cubicBezTo>
                      <a:pt x="65" y="0"/>
                      <a:pt x="68" y="1"/>
                      <a:pt x="71" y="4"/>
                    </a:cubicBezTo>
                    <a:cubicBezTo>
                      <a:pt x="74" y="6"/>
                      <a:pt x="76" y="10"/>
                      <a:pt x="76" y="14"/>
                    </a:cubicBezTo>
                    <a:cubicBezTo>
                      <a:pt x="76" y="18"/>
                      <a:pt x="75" y="21"/>
                      <a:pt x="73" y="23"/>
                    </a:cubicBezTo>
                    <a:cubicBezTo>
                      <a:pt x="70" y="26"/>
                      <a:pt x="68" y="27"/>
                      <a:pt x="64" y="27"/>
                    </a:cubicBezTo>
                    <a:cubicBezTo>
                      <a:pt x="60" y="27"/>
                      <a:pt x="57" y="25"/>
                      <a:pt x="54" y="21"/>
                    </a:cubicBezTo>
                    <a:cubicBezTo>
                      <a:pt x="51" y="18"/>
                      <a:pt x="49" y="16"/>
                      <a:pt x="48" y="16"/>
                    </a:cubicBezTo>
                    <a:cubicBezTo>
                      <a:pt x="45" y="16"/>
                      <a:pt x="43" y="17"/>
                      <a:pt x="40" y="20"/>
                    </a:cubicBezTo>
                    <a:cubicBezTo>
                      <a:pt x="38" y="24"/>
                      <a:pt x="37" y="28"/>
                      <a:pt x="37" y="34"/>
                    </a:cubicBezTo>
                    <a:lnTo>
                      <a:pt x="37" y="69"/>
                    </a:lnTo>
                    <a:cubicBezTo>
                      <a:pt x="37" y="75"/>
                      <a:pt x="38" y="79"/>
                      <a:pt x="39" y="80"/>
                    </a:cubicBezTo>
                    <a:cubicBezTo>
                      <a:pt x="41" y="82"/>
                      <a:pt x="45" y="83"/>
                      <a:pt x="50" y="83"/>
                    </a:cubicBezTo>
                    <a:lnTo>
                      <a:pt x="50" y="88"/>
                    </a:lnTo>
                    <a:lnTo>
                      <a:pt x="0" y="88"/>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1" name="Freeform 377"/>
              <p:cNvSpPr>
                <a:spLocks noEditPoints="1"/>
              </p:cNvSpPr>
              <p:nvPr/>
            </p:nvSpPr>
            <p:spPr bwMode="auto">
              <a:xfrm>
                <a:off x="3794" y="1381"/>
                <a:ext cx="45" cy="71"/>
              </a:xfrm>
              <a:custGeom>
                <a:avLst/>
                <a:gdLst/>
                <a:ahLst/>
                <a:cxnLst>
                  <a:cxn ang="0">
                    <a:pos x="50" y="49"/>
                  </a:cxn>
                  <a:cxn ang="0">
                    <a:pos x="50" y="49"/>
                  </a:cxn>
                  <a:cxn ang="0">
                    <a:pos x="56" y="41"/>
                  </a:cxn>
                  <a:cxn ang="0">
                    <a:pos x="58" y="28"/>
                  </a:cxn>
                  <a:cxn ang="0">
                    <a:pos x="54" y="12"/>
                  </a:cxn>
                  <a:cxn ang="0">
                    <a:pos x="41" y="5"/>
                  </a:cxn>
                  <a:cxn ang="0">
                    <a:pos x="31" y="10"/>
                  </a:cxn>
                  <a:cxn ang="0">
                    <a:pos x="26" y="21"/>
                  </a:cxn>
                  <a:cxn ang="0">
                    <a:pos x="37" y="40"/>
                  </a:cxn>
                  <a:cxn ang="0">
                    <a:pos x="50" y="49"/>
                  </a:cxn>
                  <a:cxn ang="0">
                    <a:pos x="50" y="49"/>
                  </a:cxn>
                  <a:cxn ang="0">
                    <a:pos x="23" y="99"/>
                  </a:cxn>
                  <a:cxn ang="0">
                    <a:pos x="23" y="99"/>
                  </a:cxn>
                  <a:cxn ang="0">
                    <a:pos x="25" y="113"/>
                  </a:cxn>
                  <a:cxn ang="0">
                    <a:pos x="41" y="124"/>
                  </a:cxn>
                  <a:cxn ang="0">
                    <a:pos x="52" y="120"/>
                  </a:cxn>
                  <a:cxn ang="0">
                    <a:pos x="57" y="103"/>
                  </a:cxn>
                  <a:cxn ang="0">
                    <a:pos x="50" y="85"/>
                  </a:cxn>
                  <a:cxn ang="0">
                    <a:pos x="32" y="71"/>
                  </a:cxn>
                  <a:cxn ang="0">
                    <a:pos x="25" y="83"/>
                  </a:cxn>
                  <a:cxn ang="0">
                    <a:pos x="23" y="99"/>
                  </a:cxn>
                  <a:cxn ang="0">
                    <a:pos x="23" y="99"/>
                  </a:cxn>
                  <a:cxn ang="0">
                    <a:pos x="0" y="99"/>
                  </a:cxn>
                  <a:cxn ang="0">
                    <a:pos x="0" y="99"/>
                  </a:cxn>
                  <a:cxn ang="0">
                    <a:pos x="11" y="77"/>
                  </a:cxn>
                  <a:cxn ang="0">
                    <a:pos x="27" y="68"/>
                  </a:cxn>
                  <a:cxn ang="0">
                    <a:pos x="27" y="67"/>
                  </a:cxn>
                  <a:cxn ang="0">
                    <a:pos x="18" y="61"/>
                  </a:cxn>
                  <a:cxn ang="0">
                    <a:pos x="8" y="51"/>
                  </a:cxn>
                  <a:cxn ang="0">
                    <a:pos x="3" y="42"/>
                  </a:cxn>
                  <a:cxn ang="0">
                    <a:pos x="2" y="32"/>
                  </a:cxn>
                  <a:cxn ang="0">
                    <a:pos x="14" y="9"/>
                  </a:cxn>
                  <a:cxn ang="0">
                    <a:pos x="44" y="0"/>
                  </a:cxn>
                  <a:cxn ang="0">
                    <a:pos x="71" y="8"/>
                  </a:cxn>
                  <a:cxn ang="0">
                    <a:pos x="80" y="26"/>
                  </a:cxn>
                  <a:cxn ang="0">
                    <a:pos x="71" y="45"/>
                  </a:cxn>
                  <a:cxn ang="0">
                    <a:pos x="56" y="52"/>
                  </a:cxn>
                  <a:cxn ang="0">
                    <a:pos x="56" y="53"/>
                  </a:cxn>
                  <a:cxn ang="0">
                    <a:pos x="74" y="69"/>
                  </a:cxn>
                  <a:cxn ang="0">
                    <a:pos x="83" y="93"/>
                  </a:cxn>
                  <a:cxn ang="0">
                    <a:pos x="70" y="120"/>
                  </a:cxn>
                  <a:cxn ang="0">
                    <a:pos x="39" y="130"/>
                  </a:cxn>
                  <a:cxn ang="0">
                    <a:pos x="13" y="123"/>
                  </a:cxn>
                  <a:cxn ang="0">
                    <a:pos x="0" y="99"/>
                  </a:cxn>
                  <a:cxn ang="0">
                    <a:pos x="0" y="99"/>
                  </a:cxn>
                </a:cxnLst>
                <a:rect l="0" t="0" r="r" b="b"/>
                <a:pathLst>
                  <a:path w="83" h="130">
                    <a:moveTo>
                      <a:pt x="50" y="49"/>
                    </a:moveTo>
                    <a:lnTo>
                      <a:pt x="50" y="49"/>
                    </a:lnTo>
                    <a:cubicBezTo>
                      <a:pt x="53" y="46"/>
                      <a:pt x="55" y="43"/>
                      <a:pt x="56" y="41"/>
                    </a:cubicBezTo>
                    <a:cubicBezTo>
                      <a:pt x="57" y="37"/>
                      <a:pt x="58" y="33"/>
                      <a:pt x="58" y="28"/>
                    </a:cubicBezTo>
                    <a:cubicBezTo>
                      <a:pt x="58" y="22"/>
                      <a:pt x="57" y="16"/>
                      <a:pt x="54" y="12"/>
                    </a:cubicBezTo>
                    <a:cubicBezTo>
                      <a:pt x="52" y="8"/>
                      <a:pt x="48" y="5"/>
                      <a:pt x="41" y="5"/>
                    </a:cubicBezTo>
                    <a:cubicBezTo>
                      <a:pt x="37" y="5"/>
                      <a:pt x="33" y="7"/>
                      <a:pt x="31" y="10"/>
                    </a:cubicBezTo>
                    <a:cubicBezTo>
                      <a:pt x="28" y="13"/>
                      <a:pt x="26" y="16"/>
                      <a:pt x="26" y="21"/>
                    </a:cubicBezTo>
                    <a:cubicBezTo>
                      <a:pt x="26" y="28"/>
                      <a:pt x="30" y="34"/>
                      <a:pt x="37" y="40"/>
                    </a:cubicBezTo>
                    <a:cubicBezTo>
                      <a:pt x="41" y="44"/>
                      <a:pt x="45" y="47"/>
                      <a:pt x="50" y="49"/>
                    </a:cubicBezTo>
                    <a:lnTo>
                      <a:pt x="50" y="49"/>
                    </a:lnTo>
                    <a:close/>
                    <a:moveTo>
                      <a:pt x="23" y="99"/>
                    </a:moveTo>
                    <a:lnTo>
                      <a:pt x="23" y="99"/>
                    </a:lnTo>
                    <a:cubicBezTo>
                      <a:pt x="23" y="104"/>
                      <a:pt x="24" y="108"/>
                      <a:pt x="25" y="113"/>
                    </a:cubicBezTo>
                    <a:cubicBezTo>
                      <a:pt x="28" y="120"/>
                      <a:pt x="33" y="124"/>
                      <a:pt x="41" y="124"/>
                    </a:cubicBezTo>
                    <a:cubicBezTo>
                      <a:pt x="45" y="124"/>
                      <a:pt x="49" y="123"/>
                      <a:pt x="52" y="120"/>
                    </a:cubicBezTo>
                    <a:cubicBezTo>
                      <a:pt x="55" y="116"/>
                      <a:pt x="57" y="111"/>
                      <a:pt x="57" y="103"/>
                    </a:cubicBezTo>
                    <a:cubicBezTo>
                      <a:pt x="57" y="96"/>
                      <a:pt x="55" y="90"/>
                      <a:pt x="50" y="85"/>
                    </a:cubicBezTo>
                    <a:cubicBezTo>
                      <a:pt x="47" y="81"/>
                      <a:pt x="41" y="77"/>
                      <a:pt x="32" y="71"/>
                    </a:cubicBezTo>
                    <a:cubicBezTo>
                      <a:pt x="29" y="76"/>
                      <a:pt x="26" y="81"/>
                      <a:pt x="25" y="83"/>
                    </a:cubicBezTo>
                    <a:cubicBezTo>
                      <a:pt x="24" y="88"/>
                      <a:pt x="23" y="93"/>
                      <a:pt x="23" y="99"/>
                    </a:cubicBezTo>
                    <a:lnTo>
                      <a:pt x="23" y="99"/>
                    </a:lnTo>
                    <a:close/>
                    <a:moveTo>
                      <a:pt x="0" y="99"/>
                    </a:moveTo>
                    <a:lnTo>
                      <a:pt x="0" y="99"/>
                    </a:lnTo>
                    <a:cubicBezTo>
                      <a:pt x="0" y="90"/>
                      <a:pt x="4" y="82"/>
                      <a:pt x="11" y="77"/>
                    </a:cubicBezTo>
                    <a:cubicBezTo>
                      <a:pt x="14" y="73"/>
                      <a:pt x="20" y="71"/>
                      <a:pt x="27" y="68"/>
                    </a:cubicBezTo>
                    <a:lnTo>
                      <a:pt x="27" y="67"/>
                    </a:lnTo>
                    <a:cubicBezTo>
                      <a:pt x="25" y="66"/>
                      <a:pt x="22" y="64"/>
                      <a:pt x="18" y="61"/>
                    </a:cubicBezTo>
                    <a:cubicBezTo>
                      <a:pt x="14" y="57"/>
                      <a:pt x="10" y="54"/>
                      <a:pt x="8" y="51"/>
                    </a:cubicBezTo>
                    <a:cubicBezTo>
                      <a:pt x="6" y="48"/>
                      <a:pt x="4" y="45"/>
                      <a:pt x="3" y="42"/>
                    </a:cubicBezTo>
                    <a:cubicBezTo>
                      <a:pt x="3" y="39"/>
                      <a:pt x="2" y="36"/>
                      <a:pt x="2" y="32"/>
                    </a:cubicBezTo>
                    <a:cubicBezTo>
                      <a:pt x="2" y="23"/>
                      <a:pt x="6" y="16"/>
                      <a:pt x="14" y="9"/>
                    </a:cubicBezTo>
                    <a:cubicBezTo>
                      <a:pt x="22" y="3"/>
                      <a:pt x="32" y="0"/>
                      <a:pt x="44" y="0"/>
                    </a:cubicBezTo>
                    <a:cubicBezTo>
                      <a:pt x="56" y="0"/>
                      <a:pt x="65" y="3"/>
                      <a:pt x="71" y="8"/>
                    </a:cubicBezTo>
                    <a:cubicBezTo>
                      <a:pt x="77" y="13"/>
                      <a:pt x="80" y="19"/>
                      <a:pt x="80" y="26"/>
                    </a:cubicBezTo>
                    <a:cubicBezTo>
                      <a:pt x="80" y="34"/>
                      <a:pt x="77" y="40"/>
                      <a:pt x="71" y="45"/>
                    </a:cubicBezTo>
                    <a:cubicBezTo>
                      <a:pt x="67" y="47"/>
                      <a:pt x="62" y="50"/>
                      <a:pt x="56" y="52"/>
                    </a:cubicBezTo>
                    <a:lnTo>
                      <a:pt x="56" y="53"/>
                    </a:lnTo>
                    <a:cubicBezTo>
                      <a:pt x="65" y="60"/>
                      <a:pt x="71" y="65"/>
                      <a:pt x="74" y="69"/>
                    </a:cubicBezTo>
                    <a:cubicBezTo>
                      <a:pt x="80" y="76"/>
                      <a:pt x="83" y="84"/>
                      <a:pt x="83" y="93"/>
                    </a:cubicBezTo>
                    <a:cubicBezTo>
                      <a:pt x="83" y="105"/>
                      <a:pt x="79" y="114"/>
                      <a:pt x="70" y="120"/>
                    </a:cubicBezTo>
                    <a:cubicBezTo>
                      <a:pt x="62" y="127"/>
                      <a:pt x="52" y="130"/>
                      <a:pt x="39" y="130"/>
                    </a:cubicBezTo>
                    <a:cubicBezTo>
                      <a:pt x="29" y="130"/>
                      <a:pt x="21" y="128"/>
                      <a:pt x="13" y="123"/>
                    </a:cubicBezTo>
                    <a:cubicBezTo>
                      <a:pt x="4" y="117"/>
                      <a:pt x="0" y="109"/>
                      <a:pt x="0" y="99"/>
                    </a:cubicBezTo>
                    <a:lnTo>
                      <a:pt x="0" y="9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2" name="Freeform 378"/>
              <p:cNvSpPr>
                <a:spLocks/>
              </p:cNvSpPr>
              <p:nvPr/>
            </p:nvSpPr>
            <p:spPr bwMode="auto">
              <a:xfrm>
                <a:off x="3264" y="1582"/>
                <a:ext cx="685" cy="314"/>
              </a:xfrm>
              <a:custGeom>
                <a:avLst/>
                <a:gdLst/>
                <a:ahLst/>
                <a:cxnLst>
                  <a:cxn ang="0">
                    <a:pos x="0" y="0"/>
                  </a:cxn>
                  <a:cxn ang="0">
                    <a:pos x="0" y="0"/>
                  </a:cxn>
                  <a:cxn ang="0">
                    <a:pos x="1246" y="0"/>
                  </a:cxn>
                  <a:cxn ang="0">
                    <a:pos x="1246" y="569"/>
                  </a:cxn>
                  <a:cxn ang="0">
                    <a:pos x="0" y="569"/>
                  </a:cxn>
                  <a:cxn ang="0">
                    <a:pos x="0" y="0"/>
                  </a:cxn>
                </a:cxnLst>
                <a:rect l="0" t="0" r="r" b="b"/>
                <a:pathLst>
                  <a:path w="1246" h="569">
                    <a:moveTo>
                      <a:pt x="0" y="0"/>
                    </a:moveTo>
                    <a:lnTo>
                      <a:pt x="0" y="0"/>
                    </a:lnTo>
                    <a:lnTo>
                      <a:pt x="1246" y="0"/>
                    </a:lnTo>
                    <a:lnTo>
                      <a:pt x="1246" y="569"/>
                    </a:lnTo>
                    <a:lnTo>
                      <a:pt x="0" y="569"/>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3" name="Freeform 379"/>
              <p:cNvSpPr>
                <a:spLocks noEditPoints="1"/>
              </p:cNvSpPr>
              <p:nvPr/>
            </p:nvSpPr>
            <p:spPr bwMode="auto">
              <a:xfrm>
                <a:off x="3348" y="1612"/>
                <a:ext cx="59" cy="60"/>
              </a:xfrm>
              <a:custGeom>
                <a:avLst/>
                <a:gdLst/>
                <a:ahLst/>
                <a:cxnLst>
                  <a:cxn ang="0">
                    <a:pos x="0" y="104"/>
                  </a:cxn>
                  <a:cxn ang="0">
                    <a:pos x="0" y="104"/>
                  </a:cxn>
                  <a:cxn ang="0">
                    <a:pos x="8" y="102"/>
                  </a:cxn>
                  <a:cxn ang="0">
                    <a:pos x="13" y="93"/>
                  </a:cxn>
                  <a:cxn ang="0">
                    <a:pos x="13" y="15"/>
                  </a:cxn>
                  <a:cxn ang="0">
                    <a:pos x="9" y="6"/>
                  </a:cxn>
                  <a:cxn ang="0">
                    <a:pos x="0" y="4"/>
                  </a:cxn>
                  <a:cxn ang="0">
                    <a:pos x="0" y="0"/>
                  </a:cxn>
                  <a:cxn ang="0">
                    <a:pos x="48" y="0"/>
                  </a:cxn>
                  <a:cxn ang="0">
                    <a:pos x="93" y="16"/>
                  </a:cxn>
                  <a:cxn ang="0">
                    <a:pos x="107" y="54"/>
                  </a:cxn>
                  <a:cxn ang="0">
                    <a:pos x="93" y="91"/>
                  </a:cxn>
                  <a:cxn ang="0">
                    <a:pos x="50" y="108"/>
                  </a:cxn>
                  <a:cxn ang="0">
                    <a:pos x="0" y="108"/>
                  </a:cxn>
                  <a:cxn ang="0">
                    <a:pos x="0" y="104"/>
                  </a:cxn>
                  <a:cxn ang="0">
                    <a:pos x="39" y="93"/>
                  </a:cxn>
                  <a:cxn ang="0">
                    <a:pos x="39" y="93"/>
                  </a:cxn>
                  <a:cxn ang="0">
                    <a:pos x="41" y="100"/>
                  </a:cxn>
                  <a:cxn ang="0">
                    <a:pos x="47" y="102"/>
                  </a:cxn>
                  <a:cxn ang="0">
                    <a:pos x="71" y="92"/>
                  </a:cxn>
                  <a:cxn ang="0">
                    <a:pos x="80" y="54"/>
                  </a:cxn>
                  <a:cxn ang="0">
                    <a:pos x="75" y="25"/>
                  </a:cxn>
                  <a:cxn ang="0">
                    <a:pos x="48" y="6"/>
                  </a:cxn>
                  <a:cxn ang="0">
                    <a:pos x="40" y="8"/>
                  </a:cxn>
                  <a:cxn ang="0">
                    <a:pos x="39" y="15"/>
                  </a:cxn>
                  <a:cxn ang="0">
                    <a:pos x="39" y="93"/>
                  </a:cxn>
                </a:cxnLst>
                <a:rect l="0" t="0" r="r" b="b"/>
                <a:pathLst>
                  <a:path w="107" h="108">
                    <a:moveTo>
                      <a:pt x="0" y="104"/>
                    </a:moveTo>
                    <a:lnTo>
                      <a:pt x="0" y="104"/>
                    </a:lnTo>
                    <a:cubicBezTo>
                      <a:pt x="4" y="104"/>
                      <a:pt x="7" y="103"/>
                      <a:pt x="8" y="102"/>
                    </a:cubicBezTo>
                    <a:cubicBezTo>
                      <a:pt x="12" y="100"/>
                      <a:pt x="13" y="98"/>
                      <a:pt x="13" y="93"/>
                    </a:cubicBezTo>
                    <a:lnTo>
                      <a:pt x="13" y="15"/>
                    </a:lnTo>
                    <a:cubicBezTo>
                      <a:pt x="13" y="11"/>
                      <a:pt x="12" y="8"/>
                      <a:pt x="9" y="6"/>
                    </a:cubicBezTo>
                    <a:cubicBezTo>
                      <a:pt x="7" y="5"/>
                      <a:pt x="4" y="5"/>
                      <a:pt x="0" y="4"/>
                    </a:cubicBezTo>
                    <a:lnTo>
                      <a:pt x="0" y="0"/>
                    </a:lnTo>
                    <a:lnTo>
                      <a:pt x="48" y="0"/>
                    </a:lnTo>
                    <a:cubicBezTo>
                      <a:pt x="68" y="0"/>
                      <a:pt x="83" y="6"/>
                      <a:pt x="93" y="16"/>
                    </a:cubicBezTo>
                    <a:cubicBezTo>
                      <a:pt x="103" y="26"/>
                      <a:pt x="107" y="38"/>
                      <a:pt x="107" y="54"/>
                    </a:cubicBezTo>
                    <a:cubicBezTo>
                      <a:pt x="107" y="69"/>
                      <a:pt x="103" y="81"/>
                      <a:pt x="93" y="91"/>
                    </a:cubicBezTo>
                    <a:cubicBezTo>
                      <a:pt x="83" y="102"/>
                      <a:pt x="68" y="108"/>
                      <a:pt x="50" y="108"/>
                    </a:cubicBezTo>
                    <a:lnTo>
                      <a:pt x="0" y="108"/>
                    </a:lnTo>
                    <a:lnTo>
                      <a:pt x="0" y="104"/>
                    </a:lnTo>
                    <a:close/>
                    <a:moveTo>
                      <a:pt x="39" y="93"/>
                    </a:moveTo>
                    <a:lnTo>
                      <a:pt x="39" y="93"/>
                    </a:lnTo>
                    <a:cubicBezTo>
                      <a:pt x="39" y="96"/>
                      <a:pt x="40" y="99"/>
                      <a:pt x="41" y="100"/>
                    </a:cubicBezTo>
                    <a:cubicBezTo>
                      <a:pt x="42" y="102"/>
                      <a:pt x="44" y="102"/>
                      <a:pt x="47" y="102"/>
                    </a:cubicBezTo>
                    <a:cubicBezTo>
                      <a:pt x="57" y="102"/>
                      <a:pt x="65" y="99"/>
                      <a:pt x="71" y="92"/>
                    </a:cubicBezTo>
                    <a:cubicBezTo>
                      <a:pt x="77" y="86"/>
                      <a:pt x="80" y="73"/>
                      <a:pt x="80" y="54"/>
                    </a:cubicBezTo>
                    <a:cubicBezTo>
                      <a:pt x="80" y="43"/>
                      <a:pt x="78" y="33"/>
                      <a:pt x="75" y="25"/>
                    </a:cubicBezTo>
                    <a:cubicBezTo>
                      <a:pt x="70" y="12"/>
                      <a:pt x="61" y="6"/>
                      <a:pt x="48" y="6"/>
                    </a:cubicBezTo>
                    <a:cubicBezTo>
                      <a:pt x="44" y="6"/>
                      <a:pt x="41" y="7"/>
                      <a:pt x="40" y="8"/>
                    </a:cubicBezTo>
                    <a:cubicBezTo>
                      <a:pt x="39" y="9"/>
                      <a:pt x="39" y="12"/>
                      <a:pt x="39" y="15"/>
                    </a:cubicBezTo>
                    <a:lnTo>
                      <a:pt x="39" y="9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4" name="Freeform 380"/>
              <p:cNvSpPr>
                <a:spLocks noEditPoints="1"/>
              </p:cNvSpPr>
              <p:nvPr/>
            </p:nvSpPr>
            <p:spPr bwMode="auto">
              <a:xfrm>
                <a:off x="3412" y="1611"/>
                <a:ext cx="21" cy="61"/>
              </a:xfrm>
              <a:custGeom>
                <a:avLst/>
                <a:gdLst/>
                <a:ahLst/>
                <a:cxnLst>
                  <a:cxn ang="0">
                    <a:pos x="7" y="12"/>
                  </a:cxn>
                  <a:cxn ang="0">
                    <a:pos x="7" y="12"/>
                  </a:cxn>
                  <a:cxn ang="0">
                    <a:pos x="10" y="4"/>
                  </a:cxn>
                  <a:cxn ang="0">
                    <a:pos x="19" y="0"/>
                  </a:cxn>
                  <a:cxn ang="0">
                    <a:pos x="28" y="4"/>
                  </a:cxn>
                  <a:cxn ang="0">
                    <a:pos x="31" y="12"/>
                  </a:cxn>
                  <a:cxn ang="0">
                    <a:pos x="28" y="21"/>
                  </a:cxn>
                  <a:cxn ang="0">
                    <a:pos x="19" y="25"/>
                  </a:cxn>
                  <a:cxn ang="0">
                    <a:pos x="10" y="21"/>
                  </a:cxn>
                  <a:cxn ang="0">
                    <a:pos x="7" y="12"/>
                  </a:cxn>
                  <a:cxn ang="0">
                    <a:pos x="7" y="12"/>
                  </a:cxn>
                  <a:cxn ang="0">
                    <a:pos x="0" y="106"/>
                  </a:cxn>
                  <a:cxn ang="0">
                    <a:pos x="0" y="106"/>
                  </a:cxn>
                  <a:cxn ang="0">
                    <a:pos x="6" y="104"/>
                  </a:cxn>
                  <a:cxn ang="0">
                    <a:pos x="8" y="96"/>
                  </a:cxn>
                  <a:cxn ang="0">
                    <a:pos x="8" y="50"/>
                  </a:cxn>
                  <a:cxn ang="0">
                    <a:pos x="6" y="43"/>
                  </a:cxn>
                  <a:cxn ang="0">
                    <a:pos x="0" y="41"/>
                  </a:cxn>
                  <a:cxn ang="0">
                    <a:pos x="0" y="37"/>
                  </a:cxn>
                  <a:cxn ang="0">
                    <a:pos x="30" y="37"/>
                  </a:cxn>
                  <a:cxn ang="0">
                    <a:pos x="30" y="97"/>
                  </a:cxn>
                  <a:cxn ang="0">
                    <a:pos x="32" y="104"/>
                  </a:cxn>
                  <a:cxn ang="0">
                    <a:pos x="38" y="106"/>
                  </a:cxn>
                  <a:cxn ang="0">
                    <a:pos x="38" y="110"/>
                  </a:cxn>
                  <a:cxn ang="0">
                    <a:pos x="0" y="110"/>
                  </a:cxn>
                  <a:cxn ang="0">
                    <a:pos x="0" y="106"/>
                  </a:cxn>
                </a:cxnLst>
                <a:rect l="0" t="0" r="r" b="b"/>
                <a:pathLst>
                  <a:path w="38" h="110">
                    <a:moveTo>
                      <a:pt x="7" y="12"/>
                    </a:moveTo>
                    <a:lnTo>
                      <a:pt x="7" y="12"/>
                    </a:lnTo>
                    <a:cubicBezTo>
                      <a:pt x="7" y="9"/>
                      <a:pt x="8" y="6"/>
                      <a:pt x="10" y="4"/>
                    </a:cubicBezTo>
                    <a:cubicBezTo>
                      <a:pt x="13" y="1"/>
                      <a:pt x="16" y="0"/>
                      <a:pt x="19" y="0"/>
                    </a:cubicBezTo>
                    <a:cubicBezTo>
                      <a:pt x="22" y="0"/>
                      <a:pt x="25" y="1"/>
                      <a:pt x="28" y="4"/>
                    </a:cubicBezTo>
                    <a:cubicBezTo>
                      <a:pt x="30" y="6"/>
                      <a:pt x="31" y="9"/>
                      <a:pt x="31" y="12"/>
                    </a:cubicBezTo>
                    <a:cubicBezTo>
                      <a:pt x="31" y="16"/>
                      <a:pt x="30" y="19"/>
                      <a:pt x="28" y="21"/>
                    </a:cubicBezTo>
                    <a:cubicBezTo>
                      <a:pt x="25" y="23"/>
                      <a:pt x="22" y="25"/>
                      <a:pt x="19" y="25"/>
                    </a:cubicBezTo>
                    <a:cubicBezTo>
                      <a:pt x="16" y="25"/>
                      <a:pt x="13" y="23"/>
                      <a:pt x="10" y="21"/>
                    </a:cubicBezTo>
                    <a:cubicBezTo>
                      <a:pt x="8" y="19"/>
                      <a:pt x="7" y="16"/>
                      <a:pt x="7" y="12"/>
                    </a:cubicBezTo>
                    <a:lnTo>
                      <a:pt x="7" y="12"/>
                    </a:lnTo>
                    <a:close/>
                    <a:moveTo>
                      <a:pt x="0" y="106"/>
                    </a:moveTo>
                    <a:lnTo>
                      <a:pt x="0" y="106"/>
                    </a:lnTo>
                    <a:cubicBezTo>
                      <a:pt x="3" y="106"/>
                      <a:pt x="4" y="105"/>
                      <a:pt x="6" y="104"/>
                    </a:cubicBezTo>
                    <a:cubicBezTo>
                      <a:pt x="7" y="103"/>
                      <a:pt x="8" y="100"/>
                      <a:pt x="8" y="96"/>
                    </a:cubicBezTo>
                    <a:lnTo>
                      <a:pt x="8" y="50"/>
                    </a:lnTo>
                    <a:cubicBezTo>
                      <a:pt x="8" y="46"/>
                      <a:pt x="7" y="44"/>
                      <a:pt x="6" y="43"/>
                    </a:cubicBezTo>
                    <a:cubicBezTo>
                      <a:pt x="5" y="42"/>
                      <a:pt x="3" y="41"/>
                      <a:pt x="0" y="41"/>
                    </a:cubicBezTo>
                    <a:lnTo>
                      <a:pt x="0" y="37"/>
                    </a:lnTo>
                    <a:lnTo>
                      <a:pt x="30" y="37"/>
                    </a:lnTo>
                    <a:lnTo>
                      <a:pt x="30" y="97"/>
                    </a:lnTo>
                    <a:cubicBezTo>
                      <a:pt x="30" y="100"/>
                      <a:pt x="31" y="103"/>
                      <a:pt x="32" y="104"/>
                    </a:cubicBezTo>
                    <a:cubicBezTo>
                      <a:pt x="33" y="105"/>
                      <a:pt x="35" y="105"/>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5" name="Freeform 381"/>
              <p:cNvSpPr>
                <a:spLocks noEditPoints="1"/>
              </p:cNvSpPr>
              <p:nvPr/>
            </p:nvSpPr>
            <p:spPr bwMode="auto">
              <a:xfrm>
                <a:off x="3438" y="1630"/>
                <a:ext cx="29" cy="43"/>
              </a:xfrm>
              <a:custGeom>
                <a:avLst/>
                <a:gdLst/>
                <a:ahLst/>
                <a:cxnLst>
                  <a:cxn ang="0">
                    <a:pos x="0" y="51"/>
                  </a:cxn>
                  <a:cxn ang="0">
                    <a:pos x="0" y="51"/>
                  </a:cxn>
                  <a:cxn ang="0">
                    <a:pos x="4" y="51"/>
                  </a:cxn>
                  <a:cxn ang="0">
                    <a:pos x="13" y="67"/>
                  </a:cxn>
                  <a:cxn ang="0">
                    <a:pos x="26" y="72"/>
                  </a:cxn>
                  <a:cxn ang="0">
                    <a:pos x="35" y="69"/>
                  </a:cxn>
                  <a:cxn ang="0">
                    <a:pos x="38" y="62"/>
                  </a:cxn>
                  <a:cxn ang="0">
                    <a:pos x="35" y="54"/>
                  </a:cxn>
                  <a:cxn ang="0">
                    <a:pos x="29" y="51"/>
                  </a:cxn>
                  <a:cxn ang="0">
                    <a:pos x="17" y="45"/>
                  </a:cxn>
                  <a:cxn ang="0">
                    <a:pos x="4" y="35"/>
                  </a:cxn>
                  <a:cxn ang="0">
                    <a:pos x="0" y="22"/>
                  </a:cxn>
                  <a:cxn ang="0">
                    <a:pos x="6" y="6"/>
                  </a:cxn>
                  <a:cxn ang="0">
                    <a:pos x="24" y="0"/>
                  </a:cxn>
                  <a:cxn ang="0">
                    <a:pos x="35" y="1"/>
                  </a:cxn>
                  <a:cxn ang="0">
                    <a:pos x="42" y="3"/>
                  </a:cxn>
                  <a:cxn ang="0">
                    <a:pos x="45" y="2"/>
                  </a:cxn>
                  <a:cxn ang="0">
                    <a:pos x="46" y="0"/>
                  </a:cxn>
                  <a:cxn ang="0">
                    <a:pos x="50" y="0"/>
                  </a:cxn>
                  <a:cxn ang="0">
                    <a:pos x="50" y="23"/>
                  </a:cxn>
                  <a:cxn ang="0">
                    <a:pos x="46" y="23"/>
                  </a:cxn>
                  <a:cxn ang="0">
                    <a:pos x="38" y="10"/>
                  </a:cxn>
                  <a:cxn ang="0">
                    <a:pos x="26" y="5"/>
                  </a:cxn>
                  <a:cxn ang="0">
                    <a:pos x="18" y="8"/>
                  </a:cxn>
                  <a:cxn ang="0">
                    <a:pos x="16" y="14"/>
                  </a:cxn>
                  <a:cxn ang="0">
                    <a:pos x="18" y="20"/>
                  </a:cxn>
                  <a:cxn ang="0">
                    <a:pos x="27" y="26"/>
                  </a:cxn>
                  <a:cxn ang="0">
                    <a:pos x="35" y="30"/>
                  </a:cxn>
                  <a:cxn ang="0">
                    <a:pos x="47" y="38"/>
                  </a:cxn>
                  <a:cxn ang="0">
                    <a:pos x="53" y="53"/>
                  </a:cxn>
                  <a:cxn ang="0">
                    <a:pos x="47" y="69"/>
                  </a:cxn>
                  <a:cxn ang="0">
                    <a:pos x="28" y="77"/>
                  </a:cxn>
                  <a:cxn ang="0">
                    <a:pos x="21" y="76"/>
                  </a:cxn>
                  <a:cxn ang="0">
                    <a:pos x="13" y="74"/>
                  </a:cxn>
                  <a:cxn ang="0">
                    <a:pos x="11" y="73"/>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3" h="77">
                    <a:moveTo>
                      <a:pt x="0" y="51"/>
                    </a:moveTo>
                    <a:lnTo>
                      <a:pt x="0" y="51"/>
                    </a:lnTo>
                    <a:lnTo>
                      <a:pt x="4" y="51"/>
                    </a:lnTo>
                    <a:cubicBezTo>
                      <a:pt x="6" y="58"/>
                      <a:pt x="9" y="64"/>
                      <a:pt x="13" y="67"/>
                    </a:cubicBezTo>
                    <a:cubicBezTo>
                      <a:pt x="17" y="70"/>
                      <a:pt x="21" y="72"/>
                      <a:pt x="26" y="72"/>
                    </a:cubicBezTo>
                    <a:cubicBezTo>
                      <a:pt x="30" y="72"/>
                      <a:pt x="33" y="71"/>
                      <a:pt x="35" y="69"/>
                    </a:cubicBezTo>
                    <a:cubicBezTo>
                      <a:pt x="37" y="67"/>
                      <a:pt x="38" y="65"/>
                      <a:pt x="38" y="62"/>
                    </a:cubicBezTo>
                    <a:cubicBezTo>
                      <a:pt x="38" y="59"/>
                      <a:pt x="37" y="56"/>
                      <a:pt x="35" y="54"/>
                    </a:cubicBezTo>
                    <a:cubicBezTo>
                      <a:pt x="34" y="53"/>
                      <a:pt x="32" y="52"/>
                      <a:pt x="29" y="51"/>
                    </a:cubicBezTo>
                    <a:lnTo>
                      <a:pt x="17" y="45"/>
                    </a:lnTo>
                    <a:cubicBezTo>
                      <a:pt x="11" y="42"/>
                      <a:pt x="7" y="39"/>
                      <a:pt x="4" y="35"/>
                    </a:cubicBezTo>
                    <a:cubicBezTo>
                      <a:pt x="1" y="32"/>
                      <a:pt x="0" y="27"/>
                      <a:pt x="0" y="22"/>
                    </a:cubicBezTo>
                    <a:cubicBezTo>
                      <a:pt x="0" y="16"/>
                      <a:pt x="2" y="11"/>
                      <a:pt x="6" y="6"/>
                    </a:cubicBezTo>
                    <a:cubicBezTo>
                      <a:pt x="11" y="2"/>
                      <a:pt x="17" y="0"/>
                      <a:pt x="24" y="0"/>
                    </a:cubicBezTo>
                    <a:cubicBezTo>
                      <a:pt x="28" y="0"/>
                      <a:pt x="31" y="0"/>
                      <a:pt x="35" y="1"/>
                    </a:cubicBezTo>
                    <a:cubicBezTo>
                      <a:pt x="39" y="3"/>
                      <a:pt x="41" y="3"/>
                      <a:pt x="42" y="3"/>
                    </a:cubicBezTo>
                    <a:cubicBezTo>
                      <a:pt x="43" y="3"/>
                      <a:pt x="44" y="3"/>
                      <a:pt x="45" y="2"/>
                    </a:cubicBezTo>
                    <a:cubicBezTo>
                      <a:pt x="45" y="2"/>
                      <a:pt x="46" y="1"/>
                      <a:pt x="46" y="0"/>
                    </a:cubicBezTo>
                    <a:lnTo>
                      <a:pt x="50" y="0"/>
                    </a:lnTo>
                    <a:lnTo>
                      <a:pt x="50" y="23"/>
                    </a:lnTo>
                    <a:lnTo>
                      <a:pt x="46" y="23"/>
                    </a:lnTo>
                    <a:cubicBezTo>
                      <a:pt x="44" y="18"/>
                      <a:pt x="42" y="13"/>
                      <a:pt x="38" y="10"/>
                    </a:cubicBezTo>
                    <a:cubicBezTo>
                      <a:pt x="35" y="7"/>
                      <a:pt x="31" y="5"/>
                      <a:pt x="26" y="5"/>
                    </a:cubicBezTo>
                    <a:cubicBezTo>
                      <a:pt x="23" y="5"/>
                      <a:pt x="20" y="6"/>
                      <a:pt x="18" y="8"/>
                    </a:cubicBezTo>
                    <a:cubicBezTo>
                      <a:pt x="17" y="10"/>
                      <a:pt x="16" y="12"/>
                      <a:pt x="16" y="14"/>
                    </a:cubicBezTo>
                    <a:cubicBezTo>
                      <a:pt x="16" y="16"/>
                      <a:pt x="17" y="18"/>
                      <a:pt x="18" y="20"/>
                    </a:cubicBezTo>
                    <a:cubicBezTo>
                      <a:pt x="20" y="22"/>
                      <a:pt x="23" y="24"/>
                      <a:pt x="27" y="26"/>
                    </a:cubicBezTo>
                    <a:lnTo>
                      <a:pt x="35" y="30"/>
                    </a:lnTo>
                    <a:cubicBezTo>
                      <a:pt x="41" y="33"/>
                      <a:pt x="45" y="35"/>
                      <a:pt x="47" y="38"/>
                    </a:cubicBezTo>
                    <a:cubicBezTo>
                      <a:pt x="51" y="42"/>
                      <a:pt x="53" y="47"/>
                      <a:pt x="53" y="53"/>
                    </a:cubicBezTo>
                    <a:cubicBezTo>
                      <a:pt x="53" y="59"/>
                      <a:pt x="51" y="64"/>
                      <a:pt x="47" y="69"/>
                    </a:cubicBezTo>
                    <a:cubicBezTo>
                      <a:pt x="43" y="75"/>
                      <a:pt x="36" y="77"/>
                      <a:pt x="28" y="77"/>
                    </a:cubicBezTo>
                    <a:cubicBezTo>
                      <a:pt x="26" y="77"/>
                      <a:pt x="24" y="77"/>
                      <a:pt x="21" y="76"/>
                    </a:cubicBezTo>
                    <a:cubicBezTo>
                      <a:pt x="19" y="76"/>
                      <a:pt x="17" y="75"/>
                      <a:pt x="13" y="74"/>
                    </a:cubicBezTo>
                    <a:lnTo>
                      <a:pt x="11" y="73"/>
                    </a:lnTo>
                    <a:cubicBezTo>
                      <a:pt x="10" y="73"/>
                      <a:pt x="9" y="73"/>
                      <a:pt x="9" y="73"/>
                    </a:cubicBezTo>
                    <a:cubicBezTo>
                      <a:pt x="9" y="73"/>
                      <a:pt x="8" y="73"/>
                      <a:pt x="8" y="73"/>
                    </a:cubicBezTo>
                    <a:cubicBezTo>
                      <a:pt x="7" y="73"/>
                      <a:pt x="6" y="73"/>
                      <a:pt x="6" y="74"/>
                    </a:cubicBezTo>
                    <a:cubicBezTo>
                      <a:pt x="5" y="74"/>
                      <a:pt x="4" y="75"/>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6" name="Freeform 382"/>
              <p:cNvSpPr>
                <a:spLocks noEditPoints="1"/>
              </p:cNvSpPr>
              <p:nvPr/>
            </p:nvSpPr>
            <p:spPr bwMode="auto">
              <a:xfrm>
                <a:off x="3471" y="1630"/>
                <a:ext cx="44" cy="60"/>
              </a:xfrm>
              <a:custGeom>
                <a:avLst/>
                <a:gdLst/>
                <a:ahLst/>
                <a:cxnLst>
                  <a:cxn ang="0">
                    <a:pos x="43" y="68"/>
                  </a:cxn>
                  <a:cxn ang="0">
                    <a:pos x="43" y="68"/>
                  </a:cxn>
                  <a:cxn ang="0">
                    <a:pos x="55" y="57"/>
                  </a:cxn>
                  <a:cxn ang="0">
                    <a:pos x="57" y="39"/>
                  </a:cxn>
                  <a:cxn ang="0">
                    <a:pos x="54" y="17"/>
                  </a:cxn>
                  <a:cxn ang="0">
                    <a:pos x="44" y="9"/>
                  </a:cxn>
                  <a:cxn ang="0">
                    <a:pos x="35" y="13"/>
                  </a:cxn>
                  <a:cxn ang="0">
                    <a:pos x="31" y="20"/>
                  </a:cxn>
                  <a:cxn ang="0">
                    <a:pos x="31" y="59"/>
                  </a:cxn>
                  <a:cxn ang="0">
                    <a:pos x="35" y="65"/>
                  </a:cxn>
                  <a:cxn ang="0">
                    <a:pos x="43" y="68"/>
                  </a:cxn>
                  <a:cxn ang="0">
                    <a:pos x="43" y="68"/>
                  </a:cxn>
                  <a:cxn ang="0">
                    <a:pos x="0" y="104"/>
                  </a:cxn>
                  <a:cxn ang="0">
                    <a:pos x="0" y="104"/>
                  </a:cxn>
                  <a:cxn ang="0">
                    <a:pos x="7" y="101"/>
                  </a:cxn>
                  <a:cxn ang="0">
                    <a:pos x="9" y="95"/>
                  </a:cxn>
                  <a:cxn ang="0">
                    <a:pos x="9" y="15"/>
                  </a:cxn>
                  <a:cxn ang="0">
                    <a:pos x="7" y="8"/>
                  </a:cxn>
                  <a:cxn ang="0">
                    <a:pos x="0" y="6"/>
                  </a:cxn>
                  <a:cxn ang="0">
                    <a:pos x="0" y="2"/>
                  </a:cxn>
                  <a:cxn ang="0">
                    <a:pos x="31" y="2"/>
                  </a:cxn>
                  <a:cxn ang="0">
                    <a:pos x="31" y="12"/>
                  </a:cxn>
                  <a:cxn ang="0">
                    <a:pos x="37" y="4"/>
                  </a:cxn>
                  <a:cxn ang="0">
                    <a:pos x="51" y="0"/>
                  </a:cxn>
                  <a:cxn ang="0">
                    <a:pos x="72" y="9"/>
                  </a:cxn>
                  <a:cxn ang="0">
                    <a:pos x="80" y="37"/>
                  </a:cxn>
                  <a:cxn ang="0">
                    <a:pos x="71" y="66"/>
                  </a:cxn>
                  <a:cxn ang="0">
                    <a:pos x="50" y="77"/>
                  </a:cxn>
                  <a:cxn ang="0">
                    <a:pos x="37" y="73"/>
                  </a:cxn>
                  <a:cxn ang="0">
                    <a:pos x="31" y="68"/>
                  </a:cxn>
                  <a:cxn ang="0">
                    <a:pos x="31" y="81"/>
                  </a:cxn>
                  <a:cxn ang="0">
                    <a:pos x="31" y="93"/>
                  </a:cxn>
                  <a:cxn ang="0">
                    <a:pos x="34" y="102"/>
                  </a:cxn>
                  <a:cxn ang="0">
                    <a:pos x="43" y="104"/>
                  </a:cxn>
                  <a:cxn ang="0">
                    <a:pos x="43" y="108"/>
                  </a:cxn>
                  <a:cxn ang="0">
                    <a:pos x="0" y="108"/>
                  </a:cxn>
                  <a:cxn ang="0">
                    <a:pos x="0" y="104"/>
                  </a:cxn>
                </a:cxnLst>
                <a:rect l="0" t="0" r="r" b="b"/>
                <a:pathLst>
                  <a:path w="80" h="108">
                    <a:moveTo>
                      <a:pt x="43" y="68"/>
                    </a:moveTo>
                    <a:lnTo>
                      <a:pt x="43" y="68"/>
                    </a:lnTo>
                    <a:cubicBezTo>
                      <a:pt x="49" y="68"/>
                      <a:pt x="53" y="64"/>
                      <a:pt x="55" y="57"/>
                    </a:cubicBezTo>
                    <a:cubicBezTo>
                      <a:pt x="56" y="53"/>
                      <a:pt x="57" y="47"/>
                      <a:pt x="57" y="39"/>
                    </a:cubicBezTo>
                    <a:cubicBezTo>
                      <a:pt x="57" y="30"/>
                      <a:pt x="56" y="22"/>
                      <a:pt x="54" y="17"/>
                    </a:cubicBezTo>
                    <a:cubicBezTo>
                      <a:pt x="53" y="12"/>
                      <a:pt x="49" y="9"/>
                      <a:pt x="44" y="9"/>
                    </a:cubicBezTo>
                    <a:cubicBezTo>
                      <a:pt x="41" y="9"/>
                      <a:pt x="38" y="10"/>
                      <a:pt x="35" y="13"/>
                    </a:cubicBezTo>
                    <a:cubicBezTo>
                      <a:pt x="32" y="16"/>
                      <a:pt x="31" y="19"/>
                      <a:pt x="31" y="20"/>
                    </a:cubicBezTo>
                    <a:lnTo>
                      <a:pt x="31" y="59"/>
                    </a:lnTo>
                    <a:cubicBezTo>
                      <a:pt x="31" y="60"/>
                      <a:pt x="32" y="62"/>
                      <a:pt x="35" y="65"/>
                    </a:cubicBezTo>
                    <a:cubicBezTo>
                      <a:pt x="37" y="67"/>
                      <a:pt x="40" y="68"/>
                      <a:pt x="43" y="68"/>
                    </a:cubicBezTo>
                    <a:lnTo>
                      <a:pt x="43" y="68"/>
                    </a:lnTo>
                    <a:close/>
                    <a:moveTo>
                      <a:pt x="0" y="104"/>
                    </a:moveTo>
                    <a:lnTo>
                      <a:pt x="0" y="104"/>
                    </a:lnTo>
                    <a:cubicBezTo>
                      <a:pt x="3" y="103"/>
                      <a:pt x="6" y="103"/>
                      <a:pt x="7" y="101"/>
                    </a:cubicBezTo>
                    <a:cubicBezTo>
                      <a:pt x="8" y="100"/>
                      <a:pt x="9" y="98"/>
                      <a:pt x="9" y="95"/>
                    </a:cubicBezTo>
                    <a:lnTo>
                      <a:pt x="9" y="15"/>
                    </a:lnTo>
                    <a:cubicBezTo>
                      <a:pt x="9" y="11"/>
                      <a:pt x="8" y="9"/>
                      <a:pt x="7" y="8"/>
                    </a:cubicBezTo>
                    <a:cubicBezTo>
                      <a:pt x="6" y="7"/>
                      <a:pt x="4" y="6"/>
                      <a:pt x="0" y="6"/>
                    </a:cubicBezTo>
                    <a:lnTo>
                      <a:pt x="0" y="2"/>
                    </a:lnTo>
                    <a:lnTo>
                      <a:pt x="31" y="2"/>
                    </a:lnTo>
                    <a:lnTo>
                      <a:pt x="31" y="12"/>
                    </a:lnTo>
                    <a:cubicBezTo>
                      <a:pt x="33" y="8"/>
                      <a:pt x="35" y="6"/>
                      <a:pt x="37" y="4"/>
                    </a:cubicBezTo>
                    <a:cubicBezTo>
                      <a:pt x="41" y="1"/>
                      <a:pt x="45" y="0"/>
                      <a:pt x="51" y="0"/>
                    </a:cubicBezTo>
                    <a:cubicBezTo>
                      <a:pt x="60" y="0"/>
                      <a:pt x="66" y="3"/>
                      <a:pt x="72" y="9"/>
                    </a:cubicBezTo>
                    <a:cubicBezTo>
                      <a:pt x="77" y="15"/>
                      <a:pt x="80" y="25"/>
                      <a:pt x="80" y="37"/>
                    </a:cubicBezTo>
                    <a:cubicBezTo>
                      <a:pt x="80" y="49"/>
                      <a:pt x="77" y="58"/>
                      <a:pt x="71" y="66"/>
                    </a:cubicBezTo>
                    <a:cubicBezTo>
                      <a:pt x="65" y="73"/>
                      <a:pt x="58" y="77"/>
                      <a:pt x="50" y="77"/>
                    </a:cubicBezTo>
                    <a:cubicBezTo>
                      <a:pt x="45" y="77"/>
                      <a:pt x="41" y="76"/>
                      <a:pt x="37" y="73"/>
                    </a:cubicBezTo>
                    <a:cubicBezTo>
                      <a:pt x="35" y="72"/>
                      <a:pt x="33" y="70"/>
                      <a:pt x="31" y="68"/>
                    </a:cubicBezTo>
                    <a:lnTo>
                      <a:pt x="31" y="81"/>
                    </a:lnTo>
                    <a:cubicBezTo>
                      <a:pt x="31" y="88"/>
                      <a:pt x="31" y="92"/>
                      <a:pt x="31" y="93"/>
                    </a:cubicBezTo>
                    <a:cubicBezTo>
                      <a:pt x="31" y="97"/>
                      <a:pt x="33" y="100"/>
                      <a:pt x="34" y="102"/>
                    </a:cubicBezTo>
                    <a:cubicBezTo>
                      <a:pt x="36" y="103"/>
                      <a:pt x="39" y="104"/>
                      <a:pt x="43" y="104"/>
                    </a:cubicBezTo>
                    <a:lnTo>
                      <a:pt x="43" y="108"/>
                    </a:lnTo>
                    <a:lnTo>
                      <a:pt x="0" y="108"/>
                    </a:lnTo>
                    <a:lnTo>
                      <a:pt x="0" y="10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7" name="Freeform 383"/>
              <p:cNvSpPr>
                <a:spLocks/>
              </p:cNvSpPr>
              <p:nvPr/>
            </p:nvSpPr>
            <p:spPr bwMode="auto">
              <a:xfrm>
                <a:off x="3520" y="1612"/>
                <a:ext cx="20" cy="60"/>
              </a:xfrm>
              <a:custGeom>
                <a:avLst/>
                <a:gdLst/>
                <a:ahLst/>
                <a:cxnLst>
                  <a:cxn ang="0">
                    <a:pos x="0" y="104"/>
                  </a:cxn>
                  <a:cxn ang="0">
                    <a:pos x="0" y="104"/>
                  </a:cxn>
                  <a:cxn ang="0">
                    <a:pos x="6" y="101"/>
                  </a:cxn>
                  <a:cxn ang="0">
                    <a:pos x="8" y="94"/>
                  </a:cxn>
                  <a:cxn ang="0">
                    <a:pos x="8" y="13"/>
                  </a:cxn>
                  <a:cxn ang="0">
                    <a:pos x="6" y="7"/>
                  </a:cxn>
                  <a:cxn ang="0">
                    <a:pos x="0" y="4"/>
                  </a:cxn>
                  <a:cxn ang="0">
                    <a:pos x="0" y="0"/>
                  </a:cxn>
                  <a:cxn ang="0">
                    <a:pos x="31" y="0"/>
                  </a:cxn>
                  <a:cxn ang="0">
                    <a:pos x="31" y="94"/>
                  </a:cxn>
                  <a:cxn ang="0">
                    <a:pos x="32" y="101"/>
                  </a:cxn>
                  <a:cxn ang="0">
                    <a:pos x="38" y="104"/>
                  </a:cxn>
                  <a:cxn ang="0">
                    <a:pos x="38" y="108"/>
                  </a:cxn>
                  <a:cxn ang="0">
                    <a:pos x="0" y="108"/>
                  </a:cxn>
                  <a:cxn ang="0">
                    <a:pos x="0" y="104"/>
                  </a:cxn>
                </a:cxnLst>
                <a:rect l="0" t="0" r="r" b="b"/>
                <a:pathLst>
                  <a:path w="38" h="108">
                    <a:moveTo>
                      <a:pt x="0" y="104"/>
                    </a:moveTo>
                    <a:lnTo>
                      <a:pt x="0" y="104"/>
                    </a:lnTo>
                    <a:cubicBezTo>
                      <a:pt x="3" y="103"/>
                      <a:pt x="5" y="102"/>
                      <a:pt x="6" y="101"/>
                    </a:cubicBezTo>
                    <a:cubicBezTo>
                      <a:pt x="8" y="100"/>
                      <a:pt x="8" y="98"/>
                      <a:pt x="8" y="94"/>
                    </a:cubicBezTo>
                    <a:lnTo>
                      <a:pt x="8" y="13"/>
                    </a:lnTo>
                    <a:cubicBezTo>
                      <a:pt x="8" y="10"/>
                      <a:pt x="8" y="8"/>
                      <a:pt x="6" y="7"/>
                    </a:cubicBezTo>
                    <a:cubicBezTo>
                      <a:pt x="5" y="6"/>
                      <a:pt x="3" y="5"/>
                      <a:pt x="0" y="4"/>
                    </a:cubicBezTo>
                    <a:lnTo>
                      <a:pt x="0" y="0"/>
                    </a:lnTo>
                    <a:lnTo>
                      <a:pt x="31" y="0"/>
                    </a:lnTo>
                    <a:lnTo>
                      <a:pt x="31" y="94"/>
                    </a:lnTo>
                    <a:cubicBezTo>
                      <a:pt x="31" y="98"/>
                      <a:pt x="31" y="100"/>
                      <a:pt x="32" y="101"/>
                    </a:cubicBezTo>
                    <a:cubicBezTo>
                      <a:pt x="33" y="102"/>
                      <a:pt x="35" y="103"/>
                      <a:pt x="38" y="104"/>
                    </a:cubicBezTo>
                    <a:lnTo>
                      <a:pt x="38" y="108"/>
                    </a:lnTo>
                    <a:lnTo>
                      <a:pt x="0" y="108"/>
                    </a:lnTo>
                    <a:lnTo>
                      <a:pt x="0" y="10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8" name="Freeform 384"/>
              <p:cNvSpPr>
                <a:spLocks noEditPoints="1"/>
              </p:cNvSpPr>
              <p:nvPr/>
            </p:nvSpPr>
            <p:spPr bwMode="auto">
              <a:xfrm>
                <a:off x="3545" y="1630"/>
                <a:ext cx="41" cy="43"/>
              </a:xfrm>
              <a:custGeom>
                <a:avLst/>
                <a:gdLst/>
                <a:ahLst/>
                <a:cxnLst>
                  <a:cxn ang="0">
                    <a:pos x="31" y="66"/>
                  </a:cxn>
                  <a:cxn ang="0">
                    <a:pos x="31" y="66"/>
                  </a:cxn>
                  <a:cxn ang="0">
                    <a:pos x="38" y="63"/>
                  </a:cxn>
                  <a:cxn ang="0">
                    <a:pos x="43" y="59"/>
                  </a:cxn>
                  <a:cxn ang="0">
                    <a:pos x="43" y="36"/>
                  </a:cxn>
                  <a:cxn ang="0">
                    <a:pos x="32" y="41"/>
                  </a:cxn>
                  <a:cxn ang="0">
                    <a:pos x="24" y="55"/>
                  </a:cxn>
                  <a:cxn ang="0">
                    <a:pos x="26" y="63"/>
                  </a:cxn>
                  <a:cxn ang="0">
                    <a:pos x="31" y="66"/>
                  </a:cxn>
                  <a:cxn ang="0">
                    <a:pos x="31" y="66"/>
                  </a:cxn>
                  <a:cxn ang="0">
                    <a:pos x="0" y="60"/>
                  </a:cxn>
                  <a:cxn ang="0">
                    <a:pos x="0" y="60"/>
                  </a:cxn>
                  <a:cxn ang="0">
                    <a:pos x="11" y="43"/>
                  </a:cxn>
                  <a:cxn ang="0">
                    <a:pos x="43" y="30"/>
                  </a:cxn>
                  <a:cxn ang="0">
                    <a:pos x="43" y="19"/>
                  </a:cxn>
                  <a:cxn ang="0">
                    <a:pos x="40" y="8"/>
                  </a:cxn>
                  <a:cxn ang="0">
                    <a:pos x="30" y="5"/>
                  </a:cxn>
                  <a:cxn ang="0">
                    <a:pos x="22" y="7"/>
                  </a:cxn>
                  <a:cxn ang="0">
                    <a:pos x="20" y="11"/>
                  </a:cxn>
                  <a:cxn ang="0">
                    <a:pos x="20" y="12"/>
                  </a:cxn>
                  <a:cxn ang="0">
                    <a:pos x="21" y="13"/>
                  </a:cxn>
                  <a:cxn ang="0">
                    <a:pos x="22" y="15"/>
                  </a:cxn>
                  <a:cxn ang="0">
                    <a:pos x="24" y="17"/>
                  </a:cxn>
                  <a:cxn ang="0">
                    <a:pos x="24" y="21"/>
                  </a:cxn>
                  <a:cxn ang="0">
                    <a:pos x="21" y="28"/>
                  </a:cxn>
                  <a:cxn ang="0">
                    <a:pos x="14" y="30"/>
                  </a:cxn>
                  <a:cxn ang="0">
                    <a:pos x="7" y="27"/>
                  </a:cxn>
                  <a:cxn ang="0">
                    <a:pos x="3" y="20"/>
                  </a:cxn>
                  <a:cxn ang="0">
                    <a:pos x="12" y="5"/>
                  </a:cxn>
                  <a:cxn ang="0">
                    <a:pos x="33" y="0"/>
                  </a:cxn>
                  <a:cxn ang="0">
                    <a:pos x="56" y="5"/>
                  </a:cxn>
                  <a:cxn ang="0">
                    <a:pos x="65" y="24"/>
                  </a:cxn>
                  <a:cxn ang="0">
                    <a:pos x="65" y="63"/>
                  </a:cxn>
                  <a:cxn ang="0">
                    <a:pos x="66" y="66"/>
                  </a:cxn>
                  <a:cxn ang="0">
                    <a:pos x="68" y="67"/>
                  </a:cxn>
                  <a:cxn ang="0">
                    <a:pos x="69" y="67"/>
                  </a:cxn>
                  <a:cxn ang="0">
                    <a:pos x="72" y="65"/>
                  </a:cxn>
                  <a:cxn ang="0">
                    <a:pos x="74" y="68"/>
                  </a:cxn>
                  <a:cxn ang="0">
                    <a:pos x="64" y="76"/>
                  </a:cxn>
                  <a:cxn ang="0">
                    <a:pos x="56" y="77"/>
                  </a:cxn>
                  <a:cxn ang="0">
                    <a:pos x="46" y="73"/>
                  </a:cxn>
                  <a:cxn ang="0">
                    <a:pos x="43" y="66"/>
                  </a:cxn>
                  <a:cxn ang="0">
                    <a:pos x="28" y="75"/>
                  </a:cxn>
                  <a:cxn ang="0">
                    <a:pos x="18" y="77"/>
                  </a:cxn>
                  <a:cxn ang="0">
                    <a:pos x="6" y="73"/>
                  </a:cxn>
                  <a:cxn ang="0">
                    <a:pos x="0" y="60"/>
                  </a:cxn>
                  <a:cxn ang="0">
                    <a:pos x="0" y="60"/>
                  </a:cxn>
                  <a:cxn ang="0">
                    <a:pos x="35" y="0"/>
                  </a:cxn>
                  <a:cxn ang="0">
                    <a:pos x="35" y="0"/>
                  </a:cxn>
                  <a:cxn ang="0">
                    <a:pos x="35" y="0"/>
                  </a:cxn>
                </a:cxnLst>
                <a:rect l="0" t="0" r="r" b="b"/>
                <a:pathLst>
                  <a:path w="74" h="77">
                    <a:moveTo>
                      <a:pt x="31" y="66"/>
                    </a:moveTo>
                    <a:lnTo>
                      <a:pt x="31" y="66"/>
                    </a:lnTo>
                    <a:cubicBezTo>
                      <a:pt x="34" y="66"/>
                      <a:pt x="36" y="65"/>
                      <a:pt x="38" y="63"/>
                    </a:cubicBezTo>
                    <a:cubicBezTo>
                      <a:pt x="40" y="62"/>
                      <a:pt x="41" y="61"/>
                      <a:pt x="43" y="59"/>
                    </a:cubicBezTo>
                    <a:lnTo>
                      <a:pt x="43" y="36"/>
                    </a:lnTo>
                    <a:cubicBezTo>
                      <a:pt x="39" y="37"/>
                      <a:pt x="35" y="39"/>
                      <a:pt x="32" y="41"/>
                    </a:cubicBezTo>
                    <a:cubicBezTo>
                      <a:pt x="26" y="45"/>
                      <a:pt x="24" y="49"/>
                      <a:pt x="24" y="55"/>
                    </a:cubicBezTo>
                    <a:cubicBezTo>
                      <a:pt x="24" y="59"/>
                      <a:pt x="24" y="61"/>
                      <a:pt x="26" y="63"/>
                    </a:cubicBezTo>
                    <a:cubicBezTo>
                      <a:pt x="27" y="65"/>
                      <a:pt x="29" y="66"/>
                      <a:pt x="31" y="66"/>
                    </a:cubicBezTo>
                    <a:lnTo>
                      <a:pt x="31" y="66"/>
                    </a:lnTo>
                    <a:close/>
                    <a:moveTo>
                      <a:pt x="0" y="60"/>
                    </a:moveTo>
                    <a:lnTo>
                      <a:pt x="0" y="60"/>
                    </a:lnTo>
                    <a:cubicBezTo>
                      <a:pt x="0" y="53"/>
                      <a:pt x="4" y="47"/>
                      <a:pt x="11" y="43"/>
                    </a:cubicBezTo>
                    <a:cubicBezTo>
                      <a:pt x="18" y="39"/>
                      <a:pt x="28" y="35"/>
                      <a:pt x="43" y="30"/>
                    </a:cubicBezTo>
                    <a:lnTo>
                      <a:pt x="43" y="19"/>
                    </a:lnTo>
                    <a:cubicBezTo>
                      <a:pt x="43" y="14"/>
                      <a:pt x="42" y="11"/>
                      <a:pt x="40" y="8"/>
                    </a:cubicBezTo>
                    <a:cubicBezTo>
                      <a:pt x="38" y="6"/>
                      <a:pt x="35" y="5"/>
                      <a:pt x="30" y="5"/>
                    </a:cubicBezTo>
                    <a:cubicBezTo>
                      <a:pt x="27" y="5"/>
                      <a:pt x="24" y="5"/>
                      <a:pt x="22" y="7"/>
                    </a:cubicBezTo>
                    <a:cubicBezTo>
                      <a:pt x="21" y="8"/>
                      <a:pt x="20" y="9"/>
                      <a:pt x="20" y="11"/>
                    </a:cubicBezTo>
                    <a:cubicBezTo>
                      <a:pt x="20" y="11"/>
                      <a:pt x="20" y="12"/>
                      <a:pt x="20" y="12"/>
                    </a:cubicBezTo>
                    <a:cubicBezTo>
                      <a:pt x="20" y="13"/>
                      <a:pt x="21" y="13"/>
                      <a:pt x="21" y="13"/>
                    </a:cubicBezTo>
                    <a:lnTo>
                      <a:pt x="22" y="15"/>
                    </a:lnTo>
                    <a:cubicBezTo>
                      <a:pt x="23" y="15"/>
                      <a:pt x="23" y="16"/>
                      <a:pt x="24" y="17"/>
                    </a:cubicBezTo>
                    <a:cubicBezTo>
                      <a:pt x="24" y="18"/>
                      <a:pt x="24" y="20"/>
                      <a:pt x="24" y="21"/>
                    </a:cubicBezTo>
                    <a:cubicBezTo>
                      <a:pt x="24" y="24"/>
                      <a:pt x="23" y="26"/>
                      <a:pt x="21" y="28"/>
                    </a:cubicBezTo>
                    <a:cubicBezTo>
                      <a:pt x="19" y="29"/>
                      <a:pt x="17" y="30"/>
                      <a:pt x="14" y="30"/>
                    </a:cubicBezTo>
                    <a:cubicBezTo>
                      <a:pt x="11" y="30"/>
                      <a:pt x="9" y="29"/>
                      <a:pt x="7" y="27"/>
                    </a:cubicBezTo>
                    <a:cubicBezTo>
                      <a:pt x="4" y="26"/>
                      <a:pt x="3" y="23"/>
                      <a:pt x="3" y="20"/>
                    </a:cubicBezTo>
                    <a:cubicBezTo>
                      <a:pt x="3" y="14"/>
                      <a:pt x="6" y="9"/>
                      <a:pt x="12" y="5"/>
                    </a:cubicBezTo>
                    <a:cubicBezTo>
                      <a:pt x="18" y="2"/>
                      <a:pt x="25" y="0"/>
                      <a:pt x="33" y="0"/>
                    </a:cubicBezTo>
                    <a:cubicBezTo>
                      <a:pt x="42" y="0"/>
                      <a:pt x="50" y="1"/>
                      <a:pt x="56" y="5"/>
                    </a:cubicBezTo>
                    <a:cubicBezTo>
                      <a:pt x="62" y="8"/>
                      <a:pt x="65" y="15"/>
                      <a:pt x="65" y="24"/>
                    </a:cubicBezTo>
                    <a:lnTo>
                      <a:pt x="65" y="63"/>
                    </a:lnTo>
                    <a:cubicBezTo>
                      <a:pt x="65" y="64"/>
                      <a:pt x="65" y="65"/>
                      <a:pt x="66" y="66"/>
                    </a:cubicBezTo>
                    <a:cubicBezTo>
                      <a:pt x="66" y="67"/>
                      <a:pt x="67" y="67"/>
                      <a:pt x="68" y="67"/>
                    </a:cubicBezTo>
                    <a:cubicBezTo>
                      <a:pt x="68" y="67"/>
                      <a:pt x="69" y="67"/>
                      <a:pt x="69" y="67"/>
                    </a:cubicBezTo>
                    <a:cubicBezTo>
                      <a:pt x="70" y="66"/>
                      <a:pt x="71" y="66"/>
                      <a:pt x="72" y="65"/>
                    </a:cubicBezTo>
                    <a:lnTo>
                      <a:pt x="74" y="68"/>
                    </a:lnTo>
                    <a:cubicBezTo>
                      <a:pt x="71" y="72"/>
                      <a:pt x="67" y="74"/>
                      <a:pt x="64" y="76"/>
                    </a:cubicBezTo>
                    <a:cubicBezTo>
                      <a:pt x="61" y="77"/>
                      <a:pt x="59" y="77"/>
                      <a:pt x="56" y="77"/>
                    </a:cubicBezTo>
                    <a:cubicBezTo>
                      <a:pt x="51" y="77"/>
                      <a:pt x="48" y="76"/>
                      <a:pt x="46" y="73"/>
                    </a:cubicBezTo>
                    <a:cubicBezTo>
                      <a:pt x="45" y="71"/>
                      <a:pt x="44" y="69"/>
                      <a:pt x="43" y="66"/>
                    </a:cubicBezTo>
                    <a:cubicBezTo>
                      <a:pt x="39" y="70"/>
                      <a:pt x="34" y="74"/>
                      <a:pt x="28" y="75"/>
                    </a:cubicBezTo>
                    <a:cubicBezTo>
                      <a:pt x="25" y="77"/>
                      <a:pt x="22" y="77"/>
                      <a:pt x="18" y="77"/>
                    </a:cubicBezTo>
                    <a:cubicBezTo>
                      <a:pt x="14" y="77"/>
                      <a:pt x="10" y="76"/>
                      <a:pt x="6" y="73"/>
                    </a:cubicBezTo>
                    <a:cubicBezTo>
                      <a:pt x="2" y="70"/>
                      <a:pt x="0" y="66"/>
                      <a:pt x="0" y="60"/>
                    </a:cubicBezTo>
                    <a:lnTo>
                      <a:pt x="0" y="60"/>
                    </a:lnTo>
                    <a:close/>
                    <a:moveTo>
                      <a:pt x="35" y="0"/>
                    </a:moveTo>
                    <a:lnTo>
                      <a:pt x="35" y="0"/>
                    </a:lnTo>
                    <a:lnTo>
                      <a:pt x="3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9" name="Freeform 385"/>
              <p:cNvSpPr>
                <a:spLocks noEditPoints="1"/>
              </p:cNvSpPr>
              <p:nvPr/>
            </p:nvSpPr>
            <p:spPr bwMode="auto">
              <a:xfrm>
                <a:off x="3589" y="1630"/>
                <a:ext cx="35" cy="43"/>
              </a:xfrm>
              <a:custGeom>
                <a:avLst/>
                <a:gdLst/>
                <a:ahLst/>
                <a:cxnLst>
                  <a:cxn ang="0">
                    <a:pos x="37" y="0"/>
                  </a:cxn>
                  <a:cxn ang="0">
                    <a:pos x="37" y="0"/>
                  </a:cxn>
                  <a:cxn ang="0">
                    <a:pos x="55" y="4"/>
                  </a:cxn>
                  <a:cxn ang="0">
                    <a:pos x="62" y="17"/>
                  </a:cxn>
                  <a:cxn ang="0">
                    <a:pos x="59" y="24"/>
                  </a:cxn>
                  <a:cxn ang="0">
                    <a:pos x="52" y="27"/>
                  </a:cxn>
                  <a:cxn ang="0">
                    <a:pos x="46" y="26"/>
                  </a:cxn>
                  <a:cxn ang="0">
                    <a:pos x="42" y="17"/>
                  </a:cxn>
                  <a:cxn ang="0">
                    <a:pos x="42" y="15"/>
                  </a:cxn>
                  <a:cxn ang="0">
                    <a:pos x="42" y="12"/>
                  </a:cxn>
                  <a:cxn ang="0">
                    <a:pos x="40" y="6"/>
                  </a:cxn>
                  <a:cxn ang="0">
                    <a:pos x="36" y="5"/>
                  </a:cxn>
                  <a:cxn ang="0">
                    <a:pos x="25" y="13"/>
                  </a:cxn>
                  <a:cxn ang="0">
                    <a:pos x="22" y="31"/>
                  </a:cxn>
                  <a:cxn ang="0">
                    <a:pos x="28" y="56"/>
                  </a:cxn>
                  <a:cxn ang="0">
                    <a:pos x="44" y="66"/>
                  </a:cxn>
                  <a:cxn ang="0">
                    <a:pos x="55" y="64"/>
                  </a:cxn>
                  <a:cxn ang="0">
                    <a:pos x="61" y="58"/>
                  </a:cxn>
                  <a:cxn ang="0">
                    <a:pos x="64" y="60"/>
                  </a:cxn>
                  <a:cxn ang="0">
                    <a:pos x="46" y="75"/>
                  </a:cxn>
                  <a:cxn ang="0">
                    <a:pos x="34" y="77"/>
                  </a:cxn>
                  <a:cxn ang="0">
                    <a:pos x="9" y="66"/>
                  </a:cxn>
                  <a:cxn ang="0">
                    <a:pos x="0" y="40"/>
                  </a:cxn>
                  <a:cxn ang="0">
                    <a:pos x="10" y="11"/>
                  </a:cxn>
                  <a:cxn ang="0">
                    <a:pos x="37" y="0"/>
                  </a:cxn>
                  <a:cxn ang="0">
                    <a:pos x="37" y="0"/>
                  </a:cxn>
                  <a:cxn ang="0">
                    <a:pos x="34" y="0"/>
                  </a:cxn>
                  <a:cxn ang="0">
                    <a:pos x="34" y="0"/>
                  </a:cxn>
                  <a:cxn ang="0">
                    <a:pos x="34" y="0"/>
                  </a:cxn>
                </a:cxnLst>
                <a:rect l="0" t="0" r="r" b="b"/>
                <a:pathLst>
                  <a:path w="64" h="77">
                    <a:moveTo>
                      <a:pt x="37" y="0"/>
                    </a:moveTo>
                    <a:lnTo>
                      <a:pt x="37" y="0"/>
                    </a:lnTo>
                    <a:cubicBezTo>
                      <a:pt x="44" y="0"/>
                      <a:pt x="50" y="1"/>
                      <a:pt x="55" y="4"/>
                    </a:cubicBezTo>
                    <a:cubicBezTo>
                      <a:pt x="60" y="8"/>
                      <a:pt x="62" y="12"/>
                      <a:pt x="62" y="17"/>
                    </a:cubicBezTo>
                    <a:cubicBezTo>
                      <a:pt x="62" y="20"/>
                      <a:pt x="61" y="22"/>
                      <a:pt x="59" y="24"/>
                    </a:cubicBezTo>
                    <a:cubicBezTo>
                      <a:pt x="57" y="26"/>
                      <a:pt x="55" y="27"/>
                      <a:pt x="52" y="27"/>
                    </a:cubicBezTo>
                    <a:cubicBezTo>
                      <a:pt x="50" y="27"/>
                      <a:pt x="48" y="27"/>
                      <a:pt x="46" y="26"/>
                    </a:cubicBezTo>
                    <a:cubicBezTo>
                      <a:pt x="44" y="24"/>
                      <a:pt x="42" y="21"/>
                      <a:pt x="42" y="17"/>
                    </a:cubicBezTo>
                    <a:cubicBezTo>
                      <a:pt x="42" y="16"/>
                      <a:pt x="42" y="16"/>
                      <a:pt x="42" y="15"/>
                    </a:cubicBezTo>
                    <a:cubicBezTo>
                      <a:pt x="42" y="14"/>
                      <a:pt x="42" y="13"/>
                      <a:pt x="42" y="12"/>
                    </a:cubicBezTo>
                    <a:cubicBezTo>
                      <a:pt x="42" y="9"/>
                      <a:pt x="42" y="7"/>
                      <a:pt x="40" y="6"/>
                    </a:cubicBezTo>
                    <a:cubicBezTo>
                      <a:pt x="39" y="5"/>
                      <a:pt x="38" y="5"/>
                      <a:pt x="36" y="5"/>
                    </a:cubicBezTo>
                    <a:cubicBezTo>
                      <a:pt x="31" y="5"/>
                      <a:pt x="27" y="7"/>
                      <a:pt x="25" y="13"/>
                    </a:cubicBezTo>
                    <a:cubicBezTo>
                      <a:pt x="23" y="18"/>
                      <a:pt x="22" y="24"/>
                      <a:pt x="22" y="31"/>
                    </a:cubicBezTo>
                    <a:cubicBezTo>
                      <a:pt x="22" y="41"/>
                      <a:pt x="24" y="50"/>
                      <a:pt x="28" y="56"/>
                    </a:cubicBezTo>
                    <a:cubicBezTo>
                      <a:pt x="32" y="63"/>
                      <a:pt x="37" y="66"/>
                      <a:pt x="44" y="66"/>
                    </a:cubicBezTo>
                    <a:cubicBezTo>
                      <a:pt x="48" y="66"/>
                      <a:pt x="52" y="65"/>
                      <a:pt x="55" y="64"/>
                    </a:cubicBezTo>
                    <a:cubicBezTo>
                      <a:pt x="57" y="62"/>
                      <a:pt x="59" y="61"/>
                      <a:pt x="61" y="58"/>
                    </a:cubicBezTo>
                    <a:lnTo>
                      <a:pt x="64" y="60"/>
                    </a:lnTo>
                    <a:cubicBezTo>
                      <a:pt x="59" y="68"/>
                      <a:pt x="53" y="72"/>
                      <a:pt x="46" y="75"/>
                    </a:cubicBezTo>
                    <a:cubicBezTo>
                      <a:pt x="42" y="77"/>
                      <a:pt x="38" y="77"/>
                      <a:pt x="34" y="77"/>
                    </a:cubicBezTo>
                    <a:cubicBezTo>
                      <a:pt x="24" y="77"/>
                      <a:pt x="16" y="74"/>
                      <a:pt x="9" y="66"/>
                    </a:cubicBezTo>
                    <a:cubicBezTo>
                      <a:pt x="3" y="59"/>
                      <a:pt x="0" y="50"/>
                      <a:pt x="0" y="40"/>
                    </a:cubicBezTo>
                    <a:cubicBezTo>
                      <a:pt x="0" y="29"/>
                      <a:pt x="3" y="19"/>
                      <a:pt x="10" y="11"/>
                    </a:cubicBezTo>
                    <a:cubicBezTo>
                      <a:pt x="17" y="4"/>
                      <a:pt x="26" y="0"/>
                      <a:pt x="37" y="0"/>
                    </a:cubicBezTo>
                    <a:lnTo>
                      <a:pt x="37" y="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0" name="Freeform 386"/>
              <p:cNvSpPr>
                <a:spLocks noEditPoints="1"/>
              </p:cNvSpPr>
              <p:nvPr/>
            </p:nvSpPr>
            <p:spPr bwMode="auto">
              <a:xfrm>
                <a:off x="3628" y="1630"/>
                <a:ext cx="35" cy="43"/>
              </a:xfrm>
              <a:custGeom>
                <a:avLst/>
                <a:gdLst/>
                <a:ahLst/>
                <a:cxnLst>
                  <a:cxn ang="0">
                    <a:pos x="0" y="38"/>
                  </a:cxn>
                  <a:cxn ang="0">
                    <a:pos x="0" y="38"/>
                  </a:cxn>
                  <a:cxn ang="0">
                    <a:pos x="10" y="10"/>
                  </a:cxn>
                  <a:cxn ang="0">
                    <a:pos x="33" y="0"/>
                  </a:cxn>
                  <a:cxn ang="0">
                    <a:pos x="48" y="4"/>
                  </a:cxn>
                  <a:cxn ang="0">
                    <a:pos x="59" y="15"/>
                  </a:cxn>
                  <a:cxn ang="0">
                    <a:pos x="62" y="30"/>
                  </a:cxn>
                  <a:cxn ang="0">
                    <a:pos x="63" y="36"/>
                  </a:cxn>
                  <a:cxn ang="0">
                    <a:pos x="22" y="36"/>
                  </a:cxn>
                  <a:cxn ang="0">
                    <a:pos x="26" y="52"/>
                  </a:cxn>
                  <a:cxn ang="0">
                    <a:pos x="42" y="66"/>
                  </a:cxn>
                  <a:cxn ang="0">
                    <a:pos x="53" y="62"/>
                  </a:cxn>
                  <a:cxn ang="0">
                    <a:pos x="60" y="55"/>
                  </a:cxn>
                  <a:cxn ang="0">
                    <a:pos x="64" y="57"/>
                  </a:cxn>
                  <a:cxn ang="0">
                    <a:pos x="47" y="74"/>
                  </a:cxn>
                  <a:cxn ang="0">
                    <a:pos x="32" y="77"/>
                  </a:cxn>
                  <a:cxn ang="0">
                    <a:pos x="10" y="68"/>
                  </a:cxn>
                  <a:cxn ang="0">
                    <a:pos x="0" y="38"/>
                  </a:cxn>
                  <a:cxn ang="0">
                    <a:pos x="0" y="38"/>
                  </a:cxn>
                  <a:cxn ang="0">
                    <a:pos x="43" y="30"/>
                  </a:cxn>
                  <a:cxn ang="0">
                    <a:pos x="43" y="30"/>
                  </a:cxn>
                  <a:cxn ang="0">
                    <a:pos x="41" y="10"/>
                  </a:cxn>
                  <a:cxn ang="0">
                    <a:pos x="33" y="5"/>
                  </a:cxn>
                  <a:cxn ang="0">
                    <a:pos x="25" y="11"/>
                  </a:cxn>
                  <a:cxn ang="0">
                    <a:pos x="22" y="30"/>
                  </a:cxn>
                  <a:cxn ang="0">
                    <a:pos x="43" y="30"/>
                  </a:cxn>
                  <a:cxn ang="0">
                    <a:pos x="33" y="0"/>
                  </a:cxn>
                  <a:cxn ang="0">
                    <a:pos x="33" y="0"/>
                  </a:cxn>
                  <a:cxn ang="0">
                    <a:pos x="33" y="0"/>
                  </a:cxn>
                </a:cxnLst>
                <a:rect l="0" t="0" r="r" b="b"/>
                <a:pathLst>
                  <a:path w="64" h="77">
                    <a:moveTo>
                      <a:pt x="0" y="38"/>
                    </a:moveTo>
                    <a:lnTo>
                      <a:pt x="0" y="38"/>
                    </a:lnTo>
                    <a:cubicBezTo>
                      <a:pt x="0" y="26"/>
                      <a:pt x="3" y="17"/>
                      <a:pt x="10" y="10"/>
                    </a:cubicBezTo>
                    <a:cubicBezTo>
                      <a:pt x="16" y="3"/>
                      <a:pt x="24" y="0"/>
                      <a:pt x="33" y="0"/>
                    </a:cubicBezTo>
                    <a:cubicBezTo>
                      <a:pt x="38" y="0"/>
                      <a:pt x="43" y="1"/>
                      <a:pt x="48" y="4"/>
                    </a:cubicBezTo>
                    <a:cubicBezTo>
                      <a:pt x="53" y="7"/>
                      <a:pt x="56" y="10"/>
                      <a:pt x="59" y="15"/>
                    </a:cubicBezTo>
                    <a:cubicBezTo>
                      <a:pt x="60" y="19"/>
                      <a:pt x="62" y="24"/>
                      <a:pt x="62" y="30"/>
                    </a:cubicBezTo>
                    <a:cubicBezTo>
                      <a:pt x="63" y="32"/>
                      <a:pt x="63" y="34"/>
                      <a:pt x="63" y="36"/>
                    </a:cubicBezTo>
                    <a:lnTo>
                      <a:pt x="22" y="36"/>
                    </a:lnTo>
                    <a:cubicBezTo>
                      <a:pt x="23" y="42"/>
                      <a:pt x="24" y="48"/>
                      <a:pt x="26" y="52"/>
                    </a:cubicBezTo>
                    <a:cubicBezTo>
                      <a:pt x="29" y="61"/>
                      <a:pt x="34" y="66"/>
                      <a:pt x="42" y="66"/>
                    </a:cubicBezTo>
                    <a:cubicBezTo>
                      <a:pt x="46" y="66"/>
                      <a:pt x="49" y="64"/>
                      <a:pt x="53" y="62"/>
                    </a:cubicBezTo>
                    <a:cubicBezTo>
                      <a:pt x="55" y="61"/>
                      <a:pt x="57" y="58"/>
                      <a:pt x="60" y="55"/>
                    </a:cubicBezTo>
                    <a:lnTo>
                      <a:pt x="64" y="57"/>
                    </a:lnTo>
                    <a:cubicBezTo>
                      <a:pt x="59" y="65"/>
                      <a:pt x="53" y="71"/>
                      <a:pt x="47" y="74"/>
                    </a:cubicBezTo>
                    <a:cubicBezTo>
                      <a:pt x="42" y="76"/>
                      <a:pt x="38" y="77"/>
                      <a:pt x="32" y="77"/>
                    </a:cubicBezTo>
                    <a:cubicBezTo>
                      <a:pt x="24" y="77"/>
                      <a:pt x="17" y="74"/>
                      <a:pt x="10" y="68"/>
                    </a:cubicBezTo>
                    <a:cubicBezTo>
                      <a:pt x="3" y="62"/>
                      <a:pt x="0" y="52"/>
                      <a:pt x="0" y="38"/>
                    </a:cubicBezTo>
                    <a:lnTo>
                      <a:pt x="0" y="38"/>
                    </a:lnTo>
                    <a:close/>
                    <a:moveTo>
                      <a:pt x="43" y="30"/>
                    </a:moveTo>
                    <a:lnTo>
                      <a:pt x="43" y="30"/>
                    </a:lnTo>
                    <a:cubicBezTo>
                      <a:pt x="43" y="21"/>
                      <a:pt x="43" y="14"/>
                      <a:pt x="41" y="10"/>
                    </a:cubicBezTo>
                    <a:cubicBezTo>
                      <a:pt x="40" y="7"/>
                      <a:pt x="37" y="5"/>
                      <a:pt x="33" y="5"/>
                    </a:cubicBezTo>
                    <a:cubicBezTo>
                      <a:pt x="29" y="5"/>
                      <a:pt x="26" y="7"/>
                      <a:pt x="25" y="11"/>
                    </a:cubicBezTo>
                    <a:cubicBezTo>
                      <a:pt x="23" y="15"/>
                      <a:pt x="22" y="22"/>
                      <a:pt x="22" y="30"/>
                    </a:cubicBezTo>
                    <a:lnTo>
                      <a:pt x="43"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1" name="Freeform 387"/>
              <p:cNvSpPr>
                <a:spLocks/>
              </p:cNvSpPr>
              <p:nvPr/>
            </p:nvSpPr>
            <p:spPr bwMode="auto">
              <a:xfrm>
                <a:off x="3666" y="1630"/>
                <a:ext cx="70" cy="42"/>
              </a:xfrm>
              <a:custGeom>
                <a:avLst/>
                <a:gdLst/>
                <a:ahLst/>
                <a:cxnLst>
                  <a:cxn ang="0">
                    <a:pos x="0" y="71"/>
                  </a:cxn>
                  <a:cxn ang="0">
                    <a:pos x="0" y="71"/>
                  </a:cxn>
                  <a:cxn ang="0">
                    <a:pos x="6" y="69"/>
                  </a:cxn>
                  <a:cxn ang="0">
                    <a:pos x="9" y="61"/>
                  </a:cxn>
                  <a:cxn ang="0">
                    <a:pos x="9" y="15"/>
                  </a:cxn>
                  <a:cxn ang="0">
                    <a:pos x="7" y="8"/>
                  </a:cxn>
                  <a:cxn ang="0">
                    <a:pos x="0" y="6"/>
                  </a:cxn>
                  <a:cxn ang="0">
                    <a:pos x="0" y="2"/>
                  </a:cxn>
                  <a:cxn ang="0">
                    <a:pos x="30" y="2"/>
                  </a:cxn>
                  <a:cxn ang="0">
                    <a:pos x="30" y="13"/>
                  </a:cxn>
                  <a:cxn ang="0">
                    <a:pos x="38" y="5"/>
                  </a:cxn>
                  <a:cxn ang="0">
                    <a:pos x="53" y="0"/>
                  </a:cxn>
                  <a:cxn ang="0">
                    <a:pos x="68" y="4"/>
                  </a:cxn>
                  <a:cxn ang="0">
                    <a:pos x="74" y="13"/>
                  </a:cxn>
                  <a:cxn ang="0">
                    <a:pos x="75" y="13"/>
                  </a:cxn>
                  <a:cxn ang="0">
                    <a:pos x="83" y="4"/>
                  </a:cxn>
                  <a:cxn ang="0">
                    <a:pos x="98" y="0"/>
                  </a:cxn>
                  <a:cxn ang="0">
                    <a:pos x="112" y="5"/>
                  </a:cxn>
                  <a:cxn ang="0">
                    <a:pos x="119" y="22"/>
                  </a:cxn>
                  <a:cxn ang="0">
                    <a:pos x="119" y="62"/>
                  </a:cxn>
                  <a:cxn ang="0">
                    <a:pos x="120" y="69"/>
                  </a:cxn>
                  <a:cxn ang="0">
                    <a:pos x="127" y="71"/>
                  </a:cxn>
                  <a:cxn ang="0">
                    <a:pos x="127" y="75"/>
                  </a:cxn>
                  <a:cxn ang="0">
                    <a:pos x="89" y="75"/>
                  </a:cxn>
                  <a:cxn ang="0">
                    <a:pos x="89" y="71"/>
                  </a:cxn>
                  <a:cxn ang="0">
                    <a:pos x="95" y="69"/>
                  </a:cxn>
                  <a:cxn ang="0">
                    <a:pos x="97" y="62"/>
                  </a:cxn>
                  <a:cxn ang="0">
                    <a:pos x="97" y="24"/>
                  </a:cxn>
                  <a:cxn ang="0">
                    <a:pos x="95" y="14"/>
                  </a:cxn>
                  <a:cxn ang="0">
                    <a:pos x="88" y="10"/>
                  </a:cxn>
                  <a:cxn ang="0">
                    <a:pos x="79" y="14"/>
                  </a:cxn>
                  <a:cxn ang="0">
                    <a:pos x="75" y="19"/>
                  </a:cxn>
                  <a:cxn ang="0">
                    <a:pos x="75" y="62"/>
                  </a:cxn>
                  <a:cxn ang="0">
                    <a:pos x="76" y="69"/>
                  </a:cxn>
                  <a:cxn ang="0">
                    <a:pos x="82" y="71"/>
                  </a:cxn>
                  <a:cxn ang="0">
                    <a:pos x="82" y="75"/>
                  </a:cxn>
                  <a:cxn ang="0">
                    <a:pos x="45" y="75"/>
                  </a:cxn>
                  <a:cxn ang="0">
                    <a:pos x="45" y="71"/>
                  </a:cxn>
                  <a:cxn ang="0">
                    <a:pos x="51" y="69"/>
                  </a:cxn>
                  <a:cxn ang="0">
                    <a:pos x="53" y="62"/>
                  </a:cxn>
                  <a:cxn ang="0">
                    <a:pos x="53" y="24"/>
                  </a:cxn>
                  <a:cxn ang="0">
                    <a:pos x="51" y="14"/>
                  </a:cxn>
                  <a:cxn ang="0">
                    <a:pos x="44" y="10"/>
                  </a:cxn>
                  <a:cxn ang="0">
                    <a:pos x="35" y="14"/>
                  </a:cxn>
                  <a:cxn ang="0">
                    <a:pos x="31" y="19"/>
                  </a:cxn>
                  <a:cxn ang="0">
                    <a:pos x="31" y="62"/>
                  </a:cxn>
                  <a:cxn ang="0">
                    <a:pos x="32" y="69"/>
                  </a:cxn>
                  <a:cxn ang="0">
                    <a:pos x="38" y="71"/>
                  </a:cxn>
                  <a:cxn ang="0">
                    <a:pos x="38" y="75"/>
                  </a:cxn>
                  <a:cxn ang="0">
                    <a:pos x="0" y="75"/>
                  </a:cxn>
                  <a:cxn ang="0">
                    <a:pos x="0" y="71"/>
                  </a:cxn>
                </a:cxnLst>
                <a:rect l="0" t="0" r="r" b="b"/>
                <a:pathLst>
                  <a:path w="127" h="75">
                    <a:moveTo>
                      <a:pt x="0" y="71"/>
                    </a:moveTo>
                    <a:lnTo>
                      <a:pt x="0" y="71"/>
                    </a:lnTo>
                    <a:cubicBezTo>
                      <a:pt x="3" y="71"/>
                      <a:pt x="5" y="70"/>
                      <a:pt x="6" y="69"/>
                    </a:cubicBezTo>
                    <a:cubicBezTo>
                      <a:pt x="8" y="68"/>
                      <a:pt x="9" y="65"/>
                      <a:pt x="9" y="61"/>
                    </a:cubicBezTo>
                    <a:lnTo>
                      <a:pt x="9" y="15"/>
                    </a:lnTo>
                    <a:cubicBezTo>
                      <a:pt x="9" y="11"/>
                      <a:pt x="8" y="9"/>
                      <a:pt x="7" y="8"/>
                    </a:cubicBezTo>
                    <a:cubicBezTo>
                      <a:pt x="6" y="7"/>
                      <a:pt x="3" y="6"/>
                      <a:pt x="0" y="6"/>
                    </a:cubicBezTo>
                    <a:lnTo>
                      <a:pt x="0" y="2"/>
                    </a:lnTo>
                    <a:lnTo>
                      <a:pt x="30" y="2"/>
                    </a:lnTo>
                    <a:lnTo>
                      <a:pt x="30" y="13"/>
                    </a:lnTo>
                    <a:cubicBezTo>
                      <a:pt x="33" y="10"/>
                      <a:pt x="35" y="7"/>
                      <a:pt x="38" y="5"/>
                    </a:cubicBezTo>
                    <a:cubicBezTo>
                      <a:pt x="42" y="1"/>
                      <a:pt x="48" y="0"/>
                      <a:pt x="53" y="0"/>
                    </a:cubicBezTo>
                    <a:cubicBezTo>
                      <a:pt x="60" y="0"/>
                      <a:pt x="64" y="1"/>
                      <a:pt x="68" y="4"/>
                    </a:cubicBezTo>
                    <a:cubicBezTo>
                      <a:pt x="70" y="6"/>
                      <a:pt x="72" y="9"/>
                      <a:pt x="74" y="13"/>
                    </a:cubicBezTo>
                    <a:lnTo>
                      <a:pt x="75" y="13"/>
                    </a:lnTo>
                    <a:cubicBezTo>
                      <a:pt x="78" y="9"/>
                      <a:pt x="81" y="6"/>
                      <a:pt x="83" y="4"/>
                    </a:cubicBezTo>
                    <a:cubicBezTo>
                      <a:pt x="88" y="1"/>
                      <a:pt x="92" y="0"/>
                      <a:pt x="98" y="0"/>
                    </a:cubicBezTo>
                    <a:cubicBezTo>
                      <a:pt x="103" y="0"/>
                      <a:pt x="108" y="2"/>
                      <a:pt x="112" y="5"/>
                    </a:cubicBezTo>
                    <a:cubicBezTo>
                      <a:pt x="117" y="9"/>
                      <a:pt x="119" y="14"/>
                      <a:pt x="119" y="22"/>
                    </a:cubicBezTo>
                    <a:lnTo>
                      <a:pt x="119" y="62"/>
                    </a:lnTo>
                    <a:cubicBezTo>
                      <a:pt x="119" y="66"/>
                      <a:pt x="119" y="68"/>
                      <a:pt x="120" y="69"/>
                    </a:cubicBezTo>
                    <a:cubicBezTo>
                      <a:pt x="122" y="70"/>
                      <a:pt x="124" y="71"/>
                      <a:pt x="127" y="71"/>
                    </a:cubicBezTo>
                    <a:lnTo>
                      <a:pt x="127" y="75"/>
                    </a:lnTo>
                    <a:lnTo>
                      <a:pt x="89" y="75"/>
                    </a:lnTo>
                    <a:lnTo>
                      <a:pt x="89" y="71"/>
                    </a:lnTo>
                    <a:cubicBezTo>
                      <a:pt x="92" y="71"/>
                      <a:pt x="94" y="70"/>
                      <a:pt x="95" y="69"/>
                    </a:cubicBezTo>
                    <a:cubicBezTo>
                      <a:pt x="96" y="68"/>
                      <a:pt x="97" y="66"/>
                      <a:pt x="97" y="62"/>
                    </a:cubicBezTo>
                    <a:lnTo>
                      <a:pt x="97" y="24"/>
                    </a:lnTo>
                    <a:cubicBezTo>
                      <a:pt x="97" y="19"/>
                      <a:pt x="96" y="16"/>
                      <a:pt x="95" y="14"/>
                    </a:cubicBezTo>
                    <a:cubicBezTo>
                      <a:pt x="94" y="12"/>
                      <a:pt x="91" y="10"/>
                      <a:pt x="88" y="10"/>
                    </a:cubicBezTo>
                    <a:cubicBezTo>
                      <a:pt x="85" y="10"/>
                      <a:pt x="82" y="12"/>
                      <a:pt x="79" y="14"/>
                    </a:cubicBezTo>
                    <a:cubicBezTo>
                      <a:pt x="76" y="17"/>
                      <a:pt x="75" y="19"/>
                      <a:pt x="75" y="19"/>
                    </a:cubicBezTo>
                    <a:lnTo>
                      <a:pt x="75" y="62"/>
                    </a:lnTo>
                    <a:cubicBezTo>
                      <a:pt x="75" y="65"/>
                      <a:pt x="75" y="68"/>
                      <a:pt x="76" y="69"/>
                    </a:cubicBezTo>
                    <a:cubicBezTo>
                      <a:pt x="77" y="70"/>
                      <a:pt x="79" y="70"/>
                      <a:pt x="82" y="71"/>
                    </a:cubicBezTo>
                    <a:lnTo>
                      <a:pt x="82" y="75"/>
                    </a:lnTo>
                    <a:lnTo>
                      <a:pt x="45" y="75"/>
                    </a:lnTo>
                    <a:lnTo>
                      <a:pt x="45" y="71"/>
                    </a:lnTo>
                    <a:cubicBezTo>
                      <a:pt x="48" y="71"/>
                      <a:pt x="50" y="70"/>
                      <a:pt x="51" y="69"/>
                    </a:cubicBezTo>
                    <a:cubicBezTo>
                      <a:pt x="52" y="68"/>
                      <a:pt x="53" y="66"/>
                      <a:pt x="53" y="62"/>
                    </a:cubicBezTo>
                    <a:lnTo>
                      <a:pt x="53" y="24"/>
                    </a:lnTo>
                    <a:cubicBezTo>
                      <a:pt x="53" y="19"/>
                      <a:pt x="52" y="16"/>
                      <a:pt x="51" y="14"/>
                    </a:cubicBezTo>
                    <a:cubicBezTo>
                      <a:pt x="50" y="12"/>
                      <a:pt x="48" y="10"/>
                      <a:pt x="44" y="10"/>
                    </a:cubicBezTo>
                    <a:cubicBezTo>
                      <a:pt x="41" y="10"/>
                      <a:pt x="38" y="12"/>
                      <a:pt x="35" y="14"/>
                    </a:cubicBezTo>
                    <a:cubicBezTo>
                      <a:pt x="32" y="17"/>
                      <a:pt x="31" y="19"/>
                      <a:pt x="31" y="19"/>
                    </a:cubicBezTo>
                    <a:lnTo>
                      <a:pt x="31" y="62"/>
                    </a:lnTo>
                    <a:cubicBezTo>
                      <a:pt x="31" y="65"/>
                      <a:pt x="31" y="68"/>
                      <a:pt x="32" y="69"/>
                    </a:cubicBezTo>
                    <a:cubicBezTo>
                      <a:pt x="33" y="70"/>
                      <a:pt x="35" y="70"/>
                      <a:pt x="38" y="71"/>
                    </a:cubicBezTo>
                    <a:lnTo>
                      <a:pt x="38" y="75"/>
                    </a:lnTo>
                    <a:lnTo>
                      <a:pt x="0" y="75"/>
                    </a:lnTo>
                    <a:lnTo>
                      <a:pt x="0" y="7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2" name="Freeform 388"/>
              <p:cNvSpPr>
                <a:spLocks noEditPoints="1"/>
              </p:cNvSpPr>
              <p:nvPr/>
            </p:nvSpPr>
            <p:spPr bwMode="auto">
              <a:xfrm>
                <a:off x="3740" y="1630"/>
                <a:ext cx="35" cy="43"/>
              </a:xfrm>
              <a:custGeom>
                <a:avLst/>
                <a:gdLst/>
                <a:ahLst/>
                <a:cxnLst>
                  <a:cxn ang="0">
                    <a:pos x="0" y="38"/>
                  </a:cxn>
                  <a:cxn ang="0">
                    <a:pos x="0" y="38"/>
                  </a:cxn>
                  <a:cxn ang="0">
                    <a:pos x="10" y="10"/>
                  </a:cxn>
                  <a:cxn ang="0">
                    <a:pos x="34" y="0"/>
                  </a:cxn>
                  <a:cxn ang="0">
                    <a:pos x="48" y="4"/>
                  </a:cxn>
                  <a:cxn ang="0">
                    <a:pos x="59" y="15"/>
                  </a:cxn>
                  <a:cxn ang="0">
                    <a:pos x="63" y="30"/>
                  </a:cxn>
                  <a:cxn ang="0">
                    <a:pos x="63" y="36"/>
                  </a:cxn>
                  <a:cxn ang="0">
                    <a:pos x="23" y="36"/>
                  </a:cxn>
                  <a:cxn ang="0">
                    <a:pos x="26" y="52"/>
                  </a:cxn>
                  <a:cxn ang="0">
                    <a:pos x="42" y="66"/>
                  </a:cxn>
                  <a:cxn ang="0">
                    <a:pos x="53" y="62"/>
                  </a:cxn>
                  <a:cxn ang="0">
                    <a:pos x="60" y="55"/>
                  </a:cxn>
                  <a:cxn ang="0">
                    <a:pos x="64" y="57"/>
                  </a:cxn>
                  <a:cxn ang="0">
                    <a:pos x="47" y="74"/>
                  </a:cxn>
                  <a:cxn ang="0">
                    <a:pos x="33" y="77"/>
                  </a:cxn>
                  <a:cxn ang="0">
                    <a:pos x="11" y="68"/>
                  </a:cxn>
                  <a:cxn ang="0">
                    <a:pos x="0" y="38"/>
                  </a:cxn>
                  <a:cxn ang="0">
                    <a:pos x="0" y="38"/>
                  </a:cxn>
                  <a:cxn ang="0">
                    <a:pos x="44" y="30"/>
                  </a:cxn>
                  <a:cxn ang="0">
                    <a:pos x="44" y="30"/>
                  </a:cxn>
                  <a:cxn ang="0">
                    <a:pos x="42" y="10"/>
                  </a:cxn>
                  <a:cxn ang="0">
                    <a:pos x="34" y="5"/>
                  </a:cxn>
                  <a:cxn ang="0">
                    <a:pos x="25" y="11"/>
                  </a:cxn>
                  <a:cxn ang="0">
                    <a:pos x="22" y="30"/>
                  </a:cxn>
                  <a:cxn ang="0">
                    <a:pos x="44" y="30"/>
                  </a:cxn>
                  <a:cxn ang="0">
                    <a:pos x="33" y="0"/>
                  </a:cxn>
                  <a:cxn ang="0">
                    <a:pos x="33" y="0"/>
                  </a:cxn>
                  <a:cxn ang="0">
                    <a:pos x="33" y="0"/>
                  </a:cxn>
                </a:cxnLst>
                <a:rect l="0" t="0" r="r" b="b"/>
                <a:pathLst>
                  <a:path w="64" h="77">
                    <a:moveTo>
                      <a:pt x="0" y="38"/>
                    </a:moveTo>
                    <a:lnTo>
                      <a:pt x="0" y="38"/>
                    </a:lnTo>
                    <a:cubicBezTo>
                      <a:pt x="0" y="26"/>
                      <a:pt x="4" y="17"/>
                      <a:pt x="10" y="10"/>
                    </a:cubicBezTo>
                    <a:cubicBezTo>
                      <a:pt x="17" y="3"/>
                      <a:pt x="24" y="0"/>
                      <a:pt x="34" y="0"/>
                    </a:cubicBezTo>
                    <a:cubicBezTo>
                      <a:pt x="39" y="0"/>
                      <a:pt x="44" y="1"/>
                      <a:pt x="48" y="4"/>
                    </a:cubicBezTo>
                    <a:cubicBezTo>
                      <a:pt x="53" y="7"/>
                      <a:pt x="56" y="10"/>
                      <a:pt x="59" y="15"/>
                    </a:cubicBezTo>
                    <a:cubicBezTo>
                      <a:pt x="61" y="19"/>
                      <a:pt x="62" y="24"/>
                      <a:pt x="63" y="30"/>
                    </a:cubicBezTo>
                    <a:cubicBezTo>
                      <a:pt x="63" y="32"/>
                      <a:pt x="63" y="34"/>
                      <a:pt x="63" y="36"/>
                    </a:cubicBezTo>
                    <a:lnTo>
                      <a:pt x="23" y="36"/>
                    </a:lnTo>
                    <a:cubicBezTo>
                      <a:pt x="23" y="42"/>
                      <a:pt x="24" y="48"/>
                      <a:pt x="26" y="52"/>
                    </a:cubicBezTo>
                    <a:cubicBezTo>
                      <a:pt x="29" y="61"/>
                      <a:pt x="34" y="66"/>
                      <a:pt x="42" y="66"/>
                    </a:cubicBezTo>
                    <a:cubicBezTo>
                      <a:pt x="46" y="66"/>
                      <a:pt x="50" y="64"/>
                      <a:pt x="53" y="62"/>
                    </a:cubicBezTo>
                    <a:cubicBezTo>
                      <a:pt x="55" y="61"/>
                      <a:pt x="57" y="58"/>
                      <a:pt x="60" y="55"/>
                    </a:cubicBezTo>
                    <a:lnTo>
                      <a:pt x="64" y="57"/>
                    </a:lnTo>
                    <a:cubicBezTo>
                      <a:pt x="59" y="65"/>
                      <a:pt x="53" y="71"/>
                      <a:pt x="47" y="74"/>
                    </a:cubicBezTo>
                    <a:cubicBezTo>
                      <a:pt x="43" y="76"/>
                      <a:pt x="38" y="77"/>
                      <a:pt x="33" y="77"/>
                    </a:cubicBezTo>
                    <a:cubicBezTo>
                      <a:pt x="25" y="77"/>
                      <a:pt x="17" y="74"/>
                      <a:pt x="11" y="68"/>
                    </a:cubicBezTo>
                    <a:cubicBezTo>
                      <a:pt x="4" y="62"/>
                      <a:pt x="0" y="52"/>
                      <a:pt x="0" y="38"/>
                    </a:cubicBezTo>
                    <a:lnTo>
                      <a:pt x="0" y="38"/>
                    </a:lnTo>
                    <a:close/>
                    <a:moveTo>
                      <a:pt x="44" y="30"/>
                    </a:moveTo>
                    <a:lnTo>
                      <a:pt x="44" y="30"/>
                    </a:lnTo>
                    <a:cubicBezTo>
                      <a:pt x="44" y="21"/>
                      <a:pt x="43" y="14"/>
                      <a:pt x="42" y="10"/>
                    </a:cubicBezTo>
                    <a:cubicBezTo>
                      <a:pt x="40" y="7"/>
                      <a:pt x="38" y="5"/>
                      <a:pt x="34" y="5"/>
                    </a:cubicBezTo>
                    <a:cubicBezTo>
                      <a:pt x="29" y="5"/>
                      <a:pt x="27" y="7"/>
                      <a:pt x="25" y="11"/>
                    </a:cubicBezTo>
                    <a:cubicBezTo>
                      <a:pt x="23" y="15"/>
                      <a:pt x="23" y="22"/>
                      <a:pt x="22" y="30"/>
                    </a:cubicBezTo>
                    <a:lnTo>
                      <a:pt x="44"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3" name="Freeform 389"/>
              <p:cNvSpPr>
                <a:spLocks noEditPoints="1"/>
              </p:cNvSpPr>
              <p:nvPr/>
            </p:nvSpPr>
            <p:spPr bwMode="auto">
              <a:xfrm>
                <a:off x="3779" y="1630"/>
                <a:ext cx="45" cy="42"/>
              </a:xfrm>
              <a:custGeom>
                <a:avLst/>
                <a:gdLst/>
                <a:ahLst/>
                <a:cxnLst>
                  <a:cxn ang="0">
                    <a:pos x="0" y="71"/>
                  </a:cxn>
                  <a:cxn ang="0">
                    <a:pos x="0" y="71"/>
                  </a:cxn>
                  <a:cxn ang="0">
                    <a:pos x="7" y="69"/>
                  </a:cxn>
                  <a:cxn ang="0">
                    <a:pos x="9" y="61"/>
                  </a:cxn>
                  <a:cxn ang="0">
                    <a:pos x="9" y="15"/>
                  </a:cxn>
                  <a:cxn ang="0">
                    <a:pos x="7" y="8"/>
                  </a:cxn>
                  <a:cxn ang="0">
                    <a:pos x="0" y="6"/>
                  </a:cxn>
                  <a:cxn ang="0">
                    <a:pos x="0" y="2"/>
                  </a:cxn>
                  <a:cxn ang="0">
                    <a:pos x="30" y="2"/>
                  </a:cxn>
                  <a:cxn ang="0">
                    <a:pos x="30" y="13"/>
                  </a:cxn>
                  <a:cxn ang="0">
                    <a:pos x="40" y="4"/>
                  </a:cxn>
                  <a:cxn ang="0">
                    <a:pos x="53" y="0"/>
                  </a:cxn>
                  <a:cxn ang="0">
                    <a:pos x="69" y="5"/>
                  </a:cxn>
                  <a:cxn ang="0">
                    <a:pos x="75" y="24"/>
                  </a:cxn>
                  <a:cxn ang="0">
                    <a:pos x="75" y="62"/>
                  </a:cxn>
                  <a:cxn ang="0">
                    <a:pos x="76" y="69"/>
                  </a:cxn>
                  <a:cxn ang="0">
                    <a:pos x="83" y="71"/>
                  </a:cxn>
                  <a:cxn ang="0">
                    <a:pos x="83" y="75"/>
                  </a:cxn>
                  <a:cxn ang="0">
                    <a:pos x="45" y="75"/>
                  </a:cxn>
                  <a:cxn ang="0">
                    <a:pos x="45" y="71"/>
                  </a:cxn>
                  <a:cxn ang="0">
                    <a:pos x="51" y="69"/>
                  </a:cxn>
                  <a:cxn ang="0">
                    <a:pos x="53" y="62"/>
                  </a:cxn>
                  <a:cxn ang="0">
                    <a:pos x="53" y="24"/>
                  </a:cxn>
                  <a:cxn ang="0">
                    <a:pos x="51" y="15"/>
                  </a:cxn>
                  <a:cxn ang="0">
                    <a:pos x="44" y="10"/>
                  </a:cxn>
                  <a:cxn ang="0">
                    <a:pos x="37" y="13"/>
                  </a:cxn>
                  <a:cxn ang="0">
                    <a:pos x="31" y="19"/>
                  </a:cxn>
                  <a:cxn ang="0">
                    <a:pos x="31" y="62"/>
                  </a:cxn>
                  <a:cxn ang="0">
                    <a:pos x="33" y="69"/>
                  </a:cxn>
                  <a:cxn ang="0">
                    <a:pos x="39" y="71"/>
                  </a:cxn>
                  <a:cxn ang="0">
                    <a:pos x="39" y="75"/>
                  </a:cxn>
                  <a:cxn ang="0">
                    <a:pos x="0" y="75"/>
                  </a:cxn>
                  <a:cxn ang="0">
                    <a:pos x="0" y="71"/>
                  </a:cxn>
                  <a:cxn ang="0">
                    <a:pos x="42" y="0"/>
                  </a:cxn>
                  <a:cxn ang="0">
                    <a:pos x="42" y="0"/>
                  </a:cxn>
                  <a:cxn ang="0">
                    <a:pos x="42" y="0"/>
                  </a:cxn>
                </a:cxnLst>
                <a:rect l="0" t="0" r="r" b="b"/>
                <a:pathLst>
                  <a:path w="83" h="75">
                    <a:moveTo>
                      <a:pt x="0" y="71"/>
                    </a:moveTo>
                    <a:lnTo>
                      <a:pt x="0" y="71"/>
                    </a:lnTo>
                    <a:cubicBezTo>
                      <a:pt x="3" y="71"/>
                      <a:pt x="5" y="70"/>
                      <a:pt x="7" y="69"/>
                    </a:cubicBezTo>
                    <a:cubicBezTo>
                      <a:pt x="8" y="67"/>
                      <a:pt x="9" y="65"/>
                      <a:pt x="9" y="61"/>
                    </a:cubicBezTo>
                    <a:lnTo>
                      <a:pt x="9" y="15"/>
                    </a:lnTo>
                    <a:cubicBezTo>
                      <a:pt x="9" y="11"/>
                      <a:pt x="8" y="9"/>
                      <a:pt x="7" y="8"/>
                    </a:cubicBezTo>
                    <a:cubicBezTo>
                      <a:pt x="6" y="7"/>
                      <a:pt x="4" y="6"/>
                      <a:pt x="0" y="6"/>
                    </a:cubicBezTo>
                    <a:lnTo>
                      <a:pt x="0" y="2"/>
                    </a:lnTo>
                    <a:lnTo>
                      <a:pt x="30" y="2"/>
                    </a:lnTo>
                    <a:lnTo>
                      <a:pt x="30" y="13"/>
                    </a:lnTo>
                    <a:cubicBezTo>
                      <a:pt x="33" y="9"/>
                      <a:pt x="36" y="6"/>
                      <a:pt x="40" y="4"/>
                    </a:cubicBezTo>
                    <a:cubicBezTo>
                      <a:pt x="44" y="1"/>
                      <a:pt x="48" y="0"/>
                      <a:pt x="53" y="0"/>
                    </a:cubicBezTo>
                    <a:cubicBezTo>
                      <a:pt x="60" y="0"/>
                      <a:pt x="65" y="2"/>
                      <a:pt x="69" y="5"/>
                    </a:cubicBezTo>
                    <a:cubicBezTo>
                      <a:pt x="73" y="9"/>
                      <a:pt x="75" y="15"/>
                      <a:pt x="75" y="24"/>
                    </a:cubicBezTo>
                    <a:lnTo>
                      <a:pt x="75" y="62"/>
                    </a:lnTo>
                    <a:cubicBezTo>
                      <a:pt x="75" y="66"/>
                      <a:pt x="75" y="68"/>
                      <a:pt x="76" y="69"/>
                    </a:cubicBezTo>
                    <a:cubicBezTo>
                      <a:pt x="78" y="70"/>
                      <a:pt x="80" y="71"/>
                      <a:pt x="83" y="71"/>
                    </a:cubicBezTo>
                    <a:lnTo>
                      <a:pt x="83" y="75"/>
                    </a:lnTo>
                    <a:lnTo>
                      <a:pt x="45" y="75"/>
                    </a:lnTo>
                    <a:lnTo>
                      <a:pt x="45" y="71"/>
                    </a:lnTo>
                    <a:cubicBezTo>
                      <a:pt x="48" y="70"/>
                      <a:pt x="50" y="70"/>
                      <a:pt x="51" y="69"/>
                    </a:cubicBezTo>
                    <a:cubicBezTo>
                      <a:pt x="52" y="68"/>
                      <a:pt x="53" y="65"/>
                      <a:pt x="53" y="62"/>
                    </a:cubicBezTo>
                    <a:lnTo>
                      <a:pt x="53" y="24"/>
                    </a:lnTo>
                    <a:cubicBezTo>
                      <a:pt x="53" y="20"/>
                      <a:pt x="52" y="17"/>
                      <a:pt x="51" y="15"/>
                    </a:cubicBezTo>
                    <a:cubicBezTo>
                      <a:pt x="50" y="12"/>
                      <a:pt x="48" y="10"/>
                      <a:pt x="44" y="10"/>
                    </a:cubicBezTo>
                    <a:cubicBezTo>
                      <a:pt x="41" y="10"/>
                      <a:pt x="39" y="11"/>
                      <a:pt x="37" y="13"/>
                    </a:cubicBezTo>
                    <a:cubicBezTo>
                      <a:pt x="34" y="15"/>
                      <a:pt x="32" y="17"/>
                      <a:pt x="31" y="19"/>
                    </a:cubicBezTo>
                    <a:lnTo>
                      <a:pt x="31" y="62"/>
                    </a:lnTo>
                    <a:cubicBezTo>
                      <a:pt x="31" y="65"/>
                      <a:pt x="32" y="68"/>
                      <a:pt x="33" y="69"/>
                    </a:cubicBezTo>
                    <a:cubicBezTo>
                      <a:pt x="34" y="70"/>
                      <a:pt x="36" y="70"/>
                      <a:pt x="39" y="71"/>
                    </a:cubicBezTo>
                    <a:lnTo>
                      <a:pt x="39" y="75"/>
                    </a:lnTo>
                    <a:lnTo>
                      <a:pt x="0" y="75"/>
                    </a:lnTo>
                    <a:lnTo>
                      <a:pt x="0" y="71"/>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4" name="Freeform 390"/>
              <p:cNvSpPr>
                <a:spLocks/>
              </p:cNvSpPr>
              <p:nvPr/>
            </p:nvSpPr>
            <p:spPr bwMode="auto">
              <a:xfrm>
                <a:off x="3828" y="1616"/>
                <a:ext cx="27" cy="57"/>
              </a:xfrm>
              <a:custGeom>
                <a:avLst/>
                <a:gdLst/>
                <a:ahLst/>
                <a:cxnLst>
                  <a:cxn ang="0">
                    <a:pos x="0" y="34"/>
                  </a:cxn>
                  <a:cxn ang="0">
                    <a:pos x="0" y="34"/>
                  </a:cxn>
                  <a:cxn ang="0">
                    <a:pos x="0" y="29"/>
                  </a:cxn>
                  <a:cxn ang="0">
                    <a:pos x="5" y="25"/>
                  </a:cxn>
                  <a:cxn ang="0">
                    <a:pos x="13" y="17"/>
                  </a:cxn>
                  <a:cxn ang="0">
                    <a:pos x="26" y="0"/>
                  </a:cxn>
                  <a:cxn ang="0">
                    <a:pos x="30" y="0"/>
                  </a:cxn>
                  <a:cxn ang="0">
                    <a:pos x="30" y="27"/>
                  </a:cxn>
                  <a:cxn ang="0">
                    <a:pos x="46" y="27"/>
                  </a:cxn>
                  <a:cxn ang="0">
                    <a:pos x="46" y="34"/>
                  </a:cxn>
                  <a:cxn ang="0">
                    <a:pos x="30" y="34"/>
                  </a:cxn>
                  <a:cxn ang="0">
                    <a:pos x="30" y="81"/>
                  </a:cxn>
                  <a:cxn ang="0">
                    <a:pos x="31" y="87"/>
                  </a:cxn>
                  <a:cxn ang="0">
                    <a:pos x="37" y="91"/>
                  </a:cxn>
                  <a:cxn ang="0">
                    <a:pos x="42" y="88"/>
                  </a:cxn>
                  <a:cxn ang="0">
                    <a:pos x="46" y="82"/>
                  </a:cxn>
                  <a:cxn ang="0">
                    <a:pos x="50" y="84"/>
                  </a:cxn>
                  <a:cxn ang="0">
                    <a:pos x="43" y="95"/>
                  </a:cxn>
                  <a:cxn ang="0">
                    <a:pos x="26" y="102"/>
                  </a:cxn>
                  <a:cxn ang="0">
                    <a:pos x="17" y="100"/>
                  </a:cxn>
                  <a:cxn ang="0">
                    <a:pos x="9" y="85"/>
                  </a:cxn>
                  <a:cxn ang="0">
                    <a:pos x="9" y="34"/>
                  </a:cxn>
                  <a:cxn ang="0">
                    <a:pos x="0" y="34"/>
                  </a:cxn>
                </a:cxnLst>
                <a:rect l="0" t="0" r="r" b="b"/>
                <a:pathLst>
                  <a:path w="50" h="102">
                    <a:moveTo>
                      <a:pt x="0" y="34"/>
                    </a:moveTo>
                    <a:lnTo>
                      <a:pt x="0" y="34"/>
                    </a:lnTo>
                    <a:lnTo>
                      <a:pt x="0" y="29"/>
                    </a:lnTo>
                    <a:cubicBezTo>
                      <a:pt x="2" y="28"/>
                      <a:pt x="3" y="26"/>
                      <a:pt x="5" y="25"/>
                    </a:cubicBezTo>
                    <a:cubicBezTo>
                      <a:pt x="8" y="22"/>
                      <a:pt x="11" y="19"/>
                      <a:pt x="13" y="17"/>
                    </a:cubicBezTo>
                    <a:cubicBezTo>
                      <a:pt x="18" y="11"/>
                      <a:pt x="22" y="6"/>
                      <a:pt x="26" y="0"/>
                    </a:cubicBezTo>
                    <a:lnTo>
                      <a:pt x="30" y="0"/>
                    </a:lnTo>
                    <a:lnTo>
                      <a:pt x="30" y="27"/>
                    </a:lnTo>
                    <a:lnTo>
                      <a:pt x="46" y="27"/>
                    </a:lnTo>
                    <a:lnTo>
                      <a:pt x="46" y="34"/>
                    </a:lnTo>
                    <a:lnTo>
                      <a:pt x="30" y="34"/>
                    </a:lnTo>
                    <a:lnTo>
                      <a:pt x="30" y="81"/>
                    </a:lnTo>
                    <a:cubicBezTo>
                      <a:pt x="30" y="84"/>
                      <a:pt x="31" y="86"/>
                      <a:pt x="31" y="87"/>
                    </a:cubicBezTo>
                    <a:cubicBezTo>
                      <a:pt x="32" y="89"/>
                      <a:pt x="34" y="91"/>
                      <a:pt x="37" y="91"/>
                    </a:cubicBezTo>
                    <a:cubicBezTo>
                      <a:pt x="39" y="91"/>
                      <a:pt x="40" y="90"/>
                      <a:pt x="42" y="88"/>
                    </a:cubicBezTo>
                    <a:cubicBezTo>
                      <a:pt x="43" y="87"/>
                      <a:pt x="45" y="85"/>
                      <a:pt x="46" y="82"/>
                    </a:cubicBezTo>
                    <a:lnTo>
                      <a:pt x="50" y="84"/>
                    </a:lnTo>
                    <a:cubicBezTo>
                      <a:pt x="48" y="88"/>
                      <a:pt x="46" y="92"/>
                      <a:pt x="43" y="95"/>
                    </a:cubicBezTo>
                    <a:cubicBezTo>
                      <a:pt x="39" y="100"/>
                      <a:pt x="33" y="102"/>
                      <a:pt x="26" y="102"/>
                    </a:cubicBezTo>
                    <a:cubicBezTo>
                      <a:pt x="23" y="102"/>
                      <a:pt x="19" y="101"/>
                      <a:pt x="17" y="100"/>
                    </a:cubicBezTo>
                    <a:cubicBezTo>
                      <a:pt x="11" y="97"/>
                      <a:pt x="9" y="92"/>
                      <a:pt x="9" y="85"/>
                    </a:cubicBezTo>
                    <a:lnTo>
                      <a:pt x="9"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5" name="Freeform 391"/>
              <p:cNvSpPr>
                <a:spLocks/>
              </p:cNvSpPr>
              <p:nvPr/>
            </p:nvSpPr>
            <p:spPr bwMode="auto">
              <a:xfrm>
                <a:off x="3323" y="1699"/>
                <a:ext cx="23" cy="76"/>
              </a:xfrm>
              <a:custGeom>
                <a:avLst/>
                <a:gdLst/>
                <a:ahLst/>
                <a:cxnLst>
                  <a:cxn ang="0">
                    <a:pos x="0" y="71"/>
                  </a:cxn>
                  <a:cxn ang="0">
                    <a:pos x="0" y="71"/>
                  </a:cxn>
                  <a:cxn ang="0">
                    <a:pos x="9" y="32"/>
                  </a:cxn>
                  <a:cxn ang="0">
                    <a:pos x="41" y="0"/>
                  </a:cxn>
                  <a:cxn ang="0">
                    <a:pos x="41" y="5"/>
                  </a:cxn>
                  <a:cxn ang="0">
                    <a:pos x="24" y="23"/>
                  </a:cxn>
                  <a:cxn ang="0">
                    <a:pos x="18" y="69"/>
                  </a:cxn>
                  <a:cxn ang="0">
                    <a:pos x="24" y="116"/>
                  </a:cxn>
                  <a:cxn ang="0">
                    <a:pos x="41" y="133"/>
                  </a:cxn>
                  <a:cxn ang="0">
                    <a:pos x="41" y="138"/>
                  </a:cxn>
                  <a:cxn ang="0">
                    <a:pos x="14" y="115"/>
                  </a:cxn>
                  <a:cxn ang="0">
                    <a:pos x="0" y="71"/>
                  </a:cxn>
                  <a:cxn ang="0">
                    <a:pos x="0" y="71"/>
                  </a:cxn>
                </a:cxnLst>
                <a:rect l="0" t="0" r="r" b="b"/>
                <a:pathLst>
                  <a:path w="41" h="138">
                    <a:moveTo>
                      <a:pt x="0" y="71"/>
                    </a:moveTo>
                    <a:lnTo>
                      <a:pt x="0" y="71"/>
                    </a:lnTo>
                    <a:cubicBezTo>
                      <a:pt x="0" y="56"/>
                      <a:pt x="3" y="43"/>
                      <a:pt x="9" y="32"/>
                    </a:cubicBezTo>
                    <a:cubicBezTo>
                      <a:pt x="16" y="19"/>
                      <a:pt x="27" y="8"/>
                      <a:pt x="41" y="0"/>
                    </a:cubicBezTo>
                    <a:lnTo>
                      <a:pt x="41" y="5"/>
                    </a:lnTo>
                    <a:cubicBezTo>
                      <a:pt x="32" y="11"/>
                      <a:pt x="27" y="17"/>
                      <a:pt x="24" y="23"/>
                    </a:cubicBezTo>
                    <a:cubicBezTo>
                      <a:pt x="20" y="32"/>
                      <a:pt x="18" y="47"/>
                      <a:pt x="18" y="69"/>
                    </a:cubicBezTo>
                    <a:cubicBezTo>
                      <a:pt x="18" y="91"/>
                      <a:pt x="20" y="106"/>
                      <a:pt x="24" y="116"/>
                    </a:cubicBezTo>
                    <a:cubicBezTo>
                      <a:pt x="27" y="121"/>
                      <a:pt x="33" y="127"/>
                      <a:pt x="41" y="133"/>
                    </a:cubicBezTo>
                    <a:lnTo>
                      <a:pt x="41" y="138"/>
                    </a:lnTo>
                    <a:cubicBezTo>
                      <a:pt x="30" y="132"/>
                      <a:pt x="21" y="125"/>
                      <a:pt x="14" y="115"/>
                    </a:cubicBezTo>
                    <a:cubicBezTo>
                      <a:pt x="5" y="103"/>
                      <a:pt x="1" y="88"/>
                      <a:pt x="0" y="71"/>
                    </a:cubicBezTo>
                    <a:lnTo>
                      <a:pt x="0" y="7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6" name="Freeform 392"/>
              <p:cNvSpPr>
                <a:spLocks noEditPoints="1"/>
              </p:cNvSpPr>
              <p:nvPr/>
            </p:nvSpPr>
            <p:spPr bwMode="auto">
              <a:xfrm>
                <a:off x="3349" y="1699"/>
                <a:ext cx="21" cy="61"/>
              </a:xfrm>
              <a:custGeom>
                <a:avLst/>
                <a:gdLst/>
                <a:ahLst/>
                <a:cxnLst>
                  <a:cxn ang="0">
                    <a:pos x="7" y="12"/>
                  </a:cxn>
                  <a:cxn ang="0">
                    <a:pos x="7" y="12"/>
                  </a:cxn>
                  <a:cxn ang="0">
                    <a:pos x="11" y="4"/>
                  </a:cxn>
                  <a:cxn ang="0">
                    <a:pos x="20" y="0"/>
                  </a:cxn>
                  <a:cxn ang="0">
                    <a:pos x="28" y="4"/>
                  </a:cxn>
                  <a:cxn ang="0">
                    <a:pos x="32" y="12"/>
                  </a:cxn>
                  <a:cxn ang="0">
                    <a:pos x="28" y="21"/>
                  </a:cxn>
                  <a:cxn ang="0">
                    <a:pos x="20" y="25"/>
                  </a:cxn>
                  <a:cxn ang="0">
                    <a:pos x="11" y="21"/>
                  </a:cxn>
                  <a:cxn ang="0">
                    <a:pos x="7" y="12"/>
                  </a:cxn>
                  <a:cxn ang="0">
                    <a:pos x="7" y="12"/>
                  </a:cxn>
                  <a:cxn ang="0">
                    <a:pos x="0" y="106"/>
                  </a:cxn>
                  <a:cxn ang="0">
                    <a:pos x="0" y="106"/>
                  </a:cxn>
                  <a:cxn ang="0">
                    <a:pos x="6" y="104"/>
                  </a:cxn>
                  <a:cxn ang="0">
                    <a:pos x="8" y="96"/>
                  </a:cxn>
                  <a:cxn ang="0">
                    <a:pos x="8" y="50"/>
                  </a:cxn>
                  <a:cxn ang="0">
                    <a:pos x="7" y="43"/>
                  </a:cxn>
                  <a:cxn ang="0">
                    <a:pos x="0" y="41"/>
                  </a:cxn>
                  <a:cxn ang="0">
                    <a:pos x="0" y="37"/>
                  </a:cxn>
                  <a:cxn ang="0">
                    <a:pos x="31" y="37"/>
                  </a:cxn>
                  <a:cxn ang="0">
                    <a:pos x="31" y="97"/>
                  </a:cxn>
                  <a:cxn ang="0">
                    <a:pos x="32" y="104"/>
                  </a:cxn>
                  <a:cxn ang="0">
                    <a:pos x="38" y="106"/>
                  </a:cxn>
                  <a:cxn ang="0">
                    <a:pos x="38" y="110"/>
                  </a:cxn>
                  <a:cxn ang="0">
                    <a:pos x="0" y="110"/>
                  </a:cxn>
                  <a:cxn ang="0">
                    <a:pos x="0" y="106"/>
                  </a:cxn>
                </a:cxnLst>
                <a:rect l="0" t="0" r="r" b="b"/>
                <a:pathLst>
                  <a:path w="38" h="110">
                    <a:moveTo>
                      <a:pt x="7" y="12"/>
                    </a:moveTo>
                    <a:lnTo>
                      <a:pt x="7" y="12"/>
                    </a:lnTo>
                    <a:cubicBezTo>
                      <a:pt x="7" y="9"/>
                      <a:pt x="9" y="6"/>
                      <a:pt x="11" y="4"/>
                    </a:cubicBezTo>
                    <a:cubicBezTo>
                      <a:pt x="13" y="1"/>
                      <a:pt x="16" y="0"/>
                      <a:pt x="20" y="0"/>
                    </a:cubicBezTo>
                    <a:cubicBezTo>
                      <a:pt x="23" y="0"/>
                      <a:pt x="26" y="1"/>
                      <a:pt x="28" y="4"/>
                    </a:cubicBezTo>
                    <a:cubicBezTo>
                      <a:pt x="31" y="6"/>
                      <a:pt x="32" y="9"/>
                      <a:pt x="32" y="12"/>
                    </a:cubicBezTo>
                    <a:cubicBezTo>
                      <a:pt x="32" y="16"/>
                      <a:pt x="31" y="19"/>
                      <a:pt x="28" y="21"/>
                    </a:cubicBezTo>
                    <a:cubicBezTo>
                      <a:pt x="26" y="23"/>
                      <a:pt x="23" y="25"/>
                      <a:pt x="20" y="25"/>
                    </a:cubicBezTo>
                    <a:cubicBezTo>
                      <a:pt x="16" y="25"/>
                      <a:pt x="13" y="23"/>
                      <a:pt x="11" y="21"/>
                    </a:cubicBezTo>
                    <a:cubicBezTo>
                      <a:pt x="9" y="19"/>
                      <a:pt x="7" y="16"/>
                      <a:pt x="7" y="12"/>
                    </a:cubicBezTo>
                    <a:lnTo>
                      <a:pt x="7" y="12"/>
                    </a:lnTo>
                    <a:close/>
                    <a:moveTo>
                      <a:pt x="0" y="106"/>
                    </a:moveTo>
                    <a:lnTo>
                      <a:pt x="0" y="106"/>
                    </a:lnTo>
                    <a:cubicBezTo>
                      <a:pt x="3" y="106"/>
                      <a:pt x="5" y="105"/>
                      <a:pt x="6" y="104"/>
                    </a:cubicBezTo>
                    <a:cubicBezTo>
                      <a:pt x="8" y="103"/>
                      <a:pt x="8" y="100"/>
                      <a:pt x="8" y="96"/>
                    </a:cubicBezTo>
                    <a:lnTo>
                      <a:pt x="8" y="50"/>
                    </a:lnTo>
                    <a:cubicBezTo>
                      <a:pt x="8" y="46"/>
                      <a:pt x="8" y="44"/>
                      <a:pt x="7" y="43"/>
                    </a:cubicBezTo>
                    <a:cubicBezTo>
                      <a:pt x="6" y="42"/>
                      <a:pt x="4" y="41"/>
                      <a:pt x="0" y="41"/>
                    </a:cubicBezTo>
                    <a:lnTo>
                      <a:pt x="0" y="37"/>
                    </a:lnTo>
                    <a:lnTo>
                      <a:pt x="31" y="37"/>
                    </a:lnTo>
                    <a:lnTo>
                      <a:pt x="31" y="97"/>
                    </a:lnTo>
                    <a:cubicBezTo>
                      <a:pt x="31" y="100"/>
                      <a:pt x="31" y="103"/>
                      <a:pt x="32" y="104"/>
                    </a:cubicBezTo>
                    <a:cubicBezTo>
                      <a:pt x="33" y="105"/>
                      <a:pt x="35" y="105"/>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7" name="Freeform 393"/>
              <p:cNvSpPr>
                <a:spLocks noEditPoints="1"/>
              </p:cNvSpPr>
              <p:nvPr/>
            </p:nvSpPr>
            <p:spPr bwMode="auto">
              <a:xfrm>
                <a:off x="3374" y="1718"/>
                <a:ext cx="45" cy="42"/>
              </a:xfrm>
              <a:custGeom>
                <a:avLst/>
                <a:gdLst/>
                <a:ahLst/>
                <a:cxnLst>
                  <a:cxn ang="0">
                    <a:pos x="0" y="71"/>
                  </a:cxn>
                  <a:cxn ang="0">
                    <a:pos x="0" y="71"/>
                  </a:cxn>
                  <a:cxn ang="0">
                    <a:pos x="6" y="69"/>
                  </a:cxn>
                  <a:cxn ang="0">
                    <a:pos x="8" y="61"/>
                  </a:cxn>
                  <a:cxn ang="0">
                    <a:pos x="8" y="15"/>
                  </a:cxn>
                  <a:cxn ang="0">
                    <a:pos x="7" y="8"/>
                  </a:cxn>
                  <a:cxn ang="0">
                    <a:pos x="0" y="6"/>
                  </a:cxn>
                  <a:cxn ang="0">
                    <a:pos x="0" y="2"/>
                  </a:cxn>
                  <a:cxn ang="0">
                    <a:pos x="30" y="2"/>
                  </a:cxn>
                  <a:cxn ang="0">
                    <a:pos x="30" y="13"/>
                  </a:cxn>
                  <a:cxn ang="0">
                    <a:pos x="40" y="4"/>
                  </a:cxn>
                  <a:cxn ang="0">
                    <a:pos x="53" y="0"/>
                  </a:cxn>
                  <a:cxn ang="0">
                    <a:pos x="68" y="5"/>
                  </a:cxn>
                  <a:cxn ang="0">
                    <a:pos x="74" y="24"/>
                  </a:cxn>
                  <a:cxn ang="0">
                    <a:pos x="74" y="62"/>
                  </a:cxn>
                  <a:cxn ang="0">
                    <a:pos x="76" y="69"/>
                  </a:cxn>
                  <a:cxn ang="0">
                    <a:pos x="82" y="71"/>
                  </a:cxn>
                  <a:cxn ang="0">
                    <a:pos x="82" y="75"/>
                  </a:cxn>
                  <a:cxn ang="0">
                    <a:pos x="45" y="75"/>
                  </a:cxn>
                  <a:cxn ang="0">
                    <a:pos x="45" y="71"/>
                  </a:cxn>
                  <a:cxn ang="0">
                    <a:pos x="50" y="69"/>
                  </a:cxn>
                  <a:cxn ang="0">
                    <a:pos x="52" y="62"/>
                  </a:cxn>
                  <a:cxn ang="0">
                    <a:pos x="52" y="24"/>
                  </a:cxn>
                  <a:cxn ang="0">
                    <a:pos x="51" y="15"/>
                  </a:cxn>
                  <a:cxn ang="0">
                    <a:pos x="44" y="10"/>
                  </a:cxn>
                  <a:cxn ang="0">
                    <a:pos x="36" y="13"/>
                  </a:cxn>
                  <a:cxn ang="0">
                    <a:pos x="31" y="19"/>
                  </a:cxn>
                  <a:cxn ang="0">
                    <a:pos x="31" y="62"/>
                  </a:cxn>
                  <a:cxn ang="0">
                    <a:pos x="32" y="69"/>
                  </a:cxn>
                  <a:cxn ang="0">
                    <a:pos x="38" y="71"/>
                  </a:cxn>
                  <a:cxn ang="0">
                    <a:pos x="38" y="75"/>
                  </a:cxn>
                  <a:cxn ang="0">
                    <a:pos x="0" y="75"/>
                  </a:cxn>
                  <a:cxn ang="0">
                    <a:pos x="0" y="71"/>
                  </a:cxn>
                  <a:cxn ang="0">
                    <a:pos x="41" y="0"/>
                  </a:cxn>
                  <a:cxn ang="0">
                    <a:pos x="41" y="0"/>
                  </a:cxn>
                  <a:cxn ang="0">
                    <a:pos x="41" y="0"/>
                  </a:cxn>
                </a:cxnLst>
                <a:rect l="0" t="0" r="r" b="b"/>
                <a:pathLst>
                  <a:path w="82" h="75">
                    <a:moveTo>
                      <a:pt x="0" y="71"/>
                    </a:moveTo>
                    <a:lnTo>
                      <a:pt x="0" y="71"/>
                    </a:lnTo>
                    <a:cubicBezTo>
                      <a:pt x="3" y="71"/>
                      <a:pt x="5" y="70"/>
                      <a:pt x="6" y="69"/>
                    </a:cubicBezTo>
                    <a:cubicBezTo>
                      <a:pt x="8" y="67"/>
                      <a:pt x="8" y="65"/>
                      <a:pt x="8" y="61"/>
                    </a:cubicBezTo>
                    <a:lnTo>
                      <a:pt x="8" y="15"/>
                    </a:lnTo>
                    <a:cubicBezTo>
                      <a:pt x="8" y="11"/>
                      <a:pt x="8" y="9"/>
                      <a:pt x="7" y="8"/>
                    </a:cubicBezTo>
                    <a:cubicBezTo>
                      <a:pt x="5" y="7"/>
                      <a:pt x="3" y="6"/>
                      <a:pt x="0" y="6"/>
                    </a:cubicBezTo>
                    <a:lnTo>
                      <a:pt x="0" y="2"/>
                    </a:lnTo>
                    <a:lnTo>
                      <a:pt x="30" y="2"/>
                    </a:lnTo>
                    <a:lnTo>
                      <a:pt x="30" y="13"/>
                    </a:lnTo>
                    <a:cubicBezTo>
                      <a:pt x="32" y="9"/>
                      <a:pt x="36" y="6"/>
                      <a:pt x="40" y="4"/>
                    </a:cubicBezTo>
                    <a:cubicBezTo>
                      <a:pt x="43" y="1"/>
                      <a:pt x="48" y="0"/>
                      <a:pt x="53" y="0"/>
                    </a:cubicBezTo>
                    <a:cubicBezTo>
                      <a:pt x="59" y="0"/>
                      <a:pt x="65" y="2"/>
                      <a:pt x="68" y="5"/>
                    </a:cubicBezTo>
                    <a:cubicBezTo>
                      <a:pt x="72" y="9"/>
                      <a:pt x="74" y="15"/>
                      <a:pt x="74" y="24"/>
                    </a:cubicBezTo>
                    <a:lnTo>
                      <a:pt x="74" y="62"/>
                    </a:lnTo>
                    <a:cubicBezTo>
                      <a:pt x="74" y="66"/>
                      <a:pt x="75" y="68"/>
                      <a:pt x="76" y="69"/>
                    </a:cubicBezTo>
                    <a:cubicBezTo>
                      <a:pt x="77" y="70"/>
                      <a:pt x="79" y="71"/>
                      <a:pt x="82" y="71"/>
                    </a:cubicBezTo>
                    <a:lnTo>
                      <a:pt x="82" y="75"/>
                    </a:lnTo>
                    <a:lnTo>
                      <a:pt x="45" y="75"/>
                    </a:lnTo>
                    <a:lnTo>
                      <a:pt x="45" y="71"/>
                    </a:lnTo>
                    <a:cubicBezTo>
                      <a:pt x="48" y="70"/>
                      <a:pt x="49" y="70"/>
                      <a:pt x="50" y="69"/>
                    </a:cubicBezTo>
                    <a:cubicBezTo>
                      <a:pt x="52" y="68"/>
                      <a:pt x="52" y="65"/>
                      <a:pt x="52" y="62"/>
                    </a:cubicBezTo>
                    <a:lnTo>
                      <a:pt x="52" y="24"/>
                    </a:lnTo>
                    <a:cubicBezTo>
                      <a:pt x="52" y="20"/>
                      <a:pt x="52" y="17"/>
                      <a:pt x="51" y="15"/>
                    </a:cubicBezTo>
                    <a:cubicBezTo>
                      <a:pt x="50" y="12"/>
                      <a:pt x="47" y="10"/>
                      <a:pt x="44" y="10"/>
                    </a:cubicBezTo>
                    <a:cubicBezTo>
                      <a:pt x="41" y="10"/>
                      <a:pt x="38" y="11"/>
                      <a:pt x="36" y="13"/>
                    </a:cubicBezTo>
                    <a:cubicBezTo>
                      <a:pt x="34" y="15"/>
                      <a:pt x="32" y="17"/>
                      <a:pt x="31" y="19"/>
                    </a:cubicBezTo>
                    <a:lnTo>
                      <a:pt x="31" y="62"/>
                    </a:lnTo>
                    <a:cubicBezTo>
                      <a:pt x="31" y="65"/>
                      <a:pt x="31" y="68"/>
                      <a:pt x="32" y="69"/>
                    </a:cubicBezTo>
                    <a:cubicBezTo>
                      <a:pt x="33" y="70"/>
                      <a:pt x="35" y="70"/>
                      <a:pt x="38" y="71"/>
                    </a:cubicBezTo>
                    <a:lnTo>
                      <a:pt x="38" y="75"/>
                    </a:lnTo>
                    <a:lnTo>
                      <a:pt x="0" y="75"/>
                    </a:lnTo>
                    <a:lnTo>
                      <a:pt x="0" y="71"/>
                    </a:lnTo>
                    <a:close/>
                    <a:moveTo>
                      <a:pt x="41" y="0"/>
                    </a:moveTo>
                    <a:lnTo>
                      <a:pt x="41" y="0"/>
                    </a:lnTo>
                    <a:lnTo>
                      <a:pt x="4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8" name="Freeform 394"/>
              <p:cNvSpPr>
                <a:spLocks noEditPoints="1"/>
              </p:cNvSpPr>
              <p:nvPr/>
            </p:nvSpPr>
            <p:spPr bwMode="auto">
              <a:xfrm>
                <a:off x="3445" y="1699"/>
                <a:ext cx="21" cy="61"/>
              </a:xfrm>
              <a:custGeom>
                <a:avLst/>
                <a:gdLst/>
                <a:ahLst/>
                <a:cxnLst>
                  <a:cxn ang="0">
                    <a:pos x="7" y="12"/>
                  </a:cxn>
                  <a:cxn ang="0">
                    <a:pos x="7" y="12"/>
                  </a:cxn>
                  <a:cxn ang="0">
                    <a:pos x="10" y="4"/>
                  </a:cxn>
                  <a:cxn ang="0">
                    <a:pos x="19" y="0"/>
                  </a:cxn>
                  <a:cxn ang="0">
                    <a:pos x="28" y="4"/>
                  </a:cxn>
                  <a:cxn ang="0">
                    <a:pos x="31" y="12"/>
                  </a:cxn>
                  <a:cxn ang="0">
                    <a:pos x="28" y="21"/>
                  </a:cxn>
                  <a:cxn ang="0">
                    <a:pos x="19" y="25"/>
                  </a:cxn>
                  <a:cxn ang="0">
                    <a:pos x="10" y="21"/>
                  </a:cxn>
                  <a:cxn ang="0">
                    <a:pos x="7" y="12"/>
                  </a:cxn>
                  <a:cxn ang="0">
                    <a:pos x="7" y="12"/>
                  </a:cxn>
                  <a:cxn ang="0">
                    <a:pos x="0" y="106"/>
                  </a:cxn>
                  <a:cxn ang="0">
                    <a:pos x="0" y="106"/>
                  </a:cxn>
                  <a:cxn ang="0">
                    <a:pos x="6" y="104"/>
                  </a:cxn>
                  <a:cxn ang="0">
                    <a:pos x="8" y="96"/>
                  </a:cxn>
                  <a:cxn ang="0">
                    <a:pos x="8" y="50"/>
                  </a:cxn>
                  <a:cxn ang="0">
                    <a:pos x="6" y="43"/>
                  </a:cxn>
                  <a:cxn ang="0">
                    <a:pos x="0" y="41"/>
                  </a:cxn>
                  <a:cxn ang="0">
                    <a:pos x="0" y="37"/>
                  </a:cxn>
                  <a:cxn ang="0">
                    <a:pos x="30" y="37"/>
                  </a:cxn>
                  <a:cxn ang="0">
                    <a:pos x="30" y="97"/>
                  </a:cxn>
                  <a:cxn ang="0">
                    <a:pos x="32" y="104"/>
                  </a:cxn>
                  <a:cxn ang="0">
                    <a:pos x="38" y="106"/>
                  </a:cxn>
                  <a:cxn ang="0">
                    <a:pos x="38" y="110"/>
                  </a:cxn>
                  <a:cxn ang="0">
                    <a:pos x="0" y="110"/>
                  </a:cxn>
                  <a:cxn ang="0">
                    <a:pos x="0" y="106"/>
                  </a:cxn>
                </a:cxnLst>
                <a:rect l="0" t="0" r="r" b="b"/>
                <a:pathLst>
                  <a:path w="38" h="110">
                    <a:moveTo>
                      <a:pt x="7" y="12"/>
                    </a:moveTo>
                    <a:lnTo>
                      <a:pt x="7" y="12"/>
                    </a:lnTo>
                    <a:cubicBezTo>
                      <a:pt x="7" y="9"/>
                      <a:pt x="8" y="6"/>
                      <a:pt x="10" y="4"/>
                    </a:cubicBezTo>
                    <a:cubicBezTo>
                      <a:pt x="13" y="1"/>
                      <a:pt x="16" y="0"/>
                      <a:pt x="19" y="0"/>
                    </a:cubicBezTo>
                    <a:cubicBezTo>
                      <a:pt x="22" y="0"/>
                      <a:pt x="25" y="1"/>
                      <a:pt x="28" y="4"/>
                    </a:cubicBezTo>
                    <a:cubicBezTo>
                      <a:pt x="30" y="6"/>
                      <a:pt x="31" y="9"/>
                      <a:pt x="31" y="12"/>
                    </a:cubicBezTo>
                    <a:cubicBezTo>
                      <a:pt x="31" y="16"/>
                      <a:pt x="30" y="19"/>
                      <a:pt x="28" y="21"/>
                    </a:cubicBezTo>
                    <a:cubicBezTo>
                      <a:pt x="25" y="23"/>
                      <a:pt x="22" y="25"/>
                      <a:pt x="19" y="25"/>
                    </a:cubicBezTo>
                    <a:cubicBezTo>
                      <a:pt x="16" y="25"/>
                      <a:pt x="13" y="23"/>
                      <a:pt x="10" y="21"/>
                    </a:cubicBezTo>
                    <a:cubicBezTo>
                      <a:pt x="8" y="19"/>
                      <a:pt x="7" y="16"/>
                      <a:pt x="7" y="12"/>
                    </a:cubicBezTo>
                    <a:lnTo>
                      <a:pt x="7" y="12"/>
                    </a:lnTo>
                    <a:close/>
                    <a:moveTo>
                      <a:pt x="0" y="106"/>
                    </a:moveTo>
                    <a:lnTo>
                      <a:pt x="0" y="106"/>
                    </a:lnTo>
                    <a:cubicBezTo>
                      <a:pt x="3" y="106"/>
                      <a:pt x="4" y="105"/>
                      <a:pt x="6" y="104"/>
                    </a:cubicBezTo>
                    <a:cubicBezTo>
                      <a:pt x="7" y="103"/>
                      <a:pt x="8" y="100"/>
                      <a:pt x="8" y="96"/>
                    </a:cubicBezTo>
                    <a:lnTo>
                      <a:pt x="8" y="50"/>
                    </a:lnTo>
                    <a:cubicBezTo>
                      <a:pt x="8" y="46"/>
                      <a:pt x="7" y="44"/>
                      <a:pt x="6" y="43"/>
                    </a:cubicBezTo>
                    <a:cubicBezTo>
                      <a:pt x="5" y="42"/>
                      <a:pt x="3" y="41"/>
                      <a:pt x="0" y="41"/>
                    </a:cubicBezTo>
                    <a:lnTo>
                      <a:pt x="0" y="37"/>
                    </a:lnTo>
                    <a:lnTo>
                      <a:pt x="30" y="37"/>
                    </a:lnTo>
                    <a:lnTo>
                      <a:pt x="30" y="97"/>
                    </a:lnTo>
                    <a:cubicBezTo>
                      <a:pt x="30" y="100"/>
                      <a:pt x="31" y="103"/>
                      <a:pt x="32" y="104"/>
                    </a:cubicBezTo>
                    <a:cubicBezTo>
                      <a:pt x="33" y="105"/>
                      <a:pt x="35" y="105"/>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9" name="Freeform 395"/>
              <p:cNvSpPr>
                <a:spLocks noEditPoints="1"/>
              </p:cNvSpPr>
              <p:nvPr/>
            </p:nvSpPr>
            <p:spPr bwMode="auto">
              <a:xfrm>
                <a:off x="3469" y="1718"/>
                <a:ext cx="46" cy="42"/>
              </a:xfrm>
              <a:custGeom>
                <a:avLst/>
                <a:gdLst/>
                <a:ahLst/>
                <a:cxnLst>
                  <a:cxn ang="0">
                    <a:pos x="0" y="71"/>
                  </a:cxn>
                  <a:cxn ang="0">
                    <a:pos x="0" y="71"/>
                  </a:cxn>
                  <a:cxn ang="0">
                    <a:pos x="7" y="69"/>
                  </a:cxn>
                  <a:cxn ang="0">
                    <a:pos x="9" y="61"/>
                  </a:cxn>
                  <a:cxn ang="0">
                    <a:pos x="9" y="15"/>
                  </a:cxn>
                  <a:cxn ang="0">
                    <a:pos x="7" y="8"/>
                  </a:cxn>
                  <a:cxn ang="0">
                    <a:pos x="0" y="6"/>
                  </a:cxn>
                  <a:cxn ang="0">
                    <a:pos x="0" y="2"/>
                  </a:cxn>
                  <a:cxn ang="0">
                    <a:pos x="30" y="2"/>
                  </a:cxn>
                  <a:cxn ang="0">
                    <a:pos x="30" y="13"/>
                  </a:cxn>
                  <a:cxn ang="0">
                    <a:pos x="40" y="4"/>
                  </a:cxn>
                  <a:cxn ang="0">
                    <a:pos x="53" y="0"/>
                  </a:cxn>
                  <a:cxn ang="0">
                    <a:pos x="69" y="5"/>
                  </a:cxn>
                  <a:cxn ang="0">
                    <a:pos x="75" y="24"/>
                  </a:cxn>
                  <a:cxn ang="0">
                    <a:pos x="75" y="62"/>
                  </a:cxn>
                  <a:cxn ang="0">
                    <a:pos x="76" y="69"/>
                  </a:cxn>
                  <a:cxn ang="0">
                    <a:pos x="82" y="71"/>
                  </a:cxn>
                  <a:cxn ang="0">
                    <a:pos x="82" y="75"/>
                  </a:cxn>
                  <a:cxn ang="0">
                    <a:pos x="45" y="75"/>
                  </a:cxn>
                  <a:cxn ang="0">
                    <a:pos x="45" y="71"/>
                  </a:cxn>
                  <a:cxn ang="0">
                    <a:pos x="51" y="69"/>
                  </a:cxn>
                  <a:cxn ang="0">
                    <a:pos x="52" y="62"/>
                  </a:cxn>
                  <a:cxn ang="0">
                    <a:pos x="52" y="24"/>
                  </a:cxn>
                  <a:cxn ang="0">
                    <a:pos x="51" y="15"/>
                  </a:cxn>
                  <a:cxn ang="0">
                    <a:pos x="44" y="10"/>
                  </a:cxn>
                  <a:cxn ang="0">
                    <a:pos x="36" y="13"/>
                  </a:cxn>
                  <a:cxn ang="0">
                    <a:pos x="31" y="19"/>
                  </a:cxn>
                  <a:cxn ang="0">
                    <a:pos x="31" y="62"/>
                  </a:cxn>
                  <a:cxn ang="0">
                    <a:pos x="33" y="69"/>
                  </a:cxn>
                  <a:cxn ang="0">
                    <a:pos x="39" y="71"/>
                  </a:cxn>
                  <a:cxn ang="0">
                    <a:pos x="39" y="75"/>
                  </a:cxn>
                  <a:cxn ang="0">
                    <a:pos x="0" y="75"/>
                  </a:cxn>
                  <a:cxn ang="0">
                    <a:pos x="0" y="71"/>
                  </a:cxn>
                  <a:cxn ang="0">
                    <a:pos x="42" y="0"/>
                  </a:cxn>
                  <a:cxn ang="0">
                    <a:pos x="42" y="0"/>
                  </a:cxn>
                  <a:cxn ang="0">
                    <a:pos x="42" y="0"/>
                  </a:cxn>
                </a:cxnLst>
                <a:rect l="0" t="0" r="r" b="b"/>
                <a:pathLst>
                  <a:path w="82" h="75">
                    <a:moveTo>
                      <a:pt x="0" y="71"/>
                    </a:moveTo>
                    <a:lnTo>
                      <a:pt x="0" y="71"/>
                    </a:lnTo>
                    <a:cubicBezTo>
                      <a:pt x="3" y="71"/>
                      <a:pt x="5" y="70"/>
                      <a:pt x="7" y="69"/>
                    </a:cubicBezTo>
                    <a:cubicBezTo>
                      <a:pt x="8" y="67"/>
                      <a:pt x="9" y="65"/>
                      <a:pt x="9" y="61"/>
                    </a:cubicBezTo>
                    <a:lnTo>
                      <a:pt x="9" y="15"/>
                    </a:lnTo>
                    <a:cubicBezTo>
                      <a:pt x="9" y="11"/>
                      <a:pt x="8" y="9"/>
                      <a:pt x="7" y="8"/>
                    </a:cubicBezTo>
                    <a:cubicBezTo>
                      <a:pt x="6" y="7"/>
                      <a:pt x="4" y="6"/>
                      <a:pt x="0" y="6"/>
                    </a:cubicBezTo>
                    <a:lnTo>
                      <a:pt x="0" y="2"/>
                    </a:lnTo>
                    <a:lnTo>
                      <a:pt x="30" y="2"/>
                    </a:lnTo>
                    <a:lnTo>
                      <a:pt x="30" y="13"/>
                    </a:lnTo>
                    <a:cubicBezTo>
                      <a:pt x="33" y="9"/>
                      <a:pt x="36" y="6"/>
                      <a:pt x="40" y="4"/>
                    </a:cubicBezTo>
                    <a:cubicBezTo>
                      <a:pt x="44" y="1"/>
                      <a:pt x="48" y="0"/>
                      <a:pt x="53" y="0"/>
                    </a:cubicBezTo>
                    <a:cubicBezTo>
                      <a:pt x="60" y="0"/>
                      <a:pt x="65" y="2"/>
                      <a:pt x="69" y="5"/>
                    </a:cubicBezTo>
                    <a:cubicBezTo>
                      <a:pt x="73" y="9"/>
                      <a:pt x="75" y="15"/>
                      <a:pt x="75" y="24"/>
                    </a:cubicBezTo>
                    <a:lnTo>
                      <a:pt x="75" y="62"/>
                    </a:lnTo>
                    <a:cubicBezTo>
                      <a:pt x="75" y="66"/>
                      <a:pt x="75" y="68"/>
                      <a:pt x="76" y="69"/>
                    </a:cubicBezTo>
                    <a:cubicBezTo>
                      <a:pt x="78" y="70"/>
                      <a:pt x="80" y="71"/>
                      <a:pt x="82" y="71"/>
                    </a:cubicBezTo>
                    <a:lnTo>
                      <a:pt x="82" y="75"/>
                    </a:lnTo>
                    <a:lnTo>
                      <a:pt x="45" y="75"/>
                    </a:lnTo>
                    <a:lnTo>
                      <a:pt x="45" y="71"/>
                    </a:lnTo>
                    <a:cubicBezTo>
                      <a:pt x="48" y="70"/>
                      <a:pt x="50" y="70"/>
                      <a:pt x="51" y="69"/>
                    </a:cubicBezTo>
                    <a:cubicBezTo>
                      <a:pt x="52" y="68"/>
                      <a:pt x="52" y="65"/>
                      <a:pt x="52" y="62"/>
                    </a:cubicBezTo>
                    <a:lnTo>
                      <a:pt x="52" y="24"/>
                    </a:lnTo>
                    <a:cubicBezTo>
                      <a:pt x="52" y="20"/>
                      <a:pt x="52" y="17"/>
                      <a:pt x="51" y="15"/>
                    </a:cubicBezTo>
                    <a:cubicBezTo>
                      <a:pt x="50" y="12"/>
                      <a:pt x="48" y="10"/>
                      <a:pt x="44" y="10"/>
                    </a:cubicBezTo>
                    <a:cubicBezTo>
                      <a:pt x="41" y="10"/>
                      <a:pt x="39" y="11"/>
                      <a:pt x="36" y="13"/>
                    </a:cubicBezTo>
                    <a:cubicBezTo>
                      <a:pt x="34" y="15"/>
                      <a:pt x="32" y="17"/>
                      <a:pt x="31" y="19"/>
                    </a:cubicBezTo>
                    <a:lnTo>
                      <a:pt x="31" y="62"/>
                    </a:lnTo>
                    <a:cubicBezTo>
                      <a:pt x="31" y="65"/>
                      <a:pt x="32" y="68"/>
                      <a:pt x="33" y="69"/>
                    </a:cubicBezTo>
                    <a:cubicBezTo>
                      <a:pt x="34" y="70"/>
                      <a:pt x="36" y="70"/>
                      <a:pt x="39" y="71"/>
                    </a:cubicBezTo>
                    <a:lnTo>
                      <a:pt x="39" y="75"/>
                    </a:lnTo>
                    <a:lnTo>
                      <a:pt x="0" y="75"/>
                    </a:lnTo>
                    <a:lnTo>
                      <a:pt x="0" y="71"/>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0" name="Freeform 396"/>
              <p:cNvSpPr>
                <a:spLocks noEditPoints="1"/>
              </p:cNvSpPr>
              <p:nvPr/>
            </p:nvSpPr>
            <p:spPr bwMode="auto">
              <a:xfrm>
                <a:off x="3520" y="1718"/>
                <a:ext cx="29" cy="43"/>
              </a:xfrm>
              <a:custGeom>
                <a:avLst/>
                <a:gdLst/>
                <a:ahLst/>
                <a:cxnLst>
                  <a:cxn ang="0">
                    <a:pos x="0" y="51"/>
                  </a:cxn>
                  <a:cxn ang="0">
                    <a:pos x="0" y="51"/>
                  </a:cxn>
                  <a:cxn ang="0">
                    <a:pos x="4" y="51"/>
                  </a:cxn>
                  <a:cxn ang="0">
                    <a:pos x="13" y="67"/>
                  </a:cxn>
                  <a:cxn ang="0">
                    <a:pos x="26" y="72"/>
                  </a:cxn>
                  <a:cxn ang="0">
                    <a:pos x="35" y="69"/>
                  </a:cxn>
                  <a:cxn ang="0">
                    <a:pos x="38" y="62"/>
                  </a:cxn>
                  <a:cxn ang="0">
                    <a:pos x="35" y="54"/>
                  </a:cxn>
                  <a:cxn ang="0">
                    <a:pos x="29" y="51"/>
                  </a:cxn>
                  <a:cxn ang="0">
                    <a:pos x="17" y="45"/>
                  </a:cxn>
                  <a:cxn ang="0">
                    <a:pos x="4" y="35"/>
                  </a:cxn>
                  <a:cxn ang="0">
                    <a:pos x="0" y="22"/>
                  </a:cxn>
                  <a:cxn ang="0">
                    <a:pos x="6" y="6"/>
                  </a:cxn>
                  <a:cxn ang="0">
                    <a:pos x="24" y="0"/>
                  </a:cxn>
                  <a:cxn ang="0">
                    <a:pos x="35" y="1"/>
                  </a:cxn>
                  <a:cxn ang="0">
                    <a:pos x="42" y="3"/>
                  </a:cxn>
                  <a:cxn ang="0">
                    <a:pos x="45" y="2"/>
                  </a:cxn>
                  <a:cxn ang="0">
                    <a:pos x="46" y="0"/>
                  </a:cxn>
                  <a:cxn ang="0">
                    <a:pos x="50" y="0"/>
                  </a:cxn>
                  <a:cxn ang="0">
                    <a:pos x="50" y="23"/>
                  </a:cxn>
                  <a:cxn ang="0">
                    <a:pos x="46" y="23"/>
                  </a:cxn>
                  <a:cxn ang="0">
                    <a:pos x="38" y="10"/>
                  </a:cxn>
                  <a:cxn ang="0">
                    <a:pos x="26" y="5"/>
                  </a:cxn>
                  <a:cxn ang="0">
                    <a:pos x="18" y="8"/>
                  </a:cxn>
                  <a:cxn ang="0">
                    <a:pos x="16" y="14"/>
                  </a:cxn>
                  <a:cxn ang="0">
                    <a:pos x="18" y="20"/>
                  </a:cxn>
                  <a:cxn ang="0">
                    <a:pos x="27" y="26"/>
                  </a:cxn>
                  <a:cxn ang="0">
                    <a:pos x="35" y="30"/>
                  </a:cxn>
                  <a:cxn ang="0">
                    <a:pos x="47" y="38"/>
                  </a:cxn>
                  <a:cxn ang="0">
                    <a:pos x="53" y="53"/>
                  </a:cxn>
                  <a:cxn ang="0">
                    <a:pos x="47" y="69"/>
                  </a:cxn>
                  <a:cxn ang="0">
                    <a:pos x="28" y="77"/>
                  </a:cxn>
                  <a:cxn ang="0">
                    <a:pos x="21" y="76"/>
                  </a:cxn>
                  <a:cxn ang="0">
                    <a:pos x="13" y="74"/>
                  </a:cxn>
                  <a:cxn ang="0">
                    <a:pos x="11" y="73"/>
                  </a:cxn>
                  <a:cxn ang="0">
                    <a:pos x="9" y="73"/>
                  </a:cxn>
                  <a:cxn ang="0">
                    <a:pos x="8" y="73"/>
                  </a:cxn>
                  <a:cxn ang="0">
                    <a:pos x="6" y="74"/>
                  </a:cxn>
                  <a:cxn ang="0">
                    <a:pos x="3" y="77"/>
                  </a:cxn>
                  <a:cxn ang="0">
                    <a:pos x="0" y="77"/>
                  </a:cxn>
                  <a:cxn ang="0">
                    <a:pos x="0" y="51"/>
                  </a:cxn>
                  <a:cxn ang="0">
                    <a:pos x="26" y="0"/>
                  </a:cxn>
                  <a:cxn ang="0">
                    <a:pos x="26" y="0"/>
                  </a:cxn>
                  <a:cxn ang="0">
                    <a:pos x="26" y="0"/>
                  </a:cxn>
                </a:cxnLst>
                <a:rect l="0" t="0" r="r" b="b"/>
                <a:pathLst>
                  <a:path w="53" h="77">
                    <a:moveTo>
                      <a:pt x="0" y="51"/>
                    </a:moveTo>
                    <a:lnTo>
                      <a:pt x="0" y="51"/>
                    </a:lnTo>
                    <a:lnTo>
                      <a:pt x="4" y="51"/>
                    </a:lnTo>
                    <a:cubicBezTo>
                      <a:pt x="6" y="58"/>
                      <a:pt x="9" y="64"/>
                      <a:pt x="13" y="67"/>
                    </a:cubicBezTo>
                    <a:cubicBezTo>
                      <a:pt x="17" y="70"/>
                      <a:pt x="21" y="72"/>
                      <a:pt x="26" y="72"/>
                    </a:cubicBezTo>
                    <a:cubicBezTo>
                      <a:pt x="30" y="72"/>
                      <a:pt x="33" y="71"/>
                      <a:pt x="35" y="69"/>
                    </a:cubicBezTo>
                    <a:cubicBezTo>
                      <a:pt x="37" y="67"/>
                      <a:pt x="38" y="65"/>
                      <a:pt x="38" y="62"/>
                    </a:cubicBezTo>
                    <a:cubicBezTo>
                      <a:pt x="38" y="59"/>
                      <a:pt x="37" y="56"/>
                      <a:pt x="35" y="54"/>
                    </a:cubicBezTo>
                    <a:cubicBezTo>
                      <a:pt x="33" y="53"/>
                      <a:pt x="32" y="52"/>
                      <a:pt x="29" y="51"/>
                    </a:cubicBezTo>
                    <a:lnTo>
                      <a:pt x="17" y="45"/>
                    </a:lnTo>
                    <a:cubicBezTo>
                      <a:pt x="11" y="42"/>
                      <a:pt x="7" y="39"/>
                      <a:pt x="4" y="35"/>
                    </a:cubicBezTo>
                    <a:cubicBezTo>
                      <a:pt x="1" y="32"/>
                      <a:pt x="0" y="27"/>
                      <a:pt x="0" y="22"/>
                    </a:cubicBezTo>
                    <a:cubicBezTo>
                      <a:pt x="0" y="16"/>
                      <a:pt x="2" y="11"/>
                      <a:pt x="6" y="6"/>
                    </a:cubicBezTo>
                    <a:cubicBezTo>
                      <a:pt x="11" y="2"/>
                      <a:pt x="17" y="0"/>
                      <a:pt x="24" y="0"/>
                    </a:cubicBezTo>
                    <a:cubicBezTo>
                      <a:pt x="28" y="0"/>
                      <a:pt x="31" y="0"/>
                      <a:pt x="35" y="1"/>
                    </a:cubicBezTo>
                    <a:cubicBezTo>
                      <a:pt x="39" y="3"/>
                      <a:pt x="41" y="3"/>
                      <a:pt x="42" y="3"/>
                    </a:cubicBezTo>
                    <a:cubicBezTo>
                      <a:pt x="43" y="3"/>
                      <a:pt x="44" y="3"/>
                      <a:pt x="45" y="2"/>
                    </a:cubicBezTo>
                    <a:cubicBezTo>
                      <a:pt x="45" y="2"/>
                      <a:pt x="46" y="1"/>
                      <a:pt x="46" y="0"/>
                    </a:cubicBezTo>
                    <a:lnTo>
                      <a:pt x="50" y="0"/>
                    </a:lnTo>
                    <a:lnTo>
                      <a:pt x="50" y="23"/>
                    </a:lnTo>
                    <a:lnTo>
                      <a:pt x="46" y="23"/>
                    </a:lnTo>
                    <a:cubicBezTo>
                      <a:pt x="44" y="18"/>
                      <a:pt x="42" y="13"/>
                      <a:pt x="38" y="10"/>
                    </a:cubicBezTo>
                    <a:cubicBezTo>
                      <a:pt x="35" y="7"/>
                      <a:pt x="31" y="5"/>
                      <a:pt x="26" y="5"/>
                    </a:cubicBezTo>
                    <a:cubicBezTo>
                      <a:pt x="23" y="5"/>
                      <a:pt x="20" y="6"/>
                      <a:pt x="18" y="8"/>
                    </a:cubicBezTo>
                    <a:cubicBezTo>
                      <a:pt x="17" y="10"/>
                      <a:pt x="16" y="12"/>
                      <a:pt x="16" y="14"/>
                    </a:cubicBezTo>
                    <a:cubicBezTo>
                      <a:pt x="16" y="16"/>
                      <a:pt x="17" y="18"/>
                      <a:pt x="18" y="20"/>
                    </a:cubicBezTo>
                    <a:cubicBezTo>
                      <a:pt x="20" y="22"/>
                      <a:pt x="23" y="24"/>
                      <a:pt x="27" y="26"/>
                    </a:cubicBezTo>
                    <a:lnTo>
                      <a:pt x="35" y="30"/>
                    </a:lnTo>
                    <a:cubicBezTo>
                      <a:pt x="41" y="33"/>
                      <a:pt x="45" y="35"/>
                      <a:pt x="47" y="38"/>
                    </a:cubicBezTo>
                    <a:cubicBezTo>
                      <a:pt x="51" y="42"/>
                      <a:pt x="53" y="47"/>
                      <a:pt x="53" y="53"/>
                    </a:cubicBezTo>
                    <a:cubicBezTo>
                      <a:pt x="53" y="59"/>
                      <a:pt x="51" y="64"/>
                      <a:pt x="47" y="69"/>
                    </a:cubicBezTo>
                    <a:cubicBezTo>
                      <a:pt x="43" y="75"/>
                      <a:pt x="36" y="77"/>
                      <a:pt x="28" y="77"/>
                    </a:cubicBezTo>
                    <a:cubicBezTo>
                      <a:pt x="26" y="77"/>
                      <a:pt x="24" y="77"/>
                      <a:pt x="21" y="76"/>
                    </a:cubicBezTo>
                    <a:cubicBezTo>
                      <a:pt x="19" y="76"/>
                      <a:pt x="17" y="75"/>
                      <a:pt x="13" y="74"/>
                    </a:cubicBezTo>
                    <a:lnTo>
                      <a:pt x="11" y="73"/>
                    </a:lnTo>
                    <a:cubicBezTo>
                      <a:pt x="10" y="73"/>
                      <a:pt x="9" y="73"/>
                      <a:pt x="9" y="73"/>
                    </a:cubicBezTo>
                    <a:cubicBezTo>
                      <a:pt x="9" y="73"/>
                      <a:pt x="8" y="73"/>
                      <a:pt x="8" y="73"/>
                    </a:cubicBezTo>
                    <a:cubicBezTo>
                      <a:pt x="7" y="73"/>
                      <a:pt x="6" y="73"/>
                      <a:pt x="6" y="74"/>
                    </a:cubicBezTo>
                    <a:cubicBezTo>
                      <a:pt x="5" y="74"/>
                      <a:pt x="4" y="75"/>
                      <a:pt x="3" y="77"/>
                    </a:cubicBezTo>
                    <a:lnTo>
                      <a:pt x="0" y="77"/>
                    </a:lnTo>
                    <a:lnTo>
                      <a:pt x="0" y="51"/>
                    </a:lnTo>
                    <a:close/>
                    <a:moveTo>
                      <a:pt x="26" y="0"/>
                    </a:moveTo>
                    <a:lnTo>
                      <a:pt x="26" y="0"/>
                    </a:lnTo>
                    <a:lnTo>
                      <a:pt x="2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1" name="Freeform 397"/>
              <p:cNvSpPr>
                <a:spLocks/>
              </p:cNvSpPr>
              <p:nvPr/>
            </p:nvSpPr>
            <p:spPr bwMode="auto">
              <a:xfrm>
                <a:off x="3553" y="1705"/>
                <a:ext cx="27" cy="56"/>
              </a:xfrm>
              <a:custGeom>
                <a:avLst/>
                <a:gdLst/>
                <a:ahLst/>
                <a:cxnLst>
                  <a:cxn ang="0">
                    <a:pos x="0" y="34"/>
                  </a:cxn>
                  <a:cxn ang="0">
                    <a:pos x="0" y="34"/>
                  </a:cxn>
                  <a:cxn ang="0">
                    <a:pos x="0" y="29"/>
                  </a:cxn>
                  <a:cxn ang="0">
                    <a:pos x="6" y="25"/>
                  </a:cxn>
                  <a:cxn ang="0">
                    <a:pos x="13" y="17"/>
                  </a:cxn>
                  <a:cxn ang="0">
                    <a:pos x="27" y="0"/>
                  </a:cxn>
                  <a:cxn ang="0">
                    <a:pos x="31" y="0"/>
                  </a:cxn>
                  <a:cxn ang="0">
                    <a:pos x="31" y="27"/>
                  </a:cxn>
                  <a:cxn ang="0">
                    <a:pos x="46" y="27"/>
                  </a:cxn>
                  <a:cxn ang="0">
                    <a:pos x="46" y="34"/>
                  </a:cxn>
                  <a:cxn ang="0">
                    <a:pos x="31" y="34"/>
                  </a:cxn>
                  <a:cxn ang="0">
                    <a:pos x="31" y="81"/>
                  </a:cxn>
                  <a:cxn ang="0">
                    <a:pos x="32" y="87"/>
                  </a:cxn>
                  <a:cxn ang="0">
                    <a:pos x="37" y="91"/>
                  </a:cxn>
                  <a:cxn ang="0">
                    <a:pos x="42" y="88"/>
                  </a:cxn>
                  <a:cxn ang="0">
                    <a:pos x="46" y="82"/>
                  </a:cxn>
                  <a:cxn ang="0">
                    <a:pos x="50" y="84"/>
                  </a:cxn>
                  <a:cxn ang="0">
                    <a:pos x="43" y="95"/>
                  </a:cxn>
                  <a:cxn ang="0">
                    <a:pos x="27" y="102"/>
                  </a:cxn>
                  <a:cxn ang="0">
                    <a:pos x="17" y="100"/>
                  </a:cxn>
                  <a:cxn ang="0">
                    <a:pos x="9" y="85"/>
                  </a:cxn>
                  <a:cxn ang="0">
                    <a:pos x="9" y="34"/>
                  </a:cxn>
                  <a:cxn ang="0">
                    <a:pos x="0" y="34"/>
                  </a:cxn>
                </a:cxnLst>
                <a:rect l="0" t="0" r="r" b="b"/>
                <a:pathLst>
                  <a:path w="50" h="102">
                    <a:moveTo>
                      <a:pt x="0" y="34"/>
                    </a:moveTo>
                    <a:lnTo>
                      <a:pt x="0" y="34"/>
                    </a:lnTo>
                    <a:lnTo>
                      <a:pt x="0" y="29"/>
                    </a:lnTo>
                    <a:cubicBezTo>
                      <a:pt x="2" y="28"/>
                      <a:pt x="4" y="26"/>
                      <a:pt x="6" y="25"/>
                    </a:cubicBezTo>
                    <a:cubicBezTo>
                      <a:pt x="8" y="22"/>
                      <a:pt x="11" y="19"/>
                      <a:pt x="13" y="17"/>
                    </a:cubicBezTo>
                    <a:cubicBezTo>
                      <a:pt x="18" y="11"/>
                      <a:pt x="23" y="6"/>
                      <a:pt x="27" y="0"/>
                    </a:cubicBezTo>
                    <a:lnTo>
                      <a:pt x="31" y="0"/>
                    </a:lnTo>
                    <a:lnTo>
                      <a:pt x="31" y="27"/>
                    </a:lnTo>
                    <a:lnTo>
                      <a:pt x="46" y="27"/>
                    </a:lnTo>
                    <a:lnTo>
                      <a:pt x="46" y="34"/>
                    </a:lnTo>
                    <a:lnTo>
                      <a:pt x="31" y="34"/>
                    </a:lnTo>
                    <a:lnTo>
                      <a:pt x="31" y="81"/>
                    </a:lnTo>
                    <a:cubicBezTo>
                      <a:pt x="31" y="84"/>
                      <a:pt x="31" y="86"/>
                      <a:pt x="32" y="87"/>
                    </a:cubicBezTo>
                    <a:cubicBezTo>
                      <a:pt x="33" y="89"/>
                      <a:pt x="34" y="91"/>
                      <a:pt x="37" y="91"/>
                    </a:cubicBezTo>
                    <a:cubicBezTo>
                      <a:pt x="39" y="91"/>
                      <a:pt x="40" y="90"/>
                      <a:pt x="42" y="88"/>
                    </a:cubicBezTo>
                    <a:cubicBezTo>
                      <a:pt x="43" y="87"/>
                      <a:pt x="45" y="85"/>
                      <a:pt x="46" y="82"/>
                    </a:cubicBezTo>
                    <a:lnTo>
                      <a:pt x="50" y="84"/>
                    </a:lnTo>
                    <a:cubicBezTo>
                      <a:pt x="48" y="88"/>
                      <a:pt x="46" y="92"/>
                      <a:pt x="43" y="95"/>
                    </a:cubicBezTo>
                    <a:cubicBezTo>
                      <a:pt x="39" y="100"/>
                      <a:pt x="33" y="102"/>
                      <a:pt x="27" y="102"/>
                    </a:cubicBezTo>
                    <a:cubicBezTo>
                      <a:pt x="23" y="102"/>
                      <a:pt x="20" y="101"/>
                      <a:pt x="17" y="100"/>
                    </a:cubicBezTo>
                    <a:cubicBezTo>
                      <a:pt x="11" y="97"/>
                      <a:pt x="9" y="92"/>
                      <a:pt x="9" y="85"/>
                    </a:cubicBezTo>
                    <a:lnTo>
                      <a:pt x="9"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2" name="Freeform 398"/>
              <p:cNvSpPr>
                <a:spLocks/>
              </p:cNvSpPr>
              <p:nvPr/>
            </p:nvSpPr>
            <p:spPr bwMode="auto">
              <a:xfrm>
                <a:off x="3582" y="1718"/>
                <a:ext cx="36" cy="42"/>
              </a:xfrm>
              <a:custGeom>
                <a:avLst/>
                <a:gdLst/>
                <a:ahLst/>
                <a:cxnLst>
                  <a:cxn ang="0">
                    <a:pos x="0" y="71"/>
                  </a:cxn>
                  <a:cxn ang="0">
                    <a:pos x="0" y="71"/>
                  </a:cxn>
                  <a:cxn ang="0">
                    <a:pos x="6" y="69"/>
                  </a:cxn>
                  <a:cxn ang="0">
                    <a:pos x="8" y="63"/>
                  </a:cxn>
                  <a:cxn ang="0">
                    <a:pos x="8" y="58"/>
                  </a:cxn>
                  <a:cxn ang="0">
                    <a:pos x="8" y="15"/>
                  </a:cxn>
                  <a:cxn ang="0">
                    <a:pos x="7" y="8"/>
                  </a:cxn>
                  <a:cxn ang="0">
                    <a:pos x="0" y="6"/>
                  </a:cxn>
                  <a:cxn ang="0">
                    <a:pos x="0" y="2"/>
                  </a:cxn>
                  <a:cxn ang="0">
                    <a:pos x="30" y="2"/>
                  </a:cxn>
                  <a:cxn ang="0">
                    <a:pos x="30" y="14"/>
                  </a:cxn>
                  <a:cxn ang="0">
                    <a:pos x="40" y="4"/>
                  </a:cxn>
                  <a:cxn ang="0">
                    <a:pos x="52" y="0"/>
                  </a:cxn>
                  <a:cxn ang="0">
                    <a:pos x="61" y="3"/>
                  </a:cxn>
                  <a:cxn ang="0">
                    <a:pos x="64" y="12"/>
                  </a:cxn>
                  <a:cxn ang="0">
                    <a:pos x="62" y="20"/>
                  </a:cxn>
                  <a:cxn ang="0">
                    <a:pos x="55" y="23"/>
                  </a:cxn>
                  <a:cxn ang="0">
                    <a:pos x="46" y="18"/>
                  </a:cxn>
                  <a:cxn ang="0">
                    <a:pos x="41" y="13"/>
                  </a:cxn>
                  <a:cxn ang="0">
                    <a:pos x="34" y="17"/>
                  </a:cxn>
                  <a:cxn ang="0">
                    <a:pos x="31" y="28"/>
                  </a:cxn>
                  <a:cxn ang="0">
                    <a:pos x="31" y="59"/>
                  </a:cxn>
                  <a:cxn ang="0">
                    <a:pos x="33" y="68"/>
                  </a:cxn>
                  <a:cxn ang="0">
                    <a:pos x="42" y="71"/>
                  </a:cxn>
                  <a:cxn ang="0">
                    <a:pos x="42" y="75"/>
                  </a:cxn>
                  <a:cxn ang="0">
                    <a:pos x="0" y="75"/>
                  </a:cxn>
                  <a:cxn ang="0">
                    <a:pos x="0" y="71"/>
                  </a:cxn>
                </a:cxnLst>
                <a:rect l="0" t="0" r="r" b="b"/>
                <a:pathLst>
                  <a:path w="64" h="75">
                    <a:moveTo>
                      <a:pt x="0" y="71"/>
                    </a:moveTo>
                    <a:lnTo>
                      <a:pt x="0" y="71"/>
                    </a:lnTo>
                    <a:cubicBezTo>
                      <a:pt x="3" y="71"/>
                      <a:pt x="5" y="70"/>
                      <a:pt x="6" y="69"/>
                    </a:cubicBezTo>
                    <a:cubicBezTo>
                      <a:pt x="8" y="68"/>
                      <a:pt x="8" y="66"/>
                      <a:pt x="8" y="63"/>
                    </a:cubicBezTo>
                    <a:lnTo>
                      <a:pt x="8" y="58"/>
                    </a:lnTo>
                    <a:lnTo>
                      <a:pt x="8" y="15"/>
                    </a:lnTo>
                    <a:cubicBezTo>
                      <a:pt x="8" y="11"/>
                      <a:pt x="8" y="9"/>
                      <a:pt x="7" y="8"/>
                    </a:cubicBezTo>
                    <a:cubicBezTo>
                      <a:pt x="6" y="7"/>
                      <a:pt x="3" y="6"/>
                      <a:pt x="0" y="6"/>
                    </a:cubicBezTo>
                    <a:lnTo>
                      <a:pt x="0" y="2"/>
                    </a:lnTo>
                    <a:lnTo>
                      <a:pt x="30" y="2"/>
                    </a:lnTo>
                    <a:lnTo>
                      <a:pt x="30" y="14"/>
                    </a:lnTo>
                    <a:cubicBezTo>
                      <a:pt x="34" y="10"/>
                      <a:pt x="37" y="6"/>
                      <a:pt x="40" y="4"/>
                    </a:cubicBezTo>
                    <a:cubicBezTo>
                      <a:pt x="44" y="1"/>
                      <a:pt x="47" y="0"/>
                      <a:pt x="52" y="0"/>
                    </a:cubicBezTo>
                    <a:cubicBezTo>
                      <a:pt x="55" y="0"/>
                      <a:pt x="58" y="1"/>
                      <a:pt x="61" y="3"/>
                    </a:cubicBezTo>
                    <a:cubicBezTo>
                      <a:pt x="63" y="5"/>
                      <a:pt x="64" y="8"/>
                      <a:pt x="64" y="12"/>
                    </a:cubicBezTo>
                    <a:cubicBezTo>
                      <a:pt x="64" y="15"/>
                      <a:pt x="64" y="18"/>
                      <a:pt x="62" y="20"/>
                    </a:cubicBezTo>
                    <a:cubicBezTo>
                      <a:pt x="60" y="22"/>
                      <a:pt x="57" y="23"/>
                      <a:pt x="55" y="23"/>
                    </a:cubicBezTo>
                    <a:cubicBezTo>
                      <a:pt x="51" y="23"/>
                      <a:pt x="48" y="21"/>
                      <a:pt x="46" y="18"/>
                    </a:cubicBezTo>
                    <a:cubicBezTo>
                      <a:pt x="43" y="15"/>
                      <a:pt x="42" y="13"/>
                      <a:pt x="41" y="13"/>
                    </a:cubicBezTo>
                    <a:cubicBezTo>
                      <a:pt x="39" y="13"/>
                      <a:pt x="36" y="15"/>
                      <a:pt x="34" y="17"/>
                    </a:cubicBezTo>
                    <a:cubicBezTo>
                      <a:pt x="32" y="20"/>
                      <a:pt x="31" y="24"/>
                      <a:pt x="31" y="28"/>
                    </a:cubicBezTo>
                    <a:lnTo>
                      <a:pt x="31" y="59"/>
                    </a:lnTo>
                    <a:cubicBezTo>
                      <a:pt x="31" y="64"/>
                      <a:pt x="32" y="67"/>
                      <a:pt x="33" y="68"/>
                    </a:cubicBezTo>
                    <a:cubicBezTo>
                      <a:pt x="35" y="70"/>
                      <a:pt x="38" y="71"/>
                      <a:pt x="42" y="71"/>
                    </a:cubicBezTo>
                    <a:lnTo>
                      <a:pt x="42" y="75"/>
                    </a:lnTo>
                    <a:lnTo>
                      <a:pt x="0" y="75"/>
                    </a:lnTo>
                    <a:lnTo>
                      <a:pt x="0" y="7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3" name="Freeform 399"/>
              <p:cNvSpPr>
                <a:spLocks noEditPoints="1"/>
              </p:cNvSpPr>
              <p:nvPr/>
            </p:nvSpPr>
            <p:spPr bwMode="auto">
              <a:xfrm>
                <a:off x="3621" y="1718"/>
                <a:ext cx="46" cy="43"/>
              </a:xfrm>
              <a:custGeom>
                <a:avLst/>
                <a:gdLst/>
                <a:ahLst/>
                <a:cxnLst>
                  <a:cxn ang="0">
                    <a:pos x="30" y="2"/>
                  </a:cxn>
                  <a:cxn ang="0">
                    <a:pos x="30" y="2"/>
                  </a:cxn>
                  <a:cxn ang="0">
                    <a:pos x="30" y="56"/>
                  </a:cxn>
                  <a:cxn ang="0">
                    <a:pos x="31" y="63"/>
                  </a:cxn>
                  <a:cxn ang="0">
                    <a:pos x="39" y="67"/>
                  </a:cxn>
                  <a:cxn ang="0">
                    <a:pos x="46" y="64"/>
                  </a:cxn>
                  <a:cxn ang="0">
                    <a:pos x="52" y="60"/>
                  </a:cxn>
                  <a:cxn ang="0">
                    <a:pos x="52" y="15"/>
                  </a:cxn>
                  <a:cxn ang="0">
                    <a:pos x="50" y="8"/>
                  </a:cxn>
                  <a:cxn ang="0">
                    <a:pos x="42" y="6"/>
                  </a:cxn>
                  <a:cxn ang="0">
                    <a:pos x="42" y="2"/>
                  </a:cxn>
                  <a:cxn ang="0">
                    <a:pos x="73" y="2"/>
                  </a:cxn>
                  <a:cxn ang="0">
                    <a:pos x="73" y="59"/>
                  </a:cxn>
                  <a:cxn ang="0">
                    <a:pos x="75" y="66"/>
                  </a:cxn>
                  <a:cxn ang="0">
                    <a:pos x="83" y="68"/>
                  </a:cxn>
                  <a:cxn ang="0">
                    <a:pos x="83" y="72"/>
                  </a:cxn>
                  <a:cxn ang="0">
                    <a:pos x="64" y="74"/>
                  </a:cxn>
                  <a:cxn ang="0">
                    <a:pos x="52" y="77"/>
                  </a:cxn>
                  <a:cxn ang="0">
                    <a:pos x="52" y="67"/>
                  </a:cxn>
                  <a:cxn ang="0">
                    <a:pos x="42" y="74"/>
                  </a:cxn>
                  <a:cxn ang="0">
                    <a:pos x="29" y="77"/>
                  </a:cxn>
                  <a:cxn ang="0">
                    <a:pos x="14" y="72"/>
                  </a:cxn>
                  <a:cxn ang="0">
                    <a:pos x="8" y="55"/>
                  </a:cxn>
                  <a:cxn ang="0">
                    <a:pos x="8" y="15"/>
                  </a:cxn>
                  <a:cxn ang="0">
                    <a:pos x="6" y="8"/>
                  </a:cxn>
                  <a:cxn ang="0">
                    <a:pos x="0" y="6"/>
                  </a:cxn>
                  <a:cxn ang="0">
                    <a:pos x="0" y="2"/>
                  </a:cxn>
                  <a:cxn ang="0">
                    <a:pos x="30" y="2"/>
                  </a:cxn>
                  <a:cxn ang="0">
                    <a:pos x="40" y="0"/>
                  </a:cxn>
                  <a:cxn ang="0">
                    <a:pos x="40" y="0"/>
                  </a:cxn>
                  <a:cxn ang="0">
                    <a:pos x="40" y="0"/>
                  </a:cxn>
                </a:cxnLst>
                <a:rect l="0" t="0" r="r" b="b"/>
                <a:pathLst>
                  <a:path w="83" h="77">
                    <a:moveTo>
                      <a:pt x="30" y="2"/>
                    </a:moveTo>
                    <a:lnTo>
                      <a:pt x="30" y="2"/>
                    </a:lnTo>
                    <a:lnTo>
                      <a:pt x="30" y="56"/>
                    </a:lnTo>
                    <a:cubicBezTo>
                      <a:pt x="30" y="59"/>
                      <a:pt x="30" y="61"/>
                      <a:pt x="31" y="63"/>
                    </a:cubicBezTo>
                    <a:cubicBezTo>
                      <a:pt x="32" y="65"/>
                      <a:pt x="35" y="67"/>
                      <a:pt x="39" y="67"/>
                    </a:cubicBezTo>
                    <a:cubicBezTo>
                      <a:pt x="41" y="67"/>
                      <a:pt x="44" y="66"/>
                      <a:pt x="46" y="64"/>
                    </a:cubicBezTo>
                    <a:cubicBezTo>
                      <a:pt x="48" y="63"/>
                      <a:pt x="50" y="62"/>
                      <a:pt x="52" y="60"/>
                    </a:cubicBezTo>
                    <a:lnTo>
                      <a:pt x="52" y="15"/>
                    </a:lnTo>
                    <a:cubicBezTo>
                      <a:pt x="52" y="11"/>
                      <a:pt x="51" y="9"/>
                      <a:pt x="50" y="8"/>
                    </a:cubicBezTo>
                    <a:cubicBezTo>
                      <a:pt x="48" y="6"/>
                      <a:pt x="46" y="6"/>
                      <a:pt x="42" y="6"/>
                    </a:cubicBezTo>
                    <a:lnTo>
                      <a:pt x="42" y="2"/>
                    </a:lnTo>
                    <a:lnTo>
                      <a:pt x="73" y="2"/>
                    </a:lnTo>
                    <a:lnTo>
                      <a:pt x="73" y="59"/>
                    </a:lnTo>
                    <a:cubicBezTo>
                      <a:pt x="73" y="62"/>
                      <a:pt x="74" y="64"/>
                      <a:pt x="75" y="66"/>
                    </a:cubicBezTo>
                    <a:cubicBezTo>
                      <a:pt x="76" y="67"/>
                      <a:pt x="79" y="68"/>
                      <a:pt x="83" y="68"/>
                    </a:cubicBezTo>
                    <a:lnTo>
                      <a:pt x="83" y="72"/>
                    </a:lnTo>
                    <a:cubicBezTo>
                      <a:pt x="73" y="73"/>
                      <a:pt x="67" y="73"/>
                      <a:pt x="64" y="74"/>
                    </a:cubicBezTo>
                    <a:cubicBezTo>
                      <a:pt x="61" y="74"/>
                      <a:pt x="57" y="75"/>
                      <a:pt x="52" y="77"/>
                    </a:cubicBezTo>
                    <a:lnTo>
                      <a:pt x="52" y="67"/>
                    </a:lnTo>
                    <a:cubicBezTo>
                      <a:pt x="48" y="70"/>
                      <a:pt x="45" y="72"/>
                      <a:pt x="42" y="74"/>
                    </a:cubicBezTo>
                    <a:cubicBezTo>
                      <a:pt x="38" y="76"/>
                      <a:pt x="33" y="77"/>
                      <a:pt x="29" y="77"/>
                    </a:cubicBezTo>
                    <a:cubicBezTo>
                      <a:pt x="24" y="77"/>
                      <a:pt x="19" y="75"/>
                      <a:pt x="14" y="72"/>
                    </a:cubicBezTo>
                    <a:cubicBezTo>
                      <a:pt x="10" y="69"/>
                      <a:pt x="8" y="63"/>
                      <a:pt x="8" y="55"/>
                    </a:cubicBezTo>
                    <a:lnTo>
                      <a:pt x="8" y="15"/>
                    </a:lnTo>
                    <a:cubicBezTo>
                      <a:pt x="8" y="11"/>
                      <a:pt x="7" y="9"/>
                      <a:pt x="6" y="8"/>
                    </a:cubicBezTo>
                    <a:cubicBezTo>
                      <a:pt x="5" y="7"/>
                      <a:pt x="3" y="6"/>
                      <a:pt x="0" y="6"/>
                    </a:cubicBezTo>
                    <a:lnTo>
                      <a:pt x="0" y="2"/>
                    </a:lnTo>
                    <a:lnTo>
                      <a:pt x="30" y="2"/>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4" name="Freeform 400"/>
              <p:cNvSpPr>
                <a:spLocks noEditPoints="1"/>
              </p:cNvSpPr>
              <p:nvPr/>
            </p:nvSpPr>
            <p:spPr bwMode="auto">
              <a:xfrm>
                <a:off x="3670" y="1718"/>
                <a:ext cx="36" cy="43"/>
              </a:xfrm>
              <a:custGeom>
                <a:avLst/>
                <a:gdLst/>
                <a:ahLst/>
                <a:cxnLst>
                  <a:cxn ang="0">
                    <a:pos x="38" y="0"/>
                  </a:cxn>
                  <a:cxn ang="0">
                    <a:pos x="38" y="0"/>
                  </a:cxn>
                  <a:cxn ang="0">
                    <a:pos x="56" y="4"/>
                  </a:cxn>
                  <a:cxn ang="0">
                    <a:pos x="63" y="17"/>
                  </a:cxn>
                  <a:cxn ang="0">
                    <a:pos x="60" y="24"/>
                  </a:cxn>
                  <a:cxn ang="0">
                    <a:pos x="53" y="27"/>
                  </a:cxn>
                  <a:cxn ang="0">
                    <a:pos x="47" y="26"/>
                  </a:cxn>
                  <a:cxn ang="0">
                    <a:pos x="43" y="17"/>
                  </a:cxn>
                  <a:cxn ang="0">
                    <a:pos x="43" y="15"/>
                  </a:cxn>
                  <a:cxn ang="0">
                    <a:pos x="43" y="12"/>
                  </a:cxn>
                  <a:cxn ang="0">
                    <a:pos x="41" y="6"/>
                  </a:cxn>
                  <a:cxn ang="0">
                    <a:pos x="37" y="5"/>
                  </a:cxn>
                  <a:cxn ang="0">
                    <a:pos x="26" y="13"/>
                  </a:cxn>
                  <a:cxn ang="0">
                    <a:pos x="23" y="31"/>
                  </a:cxn>
                  <a:cxn ang="0">
                    <a:pos x="29" y="56"/>
                  </a:cxn>
                  <a:cxn ang="0">
                    <a:pos x="45" y="66"/>
                  </a:cxn>
                  <a:cxn ang="0">
                    <a:pos x="56" y="64"/>
                  </a:cxn>
                  <a:cxn ang="0">
                    <a:pos x="62" y="58"/>
                  </a:cxn>
                  <a:cxn ang="0">
                    <a:pos x="65" y="60"/>
                  </a:cxn>
                  <a:cxn ang="0">
                    <a:pos x="47" y="75"/>
                  </a:cxn>
                  <a:cxn ang="0">
                    <a:pos x="35" y="77"/>
                  </a:cxn>
                  <a:cxn ang="0">
                    <a:pos x="10" y="66"/>
                  </a:cxn>
                  <a:cxn ang="0">
                    <a:pos x="0" y="40"/>
                  </a:cxn>
                  <a:cxn ang="0">
                    <a:pos x="11" y="11"/>
                  </a:cxn>
                  <a:cxn ang="0">
                    <a:pos x="38" y="0"/>
                  </a:cxn>
                  <a:cxn ang="0">
                    <a:pos x="38" y="0"/>
                  </a:cxn>
                  <a:cxn ang="0">
                    <a:pos x="35" y="0"/>
                  </a:cxn>
                  <a:cxn ang="0">
                    <a:pos x="35" y="0"/>
                  </a:cxn>
                  <a:cxn ang="0">
                    <a:pos x="35" y="0"/>
                  </a:cxn>
                </a:cxnLst>
                <a:rect l="0" t="0" r="r" b="b"/>
                <a:pathLst>
                  <a:path w="65" h="77">
                    <a:moveTo>
                      <a:pt x="38" y="0"/>
                    </a:moveTo>
                    <a:lnTo>
                      <a:pt x="38" y="0"/>
                    </a:lnTo>
                    <a:cubicBezTo>
                      <a:pt x="45" y="0"/>
                      <a:pt x="51" y="1"/>
                      <a:pt x="56" y="4"/>
                    </a:cubicBezTo>
                    <a:cubicBezTo>
                      <a:pt x="60" y="8"/>
                      <a:pt x="63" y="12"/>
                      <a:pt x="63" y="17"/>
                    </a:cubicBezTo>
                    <a:cubicBezTo>
                      <a:pt x="63" y="20"/>
                      <a:pt x="62" y="22"/>
                      <a:pt x="60" y="24"/>
                    </a:cubicBezTo>
                    <a:cubicBezTo>
                      <a:pt x="58" y="26"/>
                      <a:pt x="56" y="27"/>
                      <a:pt x="53" y="27"/>
                    </a:cubicBezTo>
                    <a:cubicBezTo>
                      <a:pt x="50" y="27"/>
                      <a:pt x="49" y="27"/>
                      <a:pt x="47" y="26"/>
                    </a:cubicBezTo>
                    <a:cubicBezTo>
                      <a:pt x="44" y="24"/>
                      <a:pt x="43" y="21"/>
                      <a:pt x="43" y="17"/>
                    </a:cubicBezTo>
                    <a:cubicBezTo>
                      <a:pt x="43" y="16"/>
                      <a:pt x="43" y="16"/>
                      <a:pt x="43" y="15"/>
                    </a:cubicBezTo>
                    <a:cubicBezTo>
                      <a:pt x="43" y="14"/>
                      <a:pt x="43" y="13"/>
                      <a:pt x="43" y="12"/>
                    </a:cubicBezTo>
                    <a:cubicBezTo>
                      <a:pt x="43" y="9"/>
                      <a:pt x="42" y="7"/>
                      <a:pt x="41" y="6"/>
                    </a:cubicBezTo>
                    <a:cubicBezTo>
                      <a:pt x="40" y="5"/>
                      <a:pt x="38" y="5"/>
                      <a:pt x="37" y="5"/>
                    </a:cubicBezTo>
                    <a:cubicBezTo>
                      <a:pt x="32" y="5"/>
                      <a:pt x="28" y="7"/>
                      <a:pt x="26" y="13"/>
                    </a:cubicBezTo>
                    <a:cubicBezTo>
                      <a:pt x="24" y="18"/>
                      <a:pt x="23" y="24"/>
                      <a:pt x="23" y="31"/>
                    </a:cubicBezTo>
                    <a:cubicBezTo>
                      <a:pt x="23" y="41"/>
                      <a:pt x="25" y="50"/>
                      <a:pt x="29" y="56"/>
                    </a:cubicBezTo>
                    <a:cubicBezTo>
                      <a:pt x="33" y="63"/>
                      <a:pt x="38" y="66"/>
                      <a:pt x="45" y="66"/>
                    </a:cubicBezTo>
                    <a:cubicBezTo>
                      <a:pt x="49" y="66"/>
                      <a:pt x="53" y="65"/>
                      <a:pt x="56" y="64"/>
                    </a:cubicBezTo>
                    <a:cubicBezTo>
                      <a:pt x="57" y="62"/>
                      <a:pt x="59" y="61"/>
                      <a:pt x="62" y="58"/>
                    </a:cubicBezTo>
                    <a:lnTo>
                      <a:pt x="65" y="60"/>
                    </a:lnTo>
                    <a:cubicBezTo>
                      <a:pt x="60" y="68"/>
                      <a:pt x="54" y="72"/>
                      <a:pt x="47" y="75"/>
                    </a:cubicBezTo>
                    <a:cubicBezTo>
                      <a:pt x="43" y="77"/>
                      <a:pt x="39" y="77"/>
                      <a:pt x="35" y="77"/>
                    </a:cubicBezTo>
                    <a:cubicBezTo>
                      <a:pt x="25" y="77"/>
                      <a:pt x="17" y="74"/>
                      <a:pt x="10" y="66"/>
                    </a:cubicBezTo>
                    <a:cubicBezTo>
                      <a:pt x="4" y="59"/>
                      <a:pt x="0" y="50"/>
                      <a:pt x="0" y="40"/>
                    </a:cubicBezTo>
                    <a:cubicBezTo>
                      <a:pt x="0" y="29"/>
                      <a:pt x="4" y="19"/>
                      <a:pt x="11" y="11"/>
                    </a:cubicBezTo>
                    <a:cubicBezTo>
                      <a:pt x="18" y="4"/>
                      <a:pt x="27" y="0"/>
                      <a:pt x="38" y="0"/>
                    </a:cubicBezTo>
                    <a:lnTo>
                      <a:pt x="38" y="0"/>
                    </a:lnTo>
                    <a:close/>
                    <a:moveTo>
                      <a:pt x="35" y="0"/>
                    </a:moveTo>
                    <a:lnTo>
                      <a:pt x="35" y="0"/>
                    </a:lnTo>
                    <a:lnTo>
                      <a:pt x="3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5" name="Freeform 401"/>
              <p:cNvSpPr>
                <a:spLocks/>
              </p:cNvSpPr>
              <p:nvPr/>
            </p:nvSpPr>
            <p:spPr bwMode="auto">
              <a:xfrm>
                <a:off x="3709" y="1705"/>
                <a:ext cx="27" cy="56"/>
              </a:xfrm>
              <a:custGeom>
                <a:avLst/>
                <a:gdLst/>
                <a:ahLst/>
                <a:cxnLst>
                  <a:cxn ang="0">
                    <a:pos x="0" y="34"/>
                  </a:cxn>
                  <a:cxn ang="0">
                    <a:pos x="0" y="34"/>
                  </a:cxn>
                  <a:cxn ang="0">
                    <a:pos x="0" y="29"/>
                  </a:cxn>
                  <a:cxn ang="0">
                    <a:pos x="5" y="25"/>
                  </a:cxn>
                  <a:cxn ang="0">
                    <a:pos x="13" y="17"/>
                  </a:cxn>
                  <a:cxn ang="0">
                    <a:pos x="26" y="0"/>
                  </a:cxn>
                  <a:cxn ang="0">
                    <a:pos x="30" y="0"/>
                  </a:cxn>
                  <a:cxn ang="0">
                    <a:pos x="30" y="27"/>
                  </a:cxn>
                  <a:cxn ang="0">
                    <a:pos x="45" y="27"/>
                  </a:cxn>
                  <a:cxn ang="0">
                    <a:pos x="45" y="34"/>
                  </a:cxn>
                  <a:cxn ang="0">
                    <a:pos x="30" y="34"/>
                  </a:cxn>
                  <a:cxn ang="0">
                    <a:pos x="30" y="81"/>
                  </a:cxn>
                  <a:cxn ang="0">
                    <a:pos x="31" y="87"/>
                  </a:cxn>
                  <a:cxn ang="0">
                    <a:pos x="36" y="91"/>
                  </a:cxn>
                  <a:cxn ang="0">
                    <a:pos x="41" y="88"/>
                  </a:cxn>
                  <a:cxn ang="0">
                    <a:pos x="45" y="82"/>
                  </a:cxn>
                  <a:cxn ang="0">
                    <a:pos x="49" y="84"/>
                  </a:cxn>
                  <a:cxn ang="0">
                    <a:pos x="43" y="95"/>
                  </a:cxn>
                  <a:cxn ang="0">
                    <a:pos x="26" y="102"/>
                  </a:cxn>
                  <a:cxn ang="0">
                    <a:pos x="16" y="100"/>
                  </a:cxn>
                  <a:cxn ang="0">
                    <a:pos x="8" y="85"/>
                  </a:cxn>
                  <a:cxn ang="0">
                    <a:pos x="8" y="34"/>
                  </a:cxn>
                  <a:cxn ang="0">
                    <a:pos x="0" y="34"/>
                  </a:cxn>
                </a:cxnLst>
                <a:rect l="0" t="0" r="r" b="b"/>
                <a:pathLst>
                  <a:path w="49" h="102">
                    <a:moveTo>
                      <a:pt x="0" y="34"/>
                    </a:moveTo>
                    <a:lnTo>
                      <a:pt x="0" y="34"/>
                    </a:lnTo>
                    <a:lnTo>
                      <a:pt x="0" y="29"/>
                    </a:lnTo>
                    <a:cubicBezTo>
                      <a:pt x="1" y="28"/>
                      <a:pt x="3" y="26"/>
                      <a:pt x="5" y="25"/>
                    </a:cubicBezTo>
                    <a:cubicBezTo>
                      <a:pt x="8" y="22"/>
                      <a:pt x="10" y="19"/>
                      <a:pt x="13" y="17"/>
                    </a:cubicBezTo>
                    <a:cubicBezTo>
                      <a:pt x="18" y="11"/>
                      <a:pt x="22" y="6"/>
                      <a:pt x="26" y="0"/>
                    </a:cubicBezTo>
                    <a:lnTo>
                      <a:pt x="30" y="0"/>
                    </a:lnTo>
                    <a:lnTo>
                      <a:pt x="30" y="27"/>
                    </a:lnTo>
                    <a:lnTo>
                      <a:pt x="45" y="27"/>
                    </a:lnTo>
                    <a:lnTo>
                      <a:pt x="45" y="34"/>
                    </a:lnTo>
                    <a:lnTo>
                      <a:pt x="30" y="34"/>
                    </a:lnTo>
                    <a:lnTo>
                      <a:pt x="30" y="81"/>
                    </a:lnTo>
                    <a:cubicBezTo>
                      <a:pt x="30" y="84"/>
                      <a:pt x="30" y="86"/>
                      <a:pt x="31" y="87"/>
                    </a:cubicBezTo>
                    <a:cubicBezTo>
                      <a:pt x="32" y="89"/>
                      <a:pt x="34" y="91"/>
                      <a:pt x="36" y="91"/>
                    </a:cubicBezTo>
                    <a:cubicBezTo>
                      <a:pt x="38" y="91"/>
                      <a:pt x="40" y="90"/>
                      <a:pt x="41" y="88"/>
                    </a:cubicBezTo>
                    <a:cubicBezTo>
                      <a:pt x="43" y="87"/>
                      <a:pt x="44" y="85"/>
                      <a:pt x="45" y="82"/>
                    </a:cubicBezTo>
                    <a:lnTo>
                      <a:pt x="49" y="84"/>
                    </a:lnTo>
                    <a:cubicBezTo>
                      <a:pt x="47" y="88"/>
                      <a:pt x="45" y="92"/>
                      <a:pt x="43" y="95"/>
                    </a:cubicBezTo>
                    <a:cubicBezTo>
                      <a:pt x="38" y="100"/>
                      <a:pt x="32" y="102"/>
                      <a:pt x="26" y="102"/>
                    </a:cubicBezTo>
                    <a:cubicBezTo>
                      <a:pt x="22" y="102"/>
                      <a:pt x="19" y="101"/>
                      <a:pt x="16" y="100"/>
                    </a:cubicBezTo>
                    <a:cubicBezTo>
                      <a:pt x="11" y="97"/>
                      <a:pt x="8" y="92"/>
                      <a:pt x="8" y="85"/>
                    </a:cubicBezTo>
                    <a:lnTo>
                      <a:pt x="8"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6" name="Freeform 402"/>
              <p:cNvSpPr>
                <a:spLocks noEditPoints="1"/>
              </p:cNvSpPr>
              <p:nvPr/>
            </p:nvSpPr>
            <p:spPr bwMode="auto">
              <a:xfrm>
                <a:off x="3739" y="1699"/>
                <a:ext cx="21" cy="61"/>
              </a:xfrm>
              <a:custGeom>
                <a:avLst/>
                <a:gdLst/>
                <a:ahLst/>
                <a:cxnLst>
                  <a:cxn ang="0">
                    <a:pos x="7" y="12"/>
                  </a:cxn>
                  <a:cxn ang="0">
                    <a:pos x="7" y="12"/>
                  </a:cxn>
                  <a:cxn ang="0">
                    <a:pos x="11" y="4"/>
                  </a:cxn>
                  <a:cxn ang="0">
                    <a:pos x="19" y="0"/>
                  </a:cxn>
                  <a:cxn ang="0">
                    <a:pos x="28" y="4"/>
                  </a:cxn>
                  <a:cxn ang="0">
                    <a:pos x="32" y="12"/>
                  </a:cxn>
                  <a:cxn ang="0">
                    <a:pos x="28" y="21"/>
                  </a:cxn>
                  <a:cxn ang="0">
                    <a:pos x="19" y="25"/>
                  </a:cxn>
                  <a:cxn ang="0">
                    <a:pos x="11" y="21"/>
                  </a:cxn>
                  <a:cxn ang="0">
                    <a:pos x="7" y="12"/>
                  </a:cxn>
                  <a:cxn ang="0">
                    <a:pos x="7" y="12"/>
                  </a:cxn>
                  <a:cxn ang="0">
                    <a:pos x="0" y="106"/>
                  </a:cxn>
                  <a:cxn ang="0">
                    <a:pos x="0" y="106"/>
                  </a:cxn>
                  <a:cxn ang="0">
                    <a:pos x="6" y="104"/>
                  </a:cxn>
                  <a:cxn ang="0">
                    <a:pos x="8" y="96"/>
                  </a:cxn>
                  <a:cxn ang="0">
                    <a:pos x="8" y="50"/>
                  </a:cxn>
                  <a:cxn ang="0">
                    <a:pos x="6" y="43"/>
                  </a:cxn>
                  <a:cxn ang="0">
                    <a:pos x="0" y="41"/>
                  </a:cxn>
                  <a:cxn ang="0">
                    <a:pos x="0" y="37"/>
                  </a:cxn>
                  <a:cxn ang="0">
                    <a:pos x="31" y="37"/>
                  </a:cxn>
                  <a:cxn ang="0">
                    <a:pos x="31" y="97"/>
                  </a:cxn>
                  <a:cxn ang="0">
                    <a:pos x="32" y="104"/>
                  </a:cxn>
                  <a:cxn ang="0">
                    <a:pos x="38" y="106"/>
                  </a:cxn>
                  <a:cxn ang="0">
                    <a:pos x="38" y="110"/>
                  </a:cxn>
                  <a:cxn ang="0">
                    <a:pos x="0" y="110"/>
                  </a:cxn>
                  <a:cxn ang="0">
                    <a:pos x="0" y="106"/>
                  </a:cxn>
                </a:cxnLst>
                <a:rect l="0" t="0" r="r" b="b"/>
                <a:pathLst>
                  <a:path w="38" h="110">
                    <a:moveTo>
                      <a:pt x="7" y="12"/>
                    </a:moveTo>
                    <a:lnTo>
                      <a:pt x="7" y="12"/>
                    </a:lnTo>
                    <a:cubicBezTo>
                      <a:pt x="7" y="9"/>
                      <a:pt x="8" y="6"/>
                      <a:pt x="11" y="4"/>
                    </a:cubicBezTo>
                    <a:cubicBezTo>
                      <a:pt x="13" y="1"/>
                      <a:pt x="16" y="0"/>
                      <a:pt x="19" y="0"/>
                    </a:cubicBezTo>
                    <a:cubicBezTo>
                      <a:pt x="23" y="0"/>
                      <a:pt x="26" y="1"/>
                      <a:pt x="28" y="4"/>
                    </a:cubicBezTo>
                    <a:cubicBezTo>
                      <a:pt x="30" y="6"/>
                      <a:pt x="32" y="9"/>
                      <a:pt x="32" y="12"/>
                    </a:cubicBezTo>
                    <a:cubicBezTo>
                      <a:pt x="32" y="16"/>
                      <a:pt x="30" y="19"/>
                      <a:pt x="28" y="21"/>
                    </a:cubicBezTo>
                    <a:cubicBezTo>
                      <a:pt x="26" y="23"/>
                      <a:pt x="23" y="25"/>
                      <a:pt x="19" y="25"/>
                    </a:cubicBezTo>
                    <a:cubicBezTo>
                      <a:pt x="16" y="25"/>
                      <a:pt x="13" y="23"/>
                      <a:pt x="11" y="21"/>
                    </a:cubicBezTo>
                    <a:cubicBezTo>
                      <a:pt x="8" y="19"/>
                      <a:pt x="7" y="16"/>
                      <a:pt x="7" y="12"/>
                    </a:cubicBezTo>
                    <a:lnTo>
                      <a:pt x="7" y="12"/>
                    </a:lnTo>
                    <a:close/>
                    <a:moveTo>
                      <a:pt x="0" y="106"/>
                    </a:moveTo>
                    <a:lnTo>
                      <a:pt x="0" y="106"/>
                    </a:lnTo>
                    <a:cubicBezTo>
                      <a:pt x="3" y="106"/>
                      <a:pt x="5" y="105"/>
                      <a:pt x="6" y="104"/>
                    </a:cubicBezTo>
                    <a:cubicBezTo>
                      <a:pt x="7" y="103"/>
                      <a:pt x="8" y="100"/>
                      <a:pt x="8" y="96"/>
                    </a:cubicBezTo>
                    <a:lnTo>
                      <a:pt x="8" y="50"/>
                    </a:lnTo>
                    <a:cubicBezTo>
                      <a:pt x="8" y="46"/>
                      <a:pt x="8" y="44"/>
                      <a:pt x="6" y="43"/>
                    </a:cubicBezTo>
                    <a:cubicBezTo>
                      <a:pt x="5" y="42"/>
                      <a:pt x="3" y="41"/>
                      <a:pt x="0" y="41"/>
                    </a:cubicBezTo>
                    <a:lnTo>
                      <a:pt x="0" y="37"/>
                    </a:lnTo>
                    <a:lnTo>
                      <a:pt x="31" y="37"/>
                    </a:lnTo>
                    <a:lnTo>
                      <a:pt x="31" y="97"/>
                    </a:lnTo>
                    <a:cubicBezTo>
                      <a:pt x="31" y="100"/>
                      <a:pt x="31" y="103"/>
                      <a:pt x="32" y="104"/>
                    </a:cubicBezTo>
                    <a:cubicBezTo>
                      <a:pt x="33" y="105"/>
                      <a:pt x="35" y="105"/>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7" name="Freeform 403"/>
              <p:cNvSpPr>
                <a:spLocks noEditPoints="1"/>
              </p:cNvSpPr>
              <p:nvPr/>
            </p:nvSpPr>
            <p:spPr bwMode="auto">
              <a:xfrm>
                <a:off x="3763" y="1718"/>
                <a:ext cx="40" cy="43"/>
              </a:xfrm>
              <a:custGeom>
                <a:avLst/>
                <a:gdLst/>
                <a:ahLst/>
                <a:cxnLst>
                  <a:cxn ang="0">
                    <a:pos x="0" y="38"/>
                  </a:cxn>
                  <a:cxn ang="0">
                    <a:pos x="0" y="38"/>
                  </a:cxn>
                  <a:cxn ang="0">
                    <a:pos x="11" y="11"/>
                  </a:cxn>
                  <a:cxn ang="0">
                    <a:pos x="36" y="0"/>
                  </a:cxn>
                  <a:cxn ang="0">
                    <a:pos x="62" y="11"/>
                  </a:cxn>
                  <a:cxn ang="0">
                    <a:pos x="72" y="38"/>
                  </a:cxn>
                  <a:cxn ang="0">
                    <a:pos x="62" y="66"/>
                  </a:cxn>
                  <a:cxn ang="0">
                    <a:pos x="36" y="77"/>
                  </a:cxn>
                  <a:cxn ang="0">
                    <a:pos x="11" y="66"/>
                  </a:cxn>
                  <a:cxn ang="0">
                    <a:pos x="0" y="38"/>
                  </a:cxn>
                  <a:cxn ang="0">
                    <a:pos x="0" y="38"/>
                  </a:cxn>
                  <a:cxn ang="0">
                    <a:pos x="24" y="38"/>
                  </a:cxn>
                  <a:cxn ang="0">
                    <a:pos x="24" y="38"/>
                  </a:cxn>
                  <a:cxn ang="0">
                    <a:pos x="26" y="62"/>
                  </a:cxn>
                  <a:cxn ang="0">
                    <a:pos x="36" y="72"/>
                  </a:cxn>
                  <a:cxn ang="0">
                    <a:pos x="46" y="64"/>
                  </a:cxn>
                  <a:cxn ang="0">
                    <a:pos x="49" y="38"/>
                  </a:cxn>
                  <a:cxn ang="0">
                    <a:pos x="46" y="13"/>
                  </a:cxn>
                  <a:cxn ang="0">
                    <a:pos x="36" y="5"/>
                  </a:cxn>
                  <a:cxn ang="0">
                    <a:pos x="26" y="15"/>
                  </a:cxn>
                  <a:cxn ang="0">
                    <a:pos x="24" y="38"/>
                  </a:cxn>
                  <a:cxn ang="0">
                    <a:pos x="24" y="38"/>
                  </a:cxn>
                  <a:cxn ang="0">
                    <a:pos x="36" y="0"/>
                  </a:cxn>
                  <a:cxn ang="0">
                    <a:pos x="36" y="0"/>
                  </a:cxn>
                  <a:cxn ang="0">
                    <a:pos x="36" y="0"/>
                  </a:cxn>
                </a:cxnLst>
                <a:rect l="0" t="0" r="r" b="b"/>
                <a:pathLst>
                  <a:path w="72" h="77">
                    <a:moveTo>
                      <a:pt x="0" y="38"/>
                    </a:moveTo>
                    <a:lnTo>
                      <a:pt x="0" y="38"/>
                    </a:lnTo>
                    <a:cubicBezTo>
                      <a:pt x="0" y="27"/>
                      <a:pt x="4" y="18"/>
                      <a:pt x="11" y="11"/>
                    </a:cubicBezTo>
                    <a:cubicBezTo>
                      <a:pt x="17" y="3"/>
                      <a:pt x="26" y="0"/>
                      <a:pt x="36" y="0"/>
                    </a:cubicBezTo>
                    <a:cubicBezTo>
                      <a:pt x="47" y="0"/>
                      <a:pt x="55" y="3"/>
                      <a:pt x="62" y="11"/>
                    </a:cubicBezTo>
                    <a:cubicBezTo>
                      <a:pt x="69" y="19"/>
                      <a:pt x="72" y="28"/>
                      <a:pt x="72" y="38"/>
                    </a:cubicBezTo>
                    <a:cubicBezTo>
                      <a:pt x="72" y="49"/>
                      <a:pt x="69" y="58"/>
                      <a:pt x="62" y="66"/>
                    </a:cubicBezTo>
                    <a:cubicBezTo>
                      <a:pt x="56" y="73"/>
                      <a:pt x="47" y="77"/>
                      <a:pt x="36" y="77"/>
                    </a:cubicBezTo>
                    <a:cubicBezTo>
                      <a:pt x="26" y="77"/>
                      <a:pt x="17" y="74"/>
                      <a:pt x="11" y="66"/>
                    </a:cubicBezTo>
                    <a:cubicBezTo>
                      <a:pt x="4" y="59"/>
                      <a:pt x="0" y="49"/>
                      <a:pt x="0" y="38"/>
                    </a:cubicBezTo>
                    <a:lnTo>
                      <a:pt x="0" y="38"/>
                    </a:lnTo>
                    <a:close/>
                    <a:moveTo>
                      <a:pt x="24" y="38"/>
                    </a:moveTo>
                    <a:lnTo>
                      <a:pt x="24" y="38"/>
                    </a:lnTo>
                    <a:cubicBezTo>
                      <a:pt x="24" y="50"/>
                      <a:pt x="24" y="57"/>
                      <a:pt x="26" y="62"/>
                    </a:cubicBezTo>
                    <a:cubicBezTo>
                      <a:pt x="27" y="69"/>
                      <a:pt x="31" y="72"/>
                      <a:pt x="36" y="72"/>
                    </a:cubicBezTo>
                    <a:cubicBezTo>
                      <a:pt x="41" y="72"/>
                      <a:pt x="45" y="69"/>
                      <a:pt x="46" y="64"/>
                    </a:cubicBezTo>
                    <a:cubicBezTo>
                      <a:pt x="48" y="59"/>
                      <a:pt x="49" y="50"/>
                      <a:pt x="49" y="38"/>
                    </a:cubicBezTo>
                    <a:cubicBezTo>
                      <a:pt x="49" y="27"/>
                      <a:pt x="48" y="18"/>
                      <a:pt x="46" y="13"/>
                    </a:cubicBezTo>
                    <a:cubicBezTo>
                      <a:pt x="45" y="7"/>
                      <a:pt x="41" y="5"/>
                      <a:pt x="36" y="5"/>
                    </a:cubicBezTo>
                    <a:cubicBezTo>
                      <a:pt x="31" y="5"/>
                      <a:pt x="27" y="8"/>
                      <a:pt x="26" y="15"/>
                    </a:cubicBezTo>
                    <a:cubicBezTo>
                      <a:pt x="24" y="20"/>
                      <a:pt x="24" y="27"/>
                      <a:pt x="24" y="38"/>
                    </a:cubicBezTo>
                    <a:lnTo>
                      <a:pt x="24" y="38"/>
                    </a:lnTo>
                    <a:close/>
                    <a:moveTo>
                      <a:pt x="36" y="0"/>
                    </a:moveTo>
                    <a:lnTo>
                      <a:pt x="36" y="0"/>
                    </a:lnTo>
                    <a:lnTo>
                      <a:pt x="3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8" name="Freeform 404"/>
              <p:cNvSpPr>
                <a:spLocks noEditPoints="1"/>
              </p:cNvSpPr>
              <p:nvPr/>
            </p:nvSpPr>
            <p:spPr bwMode="auto">
              <a:xfrm>
                <a:off x="3807" y="1718"/>
                <a:ext cx="46" cy="42"/>
              </a:xfrm>
              <a:custGeom>
                <a:avLst/>
                <a:gdLst/>
                <a:ahLst/>
                <a:cxnLst>
                  <a:cxn ang="0">
                    <a:pos x="0" y="71"/>
                  </a:cxn>
                  <a:cxn ang="0">
                    <a:pos x="0" y="71"/>
                  </a:cxn>
                  <a:cxn ang="0">
                    <a:pos x="6" y="69"/>
                  </a:cxn>
                  <a:cxn ang="0">
                    <a:pos x="8" y="61"/>
                  </a:cxn>
                  <a:cxn ang="0">
                    <a:pos x="8" y="15"/>
                  </a:cxn>
                  <a:cxn ang="0">
                    <a:pos x="6" y="8"/>
                  </a:cxn>
                  <a:cxn ang="0">
                    <a:pos x="0" y="6"/>
                  </a:cxn>
                  <a:cxn ang="0">
                    <a:pos x="0" y="2"/>
                  </a:cxn>
                  <a:cxn ang="0">
                    <a:pos x="30" y="2"/>
                  </a:cxn>
                  <a:cxn ang="0">
                    <a:pos x="30" y="13"/>
                  </a:cxn>
                  <a:cxn ang="0">
                    <a:pos x="39" y="4"/>
                  </a:cxn>
                  <a:cxn ang="0">
                    <a:pos x="52" y="0"/>
                  </a:cxn>
                  <a:cxn ang="0">
                    <a:pos x="68" y="5"/>
                  </a:cxn>
                  <a:cxn ang="0">
                    <a:pos x="74" y="24"/>
                  </a:cxn>
                  <a:cxn ang="0">
                    <a:pos x="74" y="62"/>
                  </a:cxn>
                  <a:cxn ang="0">
                    <a:pos x="76" y="69"/>
                  </a:cxn>
                  <a:cxn ang="0">
                    <a:pos x="82" y="71"/>
                  </a:cxn>
                  <a:cxn ang="0">
                    <a:pos x="82" y="75"/>
                  </a:cxn>
                  <a:cxn ang="0">
                    <a:pos x="44" y="75"/>
                  </a:cxn>
                  <a:cxn ang="0">
                    <a:pos x="44" y="71"/>
                  </a:cxn>
                  <a:cxn ang="0">
                    <a:pos x="50" y="69"/>
                  </a:cxn>
                  <a:cxn ang="0">
                    <a:pos x="52" y="62"/>
                  </a:cxn>
                  <a:cxn ang="0">
                    <a:pos x="52" y="24"/>
                  </a:cxn>
                  <a:cxn ang="0">
                    <a:pos x="51" y="15"/>
                  </a:cxn>
                  <a:cxn ang="0">
                    <a:pos x="43" y="10"/>
                  </a:cxn>
                  <a:cxn ang="0">
                    <a:pos x="36" y="13"/>
                  </a:cxn>
                  <a:cxn ang="0">
                    <a:pos x="30" y="19"/>
                  </a:cxn>
                  <a:cxn ang="0">
                    <a:pos x="30" y="62"/>
                  </a:cxn>
                  <a:cxn ang="0">
                    <a:pos x="32" y="69"/>
                  </a:cxn>
                  <a:cxn ang="0">
                    <a:pos x="38" y="71"/>
                  </a:cxn>
                  <a:cxn ang="0">
                    <a:pos x="38" y="75"/>
                  </a:cxn>
                  <a:cxn ang="0">
                    <a:pos x="0" y="75"/>
                  </a:cxn>
                  <a:cxn ang="0">
                    <a:pos x="0" y="71"/>
                  </a:cxn>
                  <a:cxn ang="0">
                    <a:pos x="41" y="0"/>
                  </a:cxn>
                  <a:cxn ang="0">
                    <a:pos x="41" y="0"/>
                  </a:cxn>
                  <a:cxn ang="0">
                    <a:pos x="41" y="0"/>
                  </a:cxn>
                </a:cxnLst>
                <a:rect l="0" t="0" r="r" b="b"/>
                <a:pathLst>
                  <a:path w="82" h="75">
                    <a:moveTo>
                      <a:pt x="0" y="71"/>
                    </a:moveTo>
                    <a:lnTo>
                      <a:pt x="0" y="71"/>
                    </a:lnTo>
                    <a:cubicBezTo>
                      <a:pt x="2" y="71"/>
                      <a:pt x="5" y="70"/>
                      <a:pt x="6" y="69"/>
                    </a:cubicBezTo>
                    <a:cubicBezTo>
                      <a:pt x="7" y="67"/>
                      <a:pt x="8" y="65"/>
                      <a:pt x="8" y="61"/>
                    </a:cubicBezTo>
                    <a:lnTo>
                      <a:pt x="8" y="15"/>
                    </a:lnTo>
                    <a:cubicBezTo>
                      <a:pt x="8" y="11"/>
                      <a:pt x="7" y="9"/>
                      <a:pt x="6" y="8"/>
                    </a:cubicBezTo>
                    <a:cubicBezTo>
                      <a:pt x="5" y="7"/>
                      <a:pt x="3" y="6"/>
                      <a:pt x="0" y="6"/>
                    </a:cubicBezTo>
                    <a:lnTo>
                      <a:pt x="0" y="2"/>
                    </a:lnTo>
                    <a:lnTo>
                      <a:pt x="30" y="2"/>
                    </a:lnTo>
                    <a:lnTo>
                      <a:pt x="30" y="13"/>
                    </a:lnTo>
                    <a:cubicBezTo>
                      <a:pt x="32" y="9"/>
                      <a:pt x="35" y="6"/>
                      <a:pt x="39" y="4"/>
                    </a:cubicBezTo>
                    <a:cubicBezTo>
                      <a:pt x="43" y="1"/>
                      <a:pt x="48" y="0"/>
                      <a:pt x="52" y="0"/>
                    </a:cubicBezTo>
                    <a:cubicBezTo>
                      <a:pt x="59" y="0"/>
                      <a:pt x="64" y="2"/>
                      <a:pt x="68" y="5"/>
                    </a:cubicBezTo>
                    <a:cubicBezTo>
                      <a:pt x="72" y="9"/>
                      <a:pt x="74" y="15"/>
                      <a:pt x="74" y="24"/>
                    </a:cubicBezTo>
                    <a:lnTo>
                      <a:pt x="74" y="62"/>
                    </a:lnTo>
                    <a:cubicBezTo>
                      <a:pt x="74" y="66"/>
                      <a:pt x="74" y="68"/>
                      <a:pt x="76" y="69"/>
                    </a:cubicBezTo>
                    <a:cubicBezTo>
                      <a:pt x="77" y="70"/>
                      <a:pt x="79" y="71"/>
                      <a:pt x="82" y="71"/>
                    </a:cubicBezTo>
                    <a:lnTo>
                      <a:pt x="82" y="75"/>
                    </a:lnTo>
                    <a:lnTo>
                      <a:pt x="44" y="75"/>
                    </a:lnTo>
                    <a:lnTo>
                      <a:pt x="44" y="71"/>
                    </a:lnTo>
                    <a:cubicBezTo>
                      <a:pt x="47" y="70"/>
                      <a:pt x="49" y="70"/>
                      <a:pt x="50" y="69"/>
                    </a:cubicBezTo>
                    <a:cubicBezTo>
                      <a:pt x="51" y="68"/>
                      <a:pt x="52" y="65"/>
                      <a:pt x="52" y="62"/>
                    </a:cubicBezTo>
                    <a:lnTo>
                      <a:pt x="52" y="24"/>
                    </a:lnTo>
                    <a:cubicBezTo>
                      <a:pt x="52" y="20"/>
                      <a:pt x="51" y="17"/>
                      <a:pt x="51" y="15"/>
                    </a:cubicBezTo>
                    <a:cubicBezTo>
                      <a:pt x="49" y="12"/>
                      <a:pt x="47" y="10"/>
                      <a:pt x="43" y="10"/>
                    </a:cubicBezTo>
                    <a:cubicBezTo>
                      <a:pt x="41" y="10"/>
                      <a:pt x="38" y="11"/>
                      <a:pt x="36" y="13"/>
                    </a:cubicBezTo>
                    <a:cubicBezTo>
                      <a:pt x="33" y="15"/>
                      <a:pt x="32" y="17"/>
                      <a:pt x="30" y="19"/>
                    </a:cubicBezTo>
                    <a:lnTo>
                      <a:pt x="30" y="62"/>
                    </a:lnTo>
                    <a:cubicBezTo>
                      <a:pt x="30" y="65"/>
                      <a:pt x="31" y="68"/>
                      <a:pt x="32" y="69"/>
                    </a:cubicBezTo>
                    <a:cubicBezTo>
                      <a:pt x="33" y="70"/>
                      <a:pt x="35" y="70"/>
                      <a:pt x="38" y="71"/>
                    </a:cubicBezTo>
                    <a:lnTo>
                      <a:pt x="38" y="75"/>
                    </a:lnTo>
                    <a:lnTo>
                      <a:pt x="0" y="75"/>
                    </a:lnTo>
                    <a:lnTo>
                      <a:pt x="0" y="71"/>
                    </a:lnTo>
                    <a:close/>
                    <a:moveTo>
                      <a:pt x="41" y="0"/>
                    </a:moveTo>
                    <a:lnTo>
                      <a:pt x="41" y="0"/>
                    </a:lnTo>
                    <a:lnTo>
                      <a:pt x="4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9" name="Freeform 405"/>
              <p:cNvSpPr>
                <a:spLocks noEditPoints="1"/>
              </p:cNvSpPr>
              <p:nvPr/>
            </p:nvSpPr>
            <p:spPr bwMode="auto">
              <a:xfrm>
                <a:off x="3862" y="1718"/>
                <a:ext cx="16" cy="58"/>
              </a:xfrm>
              <a:custGeom>
                <a:avLst/>
                <a:gdLst/>
                <a:ahLst/>
                <a:cxnLst>
                  <a:cxn ang="0">
                    <a:pos x="0" y="13"/>
                  </a:cxn>
                  <a:cxn ang="0">
                    <a:pos x="0" y="13"/>
                  </a:cxn>
                  <a:cxn ang="0">
                    <a:pos x="4" y="4"/>
                  </a:cxn>
                  <a:cxn ang="0">
                    <a:pos x="13" y="0"/>
                  </a:cxn>
                  <a:cxn ang="0">
                    <a:pos x="23" y="4"/>
                  </a:cxn>
                  <a:cxn ang="0">
                    <a:pos x="26" y="13"/>
                  </a:cxn>
                  <a:cxn ang="0">
                    <a:pos x="23" y="23"/>
                  </a:cxn>
                  <a:cxn ang="0">
                    <a:pos x="13" y="27"/>
                  </a:cxn>
                  <a:cxn ang="0">
                    <a:pos x="4" y="23"/>
                  </a:cxn>
                  <a:cxn ang="0">
                    <a:pos x="0" y="13"/>
                  </a:cxn>
                  <a:cxn ang="0">
                    <a:pos x="0" y="13"/>
                  </a:cxn>
                  <a:cxn ang="0">
                    <a:pos x="1" y="100"/>
                  </a:cxn>
                  <a:cxn ang="0">
                    <a:pos x="1" y="100"/>
                  </a:cxn>
                  <a:cxn ang="0">
                    <a:pos x="12" y="91"/>
                  </a:cxn>
                  <a:cxn ang="0">
                    <a:pos x="18" y="79"/>
                  </a:cxn>
                  <a:cxn ang="0">
                    <a:pos x="17" y="77"/>
                  </a:cxn>
                  <a:cxn ang="0">
                    <a:pos x="15" y="76"/>
                  </a:cxn>
                  <a:cxn ang="0">
                    <a:pos x="13" y="76"/>
                  </a:cxn>
                  <a:cxn ang="0">
                    <a:pos x="11" y="76"/>
                  </a:cxn>
                  <a:cxn ang="0">
                    <a:pos x="3" y="73"/>
                  </a:cxn>
                  <a:cxn ang="0">
                    <a:pos x="0" y="64"/>
                  </a:cxn>
                  <a:cxn ang="0">
                    <a:pos x="3" y="54"/>
                  </a:cxn>
                  <a:cxn ang="0">
                    <a:pos x="13" y="50"/>
                  </a:cxn>
                  <a:cxn ang="0">
                    <a:pos x="24" y="55"/>
                  </a:cxn>
                  <a:cxn ang="0">
                    <a:pos x="29" y="69"/>
                  </a:cxn>
                  <a:cxn ang="0">
                    <a:pos x="19" y="92"/>
                  </a:cxn>
                  <a:cxn ang="0">
                    <a:pos x="3" y="104"/>
                  </a:cxn>
                  <a:cxn ang="0">
                    <a:pos x="1" y="100"/>
                  </a:cxn>
                </a:cxnLst>
                <a:rect l="0" t="0" r="r" b="b"/>
                <a:pathLst>
                  <a:path w="29" h="104">
                    <a:moveTo>
                      <a:pt x="0" y="13"/>
                    </a:moveTo>
                    <a:lnTo>
                      <a:pt x="0" y="13"/>
                    </a:lnTo>
                    <a:cubicBezTo>
                      <a:pt x="0" y="9"/>
                      <a:pt x="1" y="6"/>
                      <a:pt x="4" y="4"/>
                    </a:cubicBezTo>
                    <a:cubicBezTo>
                      <a:pt x="6" y="1"/>
                      <a:pt x="9" y="0"/>
                      <a:pt x="13" y="0"/>
                    </a:cubicBezTo>
                    <a:cubicBezTo>
                      <a:pt x="17" y="0"/>
                      <a:pt x="20" y="1"/>
                      <a:pt x="23" y="4"/>
                    </a:cubicBezTo>
                    <a:cubicBezTo>
                      <a:pt x="25" y="6"/>
                      <a:pt x="26" y="10"/>
                      <a:pt x="26" y="13"/>
                    </a:cubicBezTo>
                    <a:cubicBezTo>
                      <a:pt x="26" y="17"/>
                      <a:pt x="25" y="20"/>
                      <a:pt x="23" y="23"/>
                    </a:cubicBezTo>
                    <a:cubicBezTo>
                      <a:pt x="20" y="25"/>
                      <a:pt x="17" y="27"/>
                      <a:pt x="13" y="27"/>
                    </a:cubicBezTo>
                    <a:cubicBezTo>
                      <a:pt x="9" y="27"/>
                      <a:pt x="6" y="25"/>
                      <a:pt x="4" y="23"/>
                    </a:cubicBezTo>
                    <a:cubicBezTo>
                      <a:pt x="1" y="20"/>
                      <a:pt x="0" y="17"/>
                      <a:pt x="0" y="13"/>
                    </a:cubicBezTo>
                    <a:lnTo>
                      <a:pt x="0" y="13"/>
                    </a:lnTo>
                    <a:close/>
                    <a:moveTo>
                      <a:pt x="1" y="100"/>
                    </a:moveTo>
                    <a:lnTo>
                      <a:pt x="1" y="100"/>
                    </a:lnTo>
                    <a:cubicBezTo>
                      <a:pt x="5" y="97"/>
                      <a:pt x="9" y="94"/>
                      <a:pt x="12" y="91"/>
                    </a:cubicBezTo>
                    <a:cubicBezTo>
                      <a:pt x="16" y="87"/>
                      <a:pt x="18" y="83"/>
                      <a:pt x="18" y="79"/>
                    </a:cubicBezTo>
                    <a:cubicBezTo>
                      <a:pt x="18" y="78"/>
                      <a:pt x="18" y="77"/>
                      <a:pt x="17" y="77"/>
                    </a:cubicBezTo>
                    <a:cubicBezTo>
                      <a:pt x="17" y="76"/>
                      <a:pt x="16" y="76"/>
                      <a:pt x="15" y="76"/>
                    </a:cubicBezTo>
                    <a:cubicBezTo>
                      <a:pt x="14" y="76"/>
                      <a:pt x="14" y="76"/>
                      <a:pt x="13" y="76"/>
                    </a:cubicBezTo>
                    <a:cubicBezTo>
                      <a:pt x="12" y="76"/>
                      <a:pt x="12" y="76"/>
                      <a:pt x="11" y="76"/>
                    </a:cubicBezTo>
                    <a:cubicBezTo>
                      <a:pt x="8" y="76"/>
                      <a:pt x="5" y="75"/>
                      <a:pt x="3" y="73"/>
                    </a:cubicBezTo>
                    <a:cubicBezTo>
                      <a:pt x="1" y="70"/>
                      <a:pt x="0" y="67"/>
                      <a:pt x="0" y="64"/>
                    </a:cubicBezTo>
                    <a:cubicBezTo>
                      <a:pt x="0" y="60"/>
                      <a:pt x="1" y="56"/>
                      <a:pt x="3" y="54"/>
                    </a:cubicBezTo>
                    <a:cubicBezTo>
                      <a:pt x="6" y="51"/>
                      <a:pt x="9" y="50"/>
                      <a:pt x="13" y="50"/>
                    </a:cubicBezTo>
                    <a:cubicBezTo>
                      <a:pt x="17" y="50"/>
                      <a:pt x="21" y="52"/>
                      <a:pt x="24" y="55"/>
                    </a:cubicBezTo>
                    <a:cubicBezTo>
                      <a:pt x="27" y="59"/>
                      <a:pt x="29" y="63"/>
                      <a:pt x="29" y="69"/>
                    </a:cubicBezTo>
                    <a:cubicBezTo>
                      <a:pt x="29" y="77"/>
                      <a:pt x="25" y="85"/>
                      <a:pt x="19" y="92"/>
                    </a:cubicBezTo>
                    <a:cubicBezTo>
                      <a:pt x="15" y="96"/>
                      <a:pt x="9" y="100"/>
                      <a:pt x="3" y="104"/>
                    </a:cubicBezTo>
                    <a:lnTo>
                      <a:pt x="1" y="10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31" name="Freeform 407"/>
            <p:cNvSpPr>
              <a:spLocks noEditPoints="1"/>
            </p:cNvSpPr>
            <p:nvPr/>
          </p:nvSpPr>
          <p:spPr bwMode="auto">
            <a:xfrm>
              <a:off x="3325" y="1788"/>
              <a:ext cx="39" cy="61"/>
            </a:xfrm>
            <a:custGeom>
              <a:avLst/>
              <a:gdLst/>
              <a:ahLst/>
              <a:cxnLst>
                <a:cxn ang="0">
                  <a:pos x="25" y="74"/>
                </a:cxn>
                <a:cxn ang="0">
                  <a:pos x="25" y="74"/>
                </a:cxn>
                <a:cxn ang="0">
                  <a:pos x="28" y="100"/>
                </a:cxn>
                <a:cxn ang="0">
                  <a:pos x="36" y="107"/>
                </a:cxn>
                <a:cxn ang="0">
                  <a:pos x="45" y="94"/>
                </a:cxn>
                <a:cxn ang="0">
                  <a:pos x="47" y="74"/>
                </a:cxn>
                <a:cxn ang="0">
                  <a:pos x="47" y="37"/>
                </a:cxn>
                <a:cxn ang="0">
                  <a:pos x="44" y="11"/>
                </a:cxn>
                <a:cxn ang="0">
                  <a:pos x="36" y="4"/>
                </a:cxn>
                <a:cxn ang="0">
                  <a:pos x="28" y="11"/>
                </a:cxn>
                <a:cxn ang="0">
                  <a:pos x="25" y="37"/>
                </a:cxn>
                <a:cxn ang="0">
                  <a:pos x="25" y="74"/>
                </a:cxn>
                <a:cxn ang="0">
                  <a:pos x="0" y="56"/>
                </a:cxn>
                <a:cxn ang="0">
                  <a:pos x="0" y="56"/>
                </a:cxn>
                <a:cxn ang="0">
                  <a:pos x="13" y="12"/>
                </a:cxn>
                <a:cxn ang="0">
                  <a:pos x="36" y="0"/>
                </a:cxn>
                <a:cxn ang="0">
                  <a:pos x="61" y="15"/>
                </a:cxn>
                <a:cxn ang="0">
                  <a:pos x="72" y="54"/>
                </a:cxn>
                <a:cxn ang="0">
                  <a:pos x="60" y="98"/>
                </a:cxn>
                <a:cxn ang="0">
                  <a:pos x="36" y="111"/>
                </a:cxn>
                <a:cxn ang="0">
                  <a:pos x="19" y="105"/>
                </a:cxn>
                <a:cxn ang="0">
                  <a:pos x="7" y="90"/>
                </a:cxn>
                <a:cxn ang="0">
                  <a:pos x="1" y="73"/>
                </a:cxn>
                <a:cxn ang="0">
                  <a:pos x="0" y="56"/>
                </a:cxn>
                <a:cxn ang="0">
                  <a:pos x="0" y="56"/>
                </a:cxn>
              </a:cxnLst>
              <a:rect l="0" t="0" r="r" b="b"/>
              <a:pathLst>
                <a:path w="72" h="111">
                  <a:moveTo>
                    <a:pt x="25" y="74"/>
                  </a:moveTo>
                  <a:lnTo>
                    <a:pt x="25" y="74"/>
                  </a:lnTo>
                  <a:cubicBezTo>
                    <a:pt x="25" y="86"/>
                    <a:pt x="26" y="95"/>
                    <a:pt x="28" y="100"/>
                  </a:cubicBezTo>
                  <a:cubicBezTo>
                    <a:pt x="30" y="104"/>
                    <a:pt x="32" y="107"/>
                    <a:pt x="36" y="107"/>
                  </a:cubicBezTo>
                  <a:cubicBezTo>
                    <a:pt x="41" y="107"/>
                    <a:pt x="44" y="102"/>
                    <a:pt x="45" y="94"/>
                  </a:cubicBezTo>
                  <a:cubicBezTo>
                    <a:pt x="46" y="89"/>
                    <a:pt x="47" y="83"/>
                    <a:pt x="47" y="74"/>
                  </a:cubicBezTo>
                  <a:lnTo>
                    <a:pt x="47" y="37"/>
                  </a:lnTo>
                  <a:cubicBezTo>
                    <a:pt x="47" y="24"/>
                    <a:pt x="46" y="16"/>
                    <a:pt x="44" y="11"/>
                  </a:cubicBezTo>
                  <a:cubicBezTo>
                    <a:pt x="42" y="6"/>
                    <a:pt x="39" y="4"/>
                    <a:pt x="36" y="4"/>
                  </a:cubicBezTo>
                  <a:cubicBezTo>
                    <a:pt x="32" y="4"/>
                    <a:pt x="30" y="6"/>
                    <a:pt x="28" y="11"/>
                  </a:cubicBezTo>
                  <a:cubicBezTo>
                    <a:pt x="26" y="16"/>
                    <a:pt x="25" y="24"/>
                    <a:pt x="25" y="37"/>
                  </a:cubicBezTo>
                  <a:lnTo>
                    <a:pt x="25" y="74"/>
                  </a:lnTo>
                  <a:close/>
                  <a:moveTo>
                    <a:pt x="0" y="56"/>
                  </a:moveTo>
                  <a:lnTo>
                    <a:pt x="0" y="56"/>
                  </a:lnTo>
                  <a:cubicBezTo>
                    <a:pt x="0" y="37"/>
                    <a:pt x="4" y="22"/>
                    <a:pt x="13" y="12"/>
                  </a:cubicBezTo>
                  <a:cubicBezTo>
                    <a:pt x="19" y="4"/>
                    <a:pt x="27" y="0"/>
                    <a:pt x="36" y="0"/>
                  </a:cubicBezTo>
                  <a:cubicBezTo>
                    <a:pt x="46" y="0"/>
                    <a:pt x="54" y="5"/>
                    <a:pt x="61" y="15"/>
                  </a:cubicBezTo>
                  <a:cubicBezTo>
                    <a:pt x="68" y="25"/>
                    <a:pt x="72" y="38"/>
                    <a:pt x="72" y="54"/>
                  </a:cubicBezTo>
                  <a:cubicBezTo>
                    <a:pt x="72" y="73"/>
                    <a:pt x="68" y="87"/>
                    <a:pt x="60" y="98"/>
                  </a:cubicBezTo>
                  <a:cubicBezTo>
                    <a:pt x="53" y="107"/>
                    <a:pt x="45" y="111"/>
                    <a:pt x="36" y="111"/>
                  </a:cubicBezTo>
                  <a:cubicBezTo>
                    <a:pt x="29" y="111"/>
                    <a:pt x="24" y="109"/>
                    <a:pt x="19" y="105"/>
                  </a:cubicBezTo>
                  <a:cubicBezTo>
                    <a:pt x="15" y="101"/>
                    <a:pt x="11" y="96"/>
                    <a:pt x="7" y="90"/>
                  </a:cubicBezTo>
                  <a:cubicBezTo>
                    <a:pt x="5" y="85"/>
                    <a:pt x="3" y="79"/>
                    <a:pt x="1" y="73"/>
                  </a:cubicBezTo>
                  <a:cubicBezTo>
                    <a:pt x="1" y="69"/>
                    <a:pt x="0" y="63"/>
                    <a:pt x="0" y="56"/>
                  </a:cubicBezTo>
                  <a:lnTo>
                    <a:pt x="0" y="5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2" name="Freeform 408"/>
            <p:cNvSpPr>
              <a:spLocks/>
            </p:cNvSpPr>
            <p:nvPr/>
          </p:nvSpPr>
          <p:spPr bwMode="auto">
            <a:xfrm>
              <a:off x="3374" y="1834"/>
              <a:ext cx="16" cy="30"/>
            </a:xfrm>
            <a:custGeom>
              <a:avLst/>
              <a:gdLst/>
              <a:ahLst/>
              <a:cxnLst>
                <a:cxn ang="0">
                  <a:pos x="1" y="50"/>
                </a:cxn>
                <a:cxn ang="0">
                  <a:pos x="1" y="50"/>
                </a:cxn>
                <a:cxn ang="0">
                  <a:pos x="12" y="41"/>
                </a:cxn>
                <a:cxn ang="0">
                  <a:pos x="18" y="29"/>
                </a:cxn>
                <a:cxn ang="0">
                  <a:pos x="17" y="27"/>
                </a:cxn>
                <a:cxn ang="0">
                  <a:pos x="15" y="26"/>
                </a:cxn>
                <a:cxn ang="0">
                  <a:pos x="13" y="26"/>
                </a:cxn>
                <a:cxn ang="0">
                  <a:pos x="12" y="26"/>
                </a:cxn>
                <a:cxn ang="0">
                  <a:pos x="3" y="23"/>
                </a:cxn>
                <a:cxn ang="0">
                  <a:pos x="0" y="14"/>
                </a:cxn>
                <a:cxn ang="0">
                  <a:pos x="3" y="4"/>
                </a:cxn>
                <a:cxn ang="0">
                  <a:pos x="13" y="0"/>
                </a:cxn>
                <a:cxn ang="0">
                  <a:pos x="25" y="5"/>
                </a:cxn>
                <a:cxn ang="0">
                  <a:pos x="29" y="19"/>
                </a:cxn>
                <a:cxn ang="0">
                  <a:pos x="19" y="42"/>
                </a:cxn>
                <a:cxn ang="0">
                  <a:pos x="3" y="54"/>
                </a:cxn>
                <a:cxn ang="0">
                  <a:pos x="1" y="50"/>
                </a:cxn>
              </a:cxnLst>
              <a:rect l="0" t="0" r="r" b="b"/>
              <a:pathLst>
                <a:path w="29" h="54">
                  <a:moveTo>
                    <a:pt x="1" y="50"/>
                  </a:moveTo>
                  <a:lnTo>
                    <a:pt x="1" y="50"/>
                  </a:lnTo>
                  <a:cubicBezTo>
                    <a:pt x="6" y="47"/>
                    <a:pt x="9" y="44"/>
                    <a:pt x="12" y="41"/>
                  </a:cubicBezTo>
                  <a:cubicBezTo>
                    <a:pt x="16" y="37"/>
                    <a:pt x="18" y="33"/>
                    <a:pt x="18" y="29"/>
                  </a:cubicBezTo>
                  <a:cubicBezTo>
                    <a:pt x="18" y="28"/>
                    <a:pt x="18" y="27"/>
                    <a:pt x="17" y="27"/>
                  </a:cubicBezTo>
                  <a:cubicBezTo>
                    <a:pt x="17" y="26"/>
                    <a:pt x="16" y="26"/>
                    <a:pt x="15" y="26"/>
                  </a:cubicBezTo>
                  <a:cubicBezTo>
                    <a:pt x="15" y="26"/>
                    <a:pt x="14" y="26"/>
                    <a:pt x="13" y="26"/>
                  </a:cubicBezTo>
                  <a:cubicBezTo>
                    <a:pt x="12" y="26"/>
                    <a:pt x="12" y="26"/>
                    <a:pt x="12" y="26"/>
                  </a:cubicBezTo>
                  <a:cubicBezTo>
                    <a:pt x="8" y="26"/>
                    <a:pt x="6" y="25"/>
                    <a:pt x="3" y="23"/>
                  </a:cubicBezTo>
                  <a:cubicBezTo>
                    <a:pt x="1" y="20"/>
                    <a:pt x="0" y="17"/>
                    <a:pt x="0" y="14"/>
                  </a:cubicBezTo>
                  <a:cubicBezTo>
                    <a:pt x="0" y="10"/>
                    <a:pt x="1" y="6"/>
                    <a:pt x="3" y="4"/>
                  </a:cubicBezTo>
                  <a:cubicBezTo>
                    <a:pt x="6" y="1"/>
                    <a:pt x="9" y="0"/>
                    <a:pt x="13" y="0"/>
                  </a:cubicBezTo>
                  <a:cubicBezTo>
                    <a:pt x="18" y="0"/>
                    <a:pt x="22" y="2"/>
                    <a:pt x="25" y="5"/>
                  </a:cubicBezTo>
                  <a:cubicBezTo>
                    <a:pt x="28" y="9"/>
                    <a:pt x="29" y="13"/>
                    <a:pt x="29" y="19"/>
                  </a:cubicBezTo>
                  <a:cubicBezTo>
                    <a:pt x="29" y="27"/>
                    <a:pt x="26" y="35"/>
                    <a:pt x="19" y="42"/>
                  </a:cubicBezTo>
                  <a:cubicBezTo>
                    <a:pt x="15" y="46"/>
                    <a:pt x="10" y="50"/>
                    <a:pt x="3" y="54"/>
                  </a:cubicBezTo>
                  <a:lnTo>
                    <a:pt x="1" y="5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3" name="Freeform 409"/>
            <p:cNvSpPr>
              <a:spLocks noEditPoints="1"/>
            </p:cNvSpPr>
            <p:nvPr/>
          </p:nvSpPr>
          <p:spPr bwMode="auto">
            <a:xfrm>
              <a:off x="3413" y="1788"/>
              <a:ext cx="39" cy="61"/>
            </a:xfrm>
            <a:custGeom>
              <a:avLst/>
              <a:gdLst/>
              <a:ahLst/>
              <a:cxnLst>
                <a:cxn ang="0">
                  <a:pos x="43" y="42"/>
                </a:cxn>
                <a:cxn ang="0">
                  <a:pos x="43" y="42"/>
                </a:cxn>
                <a:cxn ang="0">
                  <a:pos x="48" y="34"/>
                </a:cxn>
                <a:cxn ang="0">
                  <a:pos x="50" y="24"/>
                </a:cxn>
                <a:cxn ang="0">
                  <a:pos x="46" y="10"/>
                </a:cxn>
                <a:cxn ang="0">
                  <a:pos x="35" y="4"/>
                </a:cxn>
                <a:cxn ang="0">
                  <a:pos x="26" y="8"/>
                </a:cxn>
                <a:cxn ang="0">
                  <a:pos x="23" y="17"/>
                </a:cxn>
                <a:cxn ang="0">
                  <a:pos x="31" y="34"/>
                </a:cxn>
                <a:cxn ang="0">
                  <a:pos x="43" y="42"/>
                </a:cxn>
                <a:cxn ang="0">
                  <a:pos x="43" y="42"/>
                </a:cxn>
                <a:cxn ang="0">
                  <a:pos x="19" y="84"/>
                </a:cxn>
                <a:cxn ang="0">
                  <a:pos x="19" y="84"/>
                </a:cxn>
                <a:cxn ang="0">
                  <a:pos x="21" y="96"/>
                </a:cxn>
                <a:cxn ang="0">
                  <a:pos x="35" y="106"/>
                </a:cxn>
                <a:cxn ang="0">
                  <a:pos x="45" y="102"/>
                </a:cxn>
                <a:cxn ang="0">
                  <a:pos x="49" y="88"/>
                </a:cxn>
                <a:cxn ang="0">
                  <a:pos x="42" y="72"/>
                </a:cxn>
                <a:cxn ang="0">
                  <a:pos x="27" y="60"/>
                </a:cxn>
                <a:cxn ang="0">
                  <a:pos x="22" y="71"/>
                </a:cxn>
                <a:cxn ang="0">
                  <a:pos x="19" y="84"/>
                </a:cxn>
                <a:cxn ang="0">
                  <a:pos x="19" y="84"/>
                </a:cxn>
                <a:cxn ang="0">
                  <a:pos x="0" y="84"/>
                </a:cxn>
                <a:cxn ang="0">
                  <a:pos x="0" y="84"/>
                </a:cxn>
                <a:cxn ang="0">
                  <a:pos x="9" y="65"/>
                </a:cxn>
                <a:cxn ang="0">
                  <a:pos x="23" y="58"/>
                </a:cxn>
                <a:cxn ang="0">
                  <a:pos x="23" y="57"/>
                </a:cxn>
                <a:cxn ang="0">
                  <a:pos x="15" y="52"/>
                </a:cxn>
                <a:cxn ang="0">
                  <a:pos x="7" y="43"/>
                </a:cxn>
                <a:cxn ang="0">
                  <a:pos x="3" y="35"/>
                </a:cxn>
                <a:cxn ang="0">
                  <a:pos x="2" y="27"/>
                </a:cxn>
                <a:cxn ang="0">
                  <a:pos x="12" y="8"/>
                </a:cxn>
                <a:cxn ang="0">
                  <a:pos x="38" y="0"/>
                </a:cxn>
                <a:cxn ang="0">
                  <a:pos x="61" y="6"/>
                </a:cxn>
                <a:cxn ang="0">
                  <a:pos x="69" y="22"/>
                </a:cxn>
                <a:cxn ang="0">
                  <a:pos x="60" y="38"/>
                </a:cxn>
                <a:cxn ang="0">
                  <a:pos x="48" y="44"/>
                </a:cxn>
                <a:cxn ang="0">
                  <a:pos x="48" y="45"/>
                </a:cxn>
                <a:cxn ang="0">
                  <a:pos x="64" y="58"/>
                </a:cxn>
                <a:cxn ang="0">
                  <a:pos x="71" y="79"/>
                </a:cxn>
                <a:cxn ang="0">
                  <a:pos x="60" y="103"/>
                </a:cxn>
                <a:cxn ang="0">
                  <a:pos x="33" y="111"/>
                </a:cxn>
                <a:cxn ang="0">
                  <a:pos x="11" y="104"/>
                </a:cxn>
                <a:cxn ang="0">
                  <a:pos x="0" y="84"/>
                </a:cxn>
                <a:cxn ang="0">
                  <a:pos x="0" y="84"/>
                </a:cxn>
              </a:cxnLst>
              <a:rect l="0" t="0" r="r" b="b"/>
              <a:pathLst>
                <a:path w="71" h="111">
                  <a:moveTo>
                    <a:pt x="43" y="42"/>
                  </a:moveTo>
                  <a:lnTo>
                    <a:pt x="43" y="42"/>
                  </a:lnTo>
                  <a:cubicBezTo>
                    <a:pt x="45" y="39"/>
                    <a:pt x="47" y="36"/>
                    <a:pt x="48" y="34"/>
                  </a:cubicBezTo>
                  <a:cubicBezTo>
                    <a:pt x="49" y="31"/>
                    <a:pt x="50" y="28"/>
                    <a:pt x="50" y="24"/>
                  </a:cubicBezTo>
                  <a:cubicBezTo>
                    <a:pt x="50" y="18"/>
                    <a:pt x="48" y="13"/>
                    <a:pt x="46" y="10"/>
                  </a:cubicBezTo>
                  <a:cubicBezTo>
                    <a:pt x="44" y="6"/>
                    <a:pt x="41" y="4"/>
                    <a:pt x="35" y="4"/>
                  </a:cubicBezTo>
                  <a:cubicBezTo>
                    <a:pt x="32" y="4"/>
                    <a:pt x="28" y="5"/>
                    <a:pt x="26" y="8"/>
                  </a:cubicBezTo>
                  <a:cubicBezTo>
                    <a:pt x="24" y="10"/>
                    <a:pt x="23" y="14"/>
                    <a:pt x="23" y="17"/>
                  </a:cubicBezTo>
                  <a:cubicBezTo>
                    <a:pt x="23" y="23"/>
                    <a:pt x="25" y="29"/>
                    <a:pt x="31" y="34"/>
                  </a:cubicBezTo>
                  <a:cubicBezTo>
                    <a:pt x="35" y="37"/>
                    <a:pt x="39" y="40"/>
                    <a:pt x="43" y="42"/>
                  </a:cubicBezTo>
                  <a:lnTo>
                    <a:pt x="43" y="42"/>
                  </a:lnTo>
                  <a:close/>
                  <a:moveTo>
                    <a:pt x="19" y="84"/>
                  </a:moveTo>
                  <a:lnTo>
                    <a:pt x="19" y="84"/>
                  </a:lnTo>
                  <a:cubicBezTo>
                    <a:pt x="19" y="88"/>
                    <a:pt x="20" y="92"/>
                    <a:pt x="21" y="96"/>
                  </a:cubicBezTo>
                  <a:cubicBezTo>
                    <a:pt x="24" y="103"/>
                    <a:pt x="28" y="106"/>
                    <a:pt x="35" y="106"/>
                  </a:cubicBezTo>
                  <a:cubicBezTo>
                    <a:pt x="39" y="106"/>
                    <a:pt x="42" y="105"/>
                    <a:pt x="45" y="102"/>
                  </a:cubicBezTo>
                  <a:cubicBezTo>
                    <a:pt x="47" y="99"/>
                    <a:pt x="49" y="94"/>
                    <a:pt x="49" y="88"/>
                  </a:cubicBezTo>
                  <a:cubicBezTo>
                    <a:pt x="49" y="82"/>
                    <a:pt x="47" y="76"/>
                    <a:pt x="42" y="72"/>
                  </a:cubicBezTo>
                  <a:cubicBezTo>
                    <a:pt x="40" y="69"/>
                    <a:pt x="35" y="65"/>
                    <a:pt x="27" y="60"/>
                  </a:cubicBezTo>
                  <a:cubicBezTo>
                    <a:pt x="24" y="65"/>
                    <a:pt x="22" y="68"/>
                    <a:pt x="22" y="71"/>
                  </a:cubicBezTo>
                  <a:cubicBezTo>
                    <a:pt x="20" y="75"/>
                    <a:pt x="19" y="79"/>
                    <a:pt x="19" y="84"/>
                  </a:cubicBezTo>
                  <a:lnTo>
                    <a:pt x="19" y="84"/>
                  </a:lnTo>
                  <a:close/>
                  <a:moveTo>
                    <a:pt x="0" y="84"/>
                  </a:moveTo>
                  <a:lnTo>
                    <a:pt x="0" y="84"/>
                  </a:lnTo>
                  <a:cubicBezTo>
                    <a:pt x="0" y="76"/>
                    <a:pt x="3" y="70"/>
                    <a:pt x="9" y="65"/>
                  </a:cubicBezTo>
                  <a:cubicBezTo>
                    <a:pt x="12" y="62"/>
                    <a:pt x="17" y="60"/>
                    <a:pt x="23" y="58"/>
                  </a:cubicBezTo>
                  <a:lnTo>
                    <a:pt x="23" y="57"/>
                  </a:lnTo>
                  <a:cubicBezTo>
                    <a:pt x="21" y="56"/>
                    <a:pt x="19" y="55"/>
                    <a:pt x="15" y="52"/>
                  </a:cubicBezTo>
                  <a:cubicBezTo>
                    <a:pt x="12" y="49"/>
                    <a:pt x="9" y="46"/>
                    <a:pt x="7" y="43"/>
                  </a:cubicBezTo>
                  <a:cubicBezTo>
                    <a:pt x="5" y="40"/>
                    <a:pt x="4" y="38"/>
                    <a:pt x="3" y="35"/>
                  </a:cubicBezTo>
                  <a:cubicBezTo>
                    <a:pt x="2" y="33"/>
                    <a:pt x="2" y="30"/>
                    <a:pt x="2" y="27"/>
                  </a:cubicBezTo>
                  <a:cubicBezTo>
                    <a:pt x="2" y="20"/>
                    <a:pt x="5" y="13"/>
                    <a:pt x="12" y="8"/>
                  </a:cubicBezTo>
                  <a:cubicBezTo>
                    <a:pt x="18" y="2"/>
                    <a:pt x="27" y="0"/>
                    <a:pt x="38" y="0"/>
                  </a:cubicBezTo>
                  <a:cubicBezTo>
                    <a:pt x="48" y="0"/>
                    <a:pt x="55" y="2"/>
                    <a:pt x="61" y="6"/>
                  </a:cubicBezTo>
                  <a:cubicBezTo>
                    <a:pt x="66" y="11"/>
                    <a:pt x="69" y="16"/>
                    <a:pt x="69" y="22"/>
                  </a:cubicBezTo>
                  <a:cubicBezTo>
                    <a:pt x="69" y="28"/>
                    <a:pt x="66" y="34"/>
                    <a:pt x="60" y="38"/>
                  </a:cubicBezTo>
                  <a:cubicBezTo>
                    <a:pt x="57" y="40"/>
                    <a:pt x="53" y="42"/>
                    <a:pt x="48" y="44"/>
                  </a:cubicBezTo>
                  <a:lnTo>
                    <a:pt x="48" y="45"/>
                  </a:lnTo>
                  <a:cubicBezTo>
                    <a:pt x="56" y="51"/>
                    <a:pt x="61" y="55"/>
                    <a:pt x="64" y="58"/>
                  </a:cubicBezTo>
                  <a:cubicBezTo>
                    <a:pt x="68" y="64"/>
                    <a:pt x="71" y="71"/>
                    <a:pt x="71" y="79"/>
                  </a:cubicBezTo>
                  <a:cubicBezTo>
                    <a:pt x="71" y="89"/>
                    <a:pt x="67" y="97"/>
                    <a:pt x="60" y="103"/>
                  </a:cubicBezTo>
                  <a:cubicBezTo>
                    <a:pt x="53" y="108"/>
                    <a:pt x="44" y="111"/>
                    <a:pt x="33" y="111"/>
                  </a:cubicBezTo>
                  <a:cubicBezTo>
                    <a:pt x="25" y="111"/>
                    <a:pt x="18" y="109"/>
                    <a:pt x="11" y="104"/>
                  </a:cubicBezTo>
                  <a:cubicBezTo>
                    <a:pt x="4" y="100"/>
                    <a:pt x="0" y="93"/>
                    <a:pt x="0" y="84"/>
                  </a:cubicBezTo>
                  <a:lnTo>
                    <a:pt x="0" y="8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4" name="Freeform 410"/>
            <p:cNvSpPr>
              <a:spLocks/>
            </p:cNvSpPr>
            <p:nvPr/>
          </p:nvSpPr>
          <p:spPr bwMode="auto">
            <a:xfrm>
              <a:off x="3462" y="1834"/>
              <a:ext cx="16" cy="30"/>
            </a:xfrm>
            <a:custGeom>
              <a:avLst/>
              <a:gdLst/>
              <a:ahLst/>
              <a:cxnLst>
                <a:cxn ang="0">
                  <a:pos x="1" y="50"/>
                </a:cxn>
                <a:cxn ang="0">
                  <a:pos x="1" y="50"/>
                </a:cxn>
                <a:cxn ang="0">
                  <a:pos x="12" y="41"/>
                </a:cxn>
                <a:cxn ang="0">
                  <a:pos x="18" y="29"/>
                </a:cxn>
                <a:cxn ang="0">
                  <a:pos x="17" y="27"/>
                </a:cxn>
                <a:cxn ang="0">
                  <a:pos x="15" y="26"/>
                </a:cxn>
                <a:cxn ang="0">
                  <a:pos x="13" y="26"/>
                </a:cxn>
                <a:cxn ang="0">
                  <a:pos x="12" y="26"/>
                </a:cxn>
                <a:cxn ang="0">
                  <a:pos x="3" y="23"/>
                </a:cxn>
                <a:cxn ang="0">
                  <a:pos x="0" y="14"/>
                </a:cxn>
                <a:cxn ang="0">
                  <a:pos x="3" y="4"/>
                </a:cxn>
                <a:cxn ang="0">
                  <a:pos x="13" y="0"/>
                </a:cxn>
                <a:cxn ang="0">
                  <a:pos x="25" y="5"/>
                </a:cxn>
                <a:cxn ang="0">
                  <a:pos x="29" y="19"/>
                </a:cxn>
                <a:cxn ang="0">
                  <a:pos x="19" y="42"/>
                </a:cxn>
                <a:cxn ang="0">
                  <a:pos x="3" y="54"/>
                </a:cxn>
                <a:cxn ang="0">
                  <a:pos x="1" y="50"/>
                </a:cxn>
              </a:cxnLst>
              <a:rect l="0" t="0" r="r" b="b"/>
              <a:pathLst>
                <a:path w="29" h="54">
                  <a:moveTo>
                    <a:pt x="1" y="50"/>
                  </a:moveTo>
                  <a:lnTo>
                    <a:pt x="1" y="50"/>
                  </a:lnTo>
                  <a:cubicBezTo>
                    <a:pt x="6" y="47"/>
                    <a:pt x="9" y="44"/>
                    <a:pt x="12" y="41"/>
                  </a:cubicBezTo>
                  <a:cubicBezTo>
                    <a:pt x="16" y="37"/>
                    <a:pt x="18" y="33"/>
                    <a:pt x="18" y="29"/>
                  </a:cubicBezTo>
                  <a:cubicBezTo>
                    <a:pt x="18" y="28"/>
                    <a:pt x="18" y="27"/>
                    <a:pt x="17" y="27"/>
                  </a:cubicBezTo>
                  <a:cubicBezTo>
                    <a:pt x="17" y="26"/>
                    <a:pt x="16" y="26"/>
                    <a:pt x="15" y="26"/>
                  </a:cubicBezTo>
                  <a:cubicBezTo>
                    <a:pt x="15" y="26"/>
                    <a:pt x="14" y="26"/>
                    <a:pt x="13" y="26"/>
                  </a:cubicBezTo>
                  <a:cubicBezTo>
                    <a:pt x="12" y="26"/>
                    <a:pt x="12" y="26"/>
                    <a:pt x="12" y="26"/>
                  </a:cubicBezTo>
                  <a:cubicBezTo>
                    <a:pt x="8" y="26"/>
                    <a:pt x="6" y="25"/>
                    <a:pt x="3" y="23"/>
                  </a:cubicBezTo>
                  <a:cubicBezTo>
                    <a:pt x="1" y="20"/>
                    <a:pt x="0" y="17"/>
                    <a:pt x="0" y="14"/>
                  </a:cubicBezTo>
                  <a:cubicBezTo>
                    <a:pt x="0" y="10"/>
                    <a:pt x="1" y="6"/>
                    <a:pt x="3" y="4"/>
                  </a:cubicBezTo>
                  <a:cubicBezTo>
                    <a:pt x="6" y="1"/>
                    <a:pt x="9" y="0"/>
                    <a:pt x="13" y="0"/>
                  </a:cubicBezTo>
                  <a:cubicBezTo>
                    <a:pt x="18" y="0"/>
                    <a:pt x="22" y="2"/>
                    <a:pt x="25" y="5"/>
                  </a:cubicBezTo>
                  <a:cubicBezTo>
                    <a:pt x="28" y="9"/>
                    <a:pt x="29" y="13"/>
                    <a:pt x="29" y="19"/>
                  </a:cubicBezTo>
                  <a:cubicBezTo>
                    <a:pt x="29" y="27"/>
                    <a:pt x="26" y="35"/>
                    <a:pt x="19" y="42"/>
                  </a:cubicBezTo>
                  <a:cubicBezTo>
                    <a:pt x="15" y="46"/>
                    <a:pt x="10" y="50"/>
                    <a:pt x="3" y="54"/>
                  </a:cubicBezTo>
                  <a:lnTo>
                    <a:pt x="1" y="5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5" name="Freeform 411"/>
            <p:cNvSpPr>
              <a:spLocks noEditPoints="1"/>
            </p:cNvSpPr>
            <p:nvPr/>
          </p:nvSpPr>
          <p:spPr bwMode="auto">
            <a:xfrm>
              <a:off x="3501" y="1806"/>
              <a:ext cx="39" cy="43"/>
            </a:xfrm>
            <a:custGeom>
              <a:avLst/>
              <a:gdLst/>
              <a:ahLst/>
              <a:cxnLst>
                <a:cxn ang="0">
                  <a:pos x="0" y="38"/>
                </a:cxn>
                <a:cxn ang="0">
                  <a:pos x="0" y="38"/>
                </a:cxn>
                <a:cxn ang="0">
                  <a:pos x="10" y="11"/>
                </a:cxn>
                <a:cxn ang="0">
                  <a:pos x="36" y="0"/>
                </a:cxn>
                <a:cxn ang="0">
                  <a:pos x="61" y="11"/>
                </a:cxn>
                <a:cxn ang="0">
                  <a:pos x="71" y="38"/>
                </a:cxn>
                <a:cxn ang="0">
                  <a:pos x="62" y="66"/>
                </a:cxn>
                <a:cxn ang="0">
                  <a:pos x="36" y="77"/>
                </a:cxn>
                <a:cxn ang="0">
                  <a:pos x="10" y="66"/>
                </a:cxn>
                <a:cxn ang="0">
                  <a:pos x="0" y="38"/>
                </a:cxn>
                <a:cxn ang="0">
                  <a:pos x="0" y="38"/>
                </a:cxn>
                <a:cxn ang="0">
                  <a:pos x="23" y="38"/>
                </a:cxn>
                <a:cxn ang="0">
                  <a:pos x="23" y="38"/>
                </a:cxn>
                <a:cxn ang="0">
                  <a:pos x="25" y="62"/>
                </a:cxn>
                <a:cxn ang="0">
                  <a:pos x="36" y="72"/>
                </a:cxn>
                <a:cxn ang="0">
                  <a:pos x="46" y="64"/>
                </a:cxn>
                <a:cxn ang="0">
                  <a:pos x="48" y="38"/>
                </a:cxn>
                <a:cxn ang="0">
                  <a:pos x="46" y="13"/>
                </a:cxn>
                <a:cxn ang="0">
                  <a:pos x="36" y="5"/>
                </a:cxn>
                <a:cxn ang="0">
                  <a:pos x="25" y="15"/>
                </a:cxn>
                <a:cxn ang="0">
                  <a:pos x="23" y="38"/>
                </a:cxn>
                <a:cxn ang="0">
                  <a:pos x="23" y="38"/>
                </a:cxn>
                <a:cxn ang="0">
                  <a:pos x="36" y="0"/>
                </a:cxn>
                <a:cxn ang="0">
                  <a:pos x="36" y="0"/>
                </a:cxn>
                <a:cxn ang="0">
                  <a:pos x="36" y="0"/>
                </a:cxn>
              </a:cxnLst>
              <a:rect l="0" t="0" r="r" b="b"/>
              <a:pathLst>
                <a:path w="71" h="77">
                  <a:moveTo>
                    <a:pt x="0" y="38"/>
                  </a:moveTo>
                  <a:lnTo>
                    <a:pt x="0" y="38"/>
                  </a:lnTo>
                  <a:cubicBezTo>
                    <a:pt x="0" y="27"/>
                    <a:pt x="3" y="18"/>
                    <a:pt x="10" y="11"/>
                  </a:cubicBezTo>
                  <a:cubicBezTo>
                    <a:pt x="17" y="3"/>
                    <a:pt x="25" y="0"/>
                    <a:pt x="36" y="0"/>
                  </a:cubicBezTo>
                  <a:cubicBezTo>
                    <a:pt x="46" y="0"/>
                    <a:pt x="55" y="3"/>
                    <a:pt x="61" y="11"/>
                  </a:cubicBezTo>
                  <a:cubicBezTo>
                    <a:pt x="68" y="19"/>
                    <a:pt x="71" y="28"/>
                    <a:pt x="71" y="38"/>
                  </a:cubicBezTo>
                  <a:cubicBezTo>
                    <a:pt x="71" y="49"/>
                    <a:pt x="68" y="58"/>
                    <a:pt x="62" y="66"/>
                  </a:cubicBezTo>
                  <a:cubicBezTo>
                    <a:pt x="55" y="73"/>
                    <a:pt x="46" y="77"/>
                    <a:pt x="36" y="77"/>
                  </a:cubicBezTo>
                  <a:cubicBezTo>
                    <a:pt x="25" y="77"/>
                    <a:pt x="17" y="74"/>
                    <a:pt x="10" y="66"/>
                  </a:cubicBezTo>
                  <a:cubicBezTo>
                    <a:pt x="3" y="59"/>
                    <a:pt x="0" y="49"/>
                    <a:pt x="0" y="38"/>
                  </a:cubicBezTo>
                  <a:lnTo>
                    <a:pt x="0" y="38"/>
                  </a:lnTo>
                  <a:close/>
                  <a:moveTo>
                    <a:pt x="23" y="38"/>
                  </a:moveTo>
                  <a:lnTo>
                    <a:pt x="23" y="38"/>
                  </a:lnTo>
                  <a:cubicBezTo>
                    <a:pt x="23" y="50"/>
                    <a:pt x="24" y="57"/>
                    <a:pt x="25" y="62"/>
                  </a:cubicBezTo>
                  <a:cubicBezTo>
                    <a:pt x="27" y="69"/>
                    <a:pt x="30" y="72"/>
                    <a:pt x="36" y="72"/>
                  </a:cubicBezTo>
                  <a:cubicBezTo>
                    <a:pt x="41" y="72"/>
                    <a:pt x="44" y="69"/>
                    <a:pt x="46" y="64"/>
                  </a:cubicBezTo>
                  <a:cubicBezTo>
                    <a:pt x="47" y="59"/>
                    <a:pt x="48" y="50"/>
                    <a:pt x="48" y="38"/>
                  </a:cubicBezTo>
                  <a:cubicBezTo>
                    <a:pt x="48" y="27"/>
                    <a:pt x="47" y="18"/>
                    <a:pt x="46" y="13"/>
                  </a:cubicBezTo>
                  <a:cubicBezTo>
                    <a:pt x="44" y="7"/>
                    <a:pt x="41" y="5"/>
                    <a:pt x="36" y="5"/>
                  </a:cubicBezTo>
                  <a:cubicBezTo>
                    <a:pt x="30" y="5"/>
                    <a:pt x="27" y="8"/>
                    <a:pt x="25" y="15"/>
                  </a:cubicBezTo>
                  <a:cubicBezTo>
                    <a:pt x="24" y="20"/>
                    <a:pt x="23" y="27"/>
                    <a:pt x="23" y="38"/>
                  </a:cubicBezTo>
                  <a:lnTo>
                    <a:pt x="23" y="38"/>
                  </a:lnTo>
                  <a:close/>
                  <a:moveTo>
                    <a:pt x="36" y="0"/>
                  </a:moveTo>
                  <a:lnTo>
                    <a:pt x="36" y="0"/>
                  </a:lnTo>
                  <a:lnTo>
                    <a:pt x="3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6" name="Freeform 412"/>
            <p:cNvSpPr>
              <a:spLocks/>
            </p:cNvSpPr>
            <p:nvPr/>
          </p:nvSpPr>
          <p:spPr bwMode="auto">
            <a:xfrm>
              <a:off x="3544" y="1806"/>
              <a:ext cx="36" cy="42"/>
            </a:xfrm>
            <a:custGeom>
              <a:avLst/>
              <a:gdLst/>
              <a:ahLst/>
              <a:cxnLst>
                <a:cxn ang="0">
                  <a:pos x="0" y="71"/>
                </a:cxn>
                <a:cxn ang="0">
                  <a:pos x="0" y="71"/>
                </a:cxn>
                <a:cxn ang="0">
                  <a:pos x="6" y="69"/>
                </a:cxn>
                <a:cxn ang="0">
                  <a:pos x="8" y="63"/>
                </a:cxn>
                <a:cxn ang="0">
                  <a:pos x="9" y="58"/>
                </a:cxn>
                <a:cxn ang="0">
                  <a:pos x="9" y="15"/>
                </a:cxn>
                <a:cxn ang="0">
                  <a:pos x="7" y="8"/>
                </a:cxn>
                <a:cxn ang="0">
                  <a:pos x="0" y="6"/>
                </a:cxn>
                <a:cxn ang="0">
                  <a:pos x="0" y="2"/>
                </a:cxn>
                <a:cxn ang="0">
                  <a:pos x="30" y="2"/>
                </a:cxn>
                <a:cxn ang="0">
                  <a:pos x="30" y="14"/>
                </a:cxn>
                <a:cxn ang="0">
                  <a:pos x="40" y="4"/>
                </a:cxn>
                <a:cxn ang="0">
                  <a:pos x="52" y="0"/>
                </a:cxn>
                <a:cxn ang="0">
                  <a:pos x="61" y="3"/>
                </a:cxn>
                <a:cxn ang="0">
                  <a:pos x="65" y="12"/>
                </a:cxn>
                <a:cxn ang="0">
                  <a:pos x="62" y="20"/>
                </a:cxn>
                <a:cxn ang="0">
                  <a:pos x="55" y="23"/>
                </a:cxn>
                <a:cxn ang="0">
                  <a:pos x="46" y="18"/>
                </a:cxn>
                <a:cxn ang="0">
                  <a:pos x="41" y="13"/>
                </a:cxn>
                <a:cxn ang="0">
                  <a:pos x="34" y="17"/>
                </a:cxn>
                <a:cxn ang="0">
                  <a:pos x="31" y="28"/>
                </a:cxn>
                <a:cxn ang="0">
                  <a:pos x="31" y="59"/>
                </a:cxn>
                <a:cxn ang="0">
                  <a:pos x="33" y="68"/>
                </a:cxn>
                <a:cxn ang="0">
                  <a:pos x="42" y="71"/>
                </a:cxn>
                <a:cxn ang="0">
                  <a:pos x="42" y="75"/>
                </a:cxn>
                <a:cxn ang="0">
                  <a:pos x="0" y="75"/>
                </a:cxn>
                <a:cxn ang="0">
                  <a:pos x="0" y="71"/>
                </a:cxn>
              </a:cxnLst>
              <a:rect l="0" t="0" r="r" b="b"/>
              <a:pathLst>
                <a:path w="65" h="75">
                  <a:moveTo>
                    <a:pt x="0" y="71"/>
                  </a:moveTo>
                  <a:lnTo>
                    <a:pt x="0" y="71"/>
                  </a:lnTo>
                  <a:cubicBezTo>
                    <a:pt x="3" y="71"/>
                    <a:pt x="5" y="70"/>
                    <a:pt x="6" y="69"/>
                  </a:cubicBezTo>
                  <a:cubicBezTo>
                    <a:pt x="8" y="68"/>
                    <a:pt x="8" y="66"/>
                    <a:pt x="8" y="63"/>
                  </a:cubicBezTo>
                  <a:lnTo>
                    <a:pt x="9" y="58"/>
                  </a:lnTo>
                  <a:lnTo>
                    <a:pt x="9" y="15"/>
                  </a:lnTo>
                  <a:cubicBezTo>
                    <a:pt x="9" y="11"/>
                    <a:pt x="8" y="9"/>
                    <a:pt x="7" y="8"/>
                  </a:cubicBezTo>
                  <a:cubicBezTo>
                    <a:pt x="6" y="7"/>
                    <a:pt x="3" y="6"/>
                    <a:pt x="0" y="6"/>
                  </a:cubicBezTo>
                  <a:lnTo>
                    <a:pt x="0" y="2"/>
                  </a:lnTo>
                  <a:lnTo>
                    <a:pt x="30" y="2"/>
                  </a:lnTo>
                  <a:lnTo>
                    <a:pt x="30" y="14"/>
                  </a:lnTo>
                  <a:cubicBezTo>
                    <a:pt x="34" y="10"/>
                    <a:pt x="37" y="6"/>
                    <a:pt x="40" y="4"/>
                  </a:cubicBezTo>
                  <a:cubicBezTo>
                    <a:pt x="44" y="1"/>
                    <a:pt x="47" y="0"/>
                    <a:pt x="52" y="0"/>
                  </a:cubicBezTo>
                  <a:cubicBezTo>
                    <a:pt x="55" y="0"/>
                    <a:pt x="58" y="1"/>
                    <a:pt x="61" y="3"/>
                  </a:cubicBezTo>
                  <a:cubicBezTo>
                    <a:pt x="63" y="5"/>
                    <a:pt x="65" y="8"/>
                    <a:pt x="65" y="12"/>
                  </a:cubicBezTo>
                  <a:cubicBezTo>
                    <a:pt x="65" y="15"/>
                    <a:pt x="64" y="18"/>
                    <a:pt x="62" y="20"/>
                  </a:cubicBezTo>
                  <a:cubicBezTo>
                    <a:pt x="60" y="22"/>
                    <a:pt x="58" y="23"/>
                    <a:pt x="55" y="23"/>
                  </a:cubicBezTo>
                  <a:cubicBezTo>
                    <a:pt x="51" y="23"/>
                    <a:pt x="48" y="21"/>
                    <a:pt x="46" y="18"/>
                  </a:cubicBezTo>
                  <a:cubicBezTo>
                    <a:pt x="43" y="15"/>
                    <a:pt x="42" y="13"/>
                    <a:pt x="41" y="13"/>
                  </a:cubicBezTo>
                  <a:cubicBezTo>
                    <a:pt x="39" y="13"/>
                    <a:pt x="36" y="15"/>
                    <a:pt x="34" y="17"/>
                  </a:cubicBezTo>
                  <a:cubicBezTo>
                    <a:pt x="32" y="20"/>
                    <a:pt x="31" y="24"/>
                    <a:pt x="31" y="28"/>
                  </a:cubicBezTo>
                  <a:lnTo>
                    <a:pt x="31" y="59"/>
                  </a:lnTo>
                  <a:cubicBezTo>
                    <a:pt x="31" y="64"/>
                    <a:pt x="32" y="67"/>
                    <a:pt x="33" y="68"/>
                  </a:cubicBezTo>
                  <a:cubicBezTo>
                    <a:pt x="35" y="70"/>
                    <a:pt x="38" y="71"/>
                    <a:pt x="42" y="71"/>
                  </a:cubicBezTo>
                  <a:lnTo>
                    <a:pt x="42" y="75"/>
                  </a:lnTo>
                  <a:lnTo>
                    <a:pt x="0" y="75"/>
                  </a:lnTo>
                  <a:lnTo>
                    <a:pt x="0" y="7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7" name="Freeform 413"/>
            <p:cNvSpPr>
              <a:spLocks/>
            </p:cNvSpPr>
            <p:nvPr/>
          </p:nvSpPr>
          <p:spPr bwMode="auto">
            <a:xfrm>
              <a:off x="3605" y="1788"/>
              <a:ext cx="40" cy="61"/>
            </a:xfrm>
            <a:custGeom>
              <a:avLst/>
              <a:gdLst/>
              <a:ahLst/>
              <a:cxnLst>
                <a:cxn ang="0">
                  <a:pos x="10" y="88"/>
                </a:cxn>
                <a:cxn ang="0">
                  <a:pos x="10" y="88"/>
                </a:cxn>
                <a:cxn ang="0">
                  <a:pos x="25" y="95"/>
                </a:cxn>
                <a:cxn ang="0">
                  <a:pos x="38" y="103"/>
                </a:cxn>
                <a:cxn ang="0">
                  <a:pos x="50" y="97"/>
                </a:cxn>
                <a:cxn ang="0">
                  <a:pos x="54" y="84"/>
                </a:cxn>
                <a:cxn ang="0">
                  <a:pos x="42" y="62"/>
                </a:cxn>
                <a:cxn ang="0">
                  <a:pos x="21" y="52"/>
                </a:cxn>
                <a:cxn ang="0">
                  <a:pos x="21" y="50"/>
                </a:cxn>
                <a:cxn ang="0">
                  <a:pos x="35" y="43"/>
                </a:cxn>
                <a:cxn ang="0">
                  <a:pos x="42" y="29"/>
                </a:cxn>
                <a:cxn ang="0">
                  <a:pos x="37" y="17"/>
                </a:cxn>
                <a:cxn ang="0">
                  <a:pos x="25" y="12"/>
                </a:cxn>
                <a:cxn ang="0">
                  <a:pos x="13" y="17"/>
                </a:cxn>
                <a:cxn ang="0">
                  <a:pos x="6" y="26"/>
                </a:cxn>
                <a:cxn ang="0">
                  <a:pos x="3" y="24"/>
                </a:cxn>
                <a:cxn ang="0">
                  <a:pos x="14" y="10"/>
                </a:cxn>
                <a:cxn ang="0">
                  <a:pos x="39" y="0"/>
                </a:cxn>
                <a:cxn ang="0">
                  <a:pos x="57" y="6"/>
                </a:cxn>
                <a:cxn ang="0">
                  <a:pos x="65" y="20"/>
                </a:cxn>
                <a:cxn ang="0">
                  <a:pos x="63" y="32"/>
                </a:cxn>
                <a:cxn ang="0">
                  <a:pos x="53" y="41"/>
                </a:cxn>
                <a:cxn ang="0">
                  <a:pos x="53" y="42"/>
                </a:cxn>
                <a:cxn ang="0">
                  <a:pos x="67" y="53"/>
                </a:cxn>
                <a:cxn ang="0">
                  <a:pos x="72" y="69"/>
                </a:cxn>
                <a:cxn ang="0">
                  <a:pos x="58" y="99"/>
                </a:cxn>
                <a:cxn ang="0">
                  <a:pos x="24" y="111"/>
                </a:cxn>
                <a:cxn ang="0">
                  <a:pos x="6" y="107"/>
                </a:cxn>
                <a:cxn ang="0">
                  <a:pos x="0" y="97"/>
                </a:cxn>
                <a:cxn ang="0">
                  <a:pos x="2" y="91"/>
                </a:cxn>
                <a:cxn ang="0">
                  <a:pos x="10" y="88"/>
                </a:cxn>
                <a:cxn ang="0">
                  <a:pos x="10" y="88"/>
                </a:cxn>
              </a:cxnLst>
              <a:rect l="0" t="0" r="r" b="b"/>
              <a:pathLst>
                <a:path w="72" h="111">
                  <a:moveTo>
                    <a:pt x="10" y="88"/>
                  </a:moveTo>
                  <a:lnTo>
                    <a:pt x="10" y="88"/>
                  </a:lnTo>
                  <a:cubicBezTo>
                    <a:pt x="15" y="88"/>
                    <a:pt x="20" y="90"/>
                    <a:pt x="25" y="95"/>
                  </a:cubicBezTo>
                  <a:cubicBezTo>
                    <a:pt x="30" y="101"/>
                    <a:pt x="34" y="103"/>
                    <a:pt x="38" y="103"/>
                  </a:cubicBezTo>
                  <a:cubicBezTo>
                    <a:pt x="43" y="103"/>
                    <a:pt x="47" y="101"/>
                    <a:pt x="50" y="97"/>
                  </a:cubicBezTo>
                  <a:cubicBezTo>
                    <a:pt x="52" y="94"/>
                    <a:pt x="54" y="89"/>
                    <a:pt x="54" y="84"/>
                  </a:cubicBezTo>
                  <a:cubicBezTo>
                    <a:pt x="54" y="75"/>
                    <a:pt x="50" y="68"/>
                    <a:pt x="42" y="62"/>
                  </a:cubicBezTo>
                  <a:cubicBezTo>
                    <a:pt x="38" y="59"/>
                    <a:pt x="31" y="56"/>
                    <a:pt x="21" y="52"/>
                  </a:cubicBezTo>
                  <a:lnTo>
                    <a:pt x="21" y="50"/>
                  </a:lnTo>
                  <a:cubicBezTo>
                    <a:pt x="28" y="47"/>
                    <a:pt x="32" y="45"/>
                    <a:pt x="35" y="43"/>
                  </a:cubicBezTo>
                  <a:cubicBezTo>
                    <a:pt x="40" y="40"/>
                    <a:pt x="42" y="35"/>
                    <a:pt x="42" y="29"/>
                  </a:cubicBezTo>
                  <a:cubicBezTo>
                    <a:pt x="42" y="23"/>
                    <a:pt x="41" y="19"/>
                    <a:pt x="37" y="17"/>
                  </a:cubicBezTo>
                  <a:cubicBezTo>
                    <a:pt x="34" y="14"/>
                    <a:pt x="30" y="12"/>
                    <a:pt x="25" y="12"/>
                  </a:cubicBezTo>
                  <a:cubicBezTo>
                    <a:pt x="21" y="12"/>
                    <a:pt x="17" y="14"/>
                    <a:pt x="13" y="17"/>
                  </a:cubicBezTo>
                  <a:cubicBezTo>
                    <a:pt x="11" y="19"/>
                    <a:pt x="9" y="22"/>
                    <a:pt x="6" y="26"/>
                  </a:cubicBezTo>
                  <a:lnTo>
                    <a:pt x="3" y="24"/>
                  </a:lnTo>
                  <a:cubicBezTo>
                    <a:pt x="6" y="19"/>
                    <a:pt x="9" y="14"/>
                    <a:pt x="14" y="10"/>
                  </a:cubicBezTo>
                  <a:cubicBezTo>
                    <a:pt x="21" y="3"/>
                    <a:pt x="30" y="0"/>
                    <a:pt x="39" y="0"/>
                  </a:cubicBezTo>
                  <a:cubicBezTo>
                    <a:pt x="46" y="0"/>
                    <a:pt x="52" y="2"/>
                    <a:pt x="57" y="6"/>
                  </a:cubicBezTo>
                  <a:cubicBezTo>
                    <a:pt x="62" y="9"/>
                    <a:pt x="65" y="14"/>
                    <a:pt x="65" y="20"/>
                  </a:cubicBezTo>
                  <a:cubicBezTo>
                    <a:pt x="65" y="25"/>
                    <a:pt x="65" y="29"/>
                    <a:pt x="63" y="32"/>
                  </a:cubicBezTo>
                  <a:cubicBezTo>
                    <a:pt x="61" y="36"/>
                    <a:pt x="57" y="39"/>
                    <a:pt x="53" y="41"/>
                  </a:cubicBezTo>
                  <a:lnTo>
                    <a:pt x="53" y="42"/>
                  </a:lnTo>
                  <a:cubicBezTo>
                    <a:pt x="60" y="44"/>
                    <a:pt x="64" y="48"/>
                    <a:pt x="67" y="53"/>
                  </a:cubicBezTo>
                  <a:cubicBezTo>
                    <a:pt x="70" y="58"/>
                    <a:pt x="72" y="64"/>
                    <a:pt x="72" y="69"/>
                  </a:cubicBezTo>
                  <a:cubicBezTo>
                    <a:pt x="72" y="81"/>
                    <a:pt x="67" y="91"/>
                    <a:pt x="58" y="99"/>
                  </a:cubicBezTo>
                  <a:cubicBezTo>
                    <a:pt x="49" y="107"/>
                    <a:pt x="38" y="111"/>
                    <a:pt x="24" y="111"/>
                  </a:cubicBezTo>
                  <a:cubicBezTo>
                    <a:pt x="17" y="111"/>
                    <a:pt x="11" y="110"/>
                    <a:pt x="6" y="107"/>
                  </a:cubicBezTo>
                  <a:cubicBezTo>
                    <a:pt x="2" y="105"/>
                    <a:pt x="0" y="101"/>
                    <a:pt x="0" y="97"/>
                  </a:cubicBezTo>
                  <a:cubicBezTo>
                    <a:pt x="0" y="95"/>
                    <a:pt x="0" y="93"/>
                    <a:pt x="2" y="91"/>
                  </a:cubicBezTo>
                  <a:cubicBezTo>
                    <a:pt x="4" y="89"/>
                    <a:pt x="6" y="88"/>
                    <a:pt x="10" y="88"/>
                  </a:cubicBezTo>
                  <a:lnTo>
                    <a:pt x="10" y="8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8" name="Freeform 414"/>
            <p:cNvSpPr>
              <a:spLocks/>
            </p:cNvSpPr>
            <p:nvPr/>
          </p:nvSpPr>
          <p:spPr bwMode="auto">
            <a:xfrm>
              <a:off x="3649" y="1788"/>
              <a:ext cx="41" cy="60"/>
            </a:xfrm>
            <a:custGeom>
              <a:avLst/>
              <a:gdLst/>
              <a:ahLst/>
              <a:cxnLst>
                <a:cxn ang="0">
                  <a:pos x="0" y="105"/>
                </a:cxn>
                <a:cxn ang="0">
                  <a:pos x="0" y="105"/>
                </a:cxn>
                <a:cxn ang="0">
                  <a:pos x="33" y="67"/>
                </a:cxn>
                <a:cxn ang="0">
                  <a:pos x="45" y="38"/>
                </a:cxn>
                <a:cxn ang="0">
                  <a:pos x="40" y="24"/>
                </a:cxn>
                <a:cxn ang="0">
                  <a:pos x="26" y="18"/>
                </a:cxn>
                <a:cxn ang="0">
                  <a:pos x="12" y="23"/>
                </a:cxn>
                <a:cxn ang="0">
                  <a:pos x="7" y="32"/>
                </a:cxn>
                <a:cxn ang="0">
                  <a:pos x="2" y="32"/>
                </a:cxn>
                <a:cxn ang="0">
                  <a:pos x="17" y="7"/>
                </a:cxn>
                <a:cxn ang="0">
                  <a:pos x="38" y="0"/>
                </a:cxn>
                <a:cxn ang="0">
                  <a:pos x="58" y="7"/>
                </a:cxn>
                <a:cxn ang="0">
                  <a:pos x="67" y="30"/>
                </a:cxn>
                <a:cxn ang="0">
                  <a:pos x="63" y="46"/>
                </a:cxn>
                <a:cxn ang="0">
                  <a:pos x="48" y="63"/>
                </a:cxn>
                <a:cxn ang="0">
                  <a:pos x="24" y="86"/>
                </a:cxn>
                <a:cxn ang="0">
                  <a:pos x="24" y="88"/>
                </a:cxn>
                <a:cxn ang="0">
                  <a:pos x="47" y="88"/>
                </a:cxn>
                <a:cxn ang="0">
                  <a:pos x="62" y="86"/>
                </a:cxn>
                <a:cxn ang="0">
                  <a:pos x="69" y="75"/>
                </a:cxn>
                <a:cxn ang="0">
                  <a:pos x="73" y="75"/>
                </a:cxn>
                <a:cxn ang="0">
                  <a:pos x="66" y="109"/>
                </a:cxn>
                <a:cxn ang="0">
                  <a:pos x="0" y="109"/>
                </a:cxn>
                <a:cxn ang="0">
                  <a:pos x="0" y="105"/>
                </a:cxn>
              </a:cxnLst>
              <a:rect l="0" t="0" r="r" b="b"/>
              <a:pathLst>
                <a:path w="73" h="109">
                  <a:moveTo>
                    <a:pt x="0" y="105"/>
                  </a:moveTo>
                  <a:lnTo>
                    <a:pt x="0" y="105"/>
                  </a:lnTo>
                  <a:cubicBezTo>
                    <a:pt x="17" y="87"/>
                    <a:pt x="28" y="74"/>
                    <a:pt x="33" y="67"/>
                  </a:cubicBezTo>
                  <a:cubicBezTo>
                    <a:pt x="41" y="56"/>
                    <a:pt x="45" y="46"/>
                    <a:pt x="45" y="38"/>
                  </a:cubicBezTo>
                  <a:cubicBezTo>
                    <a:pt x="45" y="33"/>
                    <a:pt x="43" y="28"/>
                    <a:pt x="40" y="24"/>
                  </a:cubicBezTo>
                  <a:cubicBezTo>
                    <a:pt x="37" y="20"/>
                    <a:pt x="33" y="18"/>
                    <a:pt x="26" y="18"/>
                  </a:cubicBezTo>
                  <a:cubicBezTo>
                    <a:pt x="21" y="18"/>
                    <a:pt x="16" y="20"/>
                    <a:pt x="12" y="23"/>
                  </a:cubicBezTo>
                  <a:cubicBezTo>
                    <a:pt x="10" y="26"/>
                    <a:pt x="8" y="28"/>
                    <a:pt x="7" y="32"/>
                  </a:cubicBezTo>
                  <a:lnTo>
                    <a:pt x="2" y="32"/>
                  </a:lnTo>
                  <a:cubicBezTo>
                    <a:pt x="6" y="21"/>
                    <a:pt x="11" y="13"/>
                    <a:pt x="17" y="7"/>
                  </a:cubicBezTo>
                  <a:cubicBezTo>
                    <a:pt x="23" y="2"/>
                    <a:pt x="30" y="0"/>
                    <a:pt x="38" y="0"/>
                  </a:cubicBezTo>
                  <a:cubicBezTo>
                    <a:pt x="45" y="0"/>
                    <a:pt x="52" y="2"/>
                    <a:pt x="58" y="7"/>
                  </a:cubicBezTo>
                  <a:cubicBezTo>
                    <a:pt x="64" y="12"/>
                    <a:pt x="67" y="20"/>
                    <a:pt x="67" y="30"/>
                  </a:cubicBezTo>
                  <a:cubicBezTo>
                    <a:pt x="67" y="35"/>
                    <a:pt x="65" y="40"/>
                    <a:pt x="63" y="46"/>
                  </a:cubicBezTo>
                  <a:cubicBezTo>
                    <a:pt x="60" y="51"/>
                    <a:pt x="55" y="57"/>
                    <a:pt x="48" y="63"/>
                  </a:cubicBezTo>
                  <a:lnTo>
                    <a:pt x="24" y="86"/>
                  </a:lnTo>
                  <a:lnTo>
                    <a:pt x="24" y="88"/>
                  </a:lnTo>
                  <a:lnTo>
                    <a:pt x="47" y="88"/>
                  </a:lnTo>
                  <a:cubicBezTo>
                    <a:pt x="55" y="88"/>
                    <a:pt x="60" y="87"/>
                    <a:pt x="62" y="86"/>
                  </a:cubicBezTo>
                  <a:cubicBezTo>
                    <a:pt x="65" y="84"/>
                    <a:pt x="67" y="81"/>
                    <a:pt x="69" y="75"/>
                  </a:cubicBezTo>
                  <a:lnTo>
                    <a:pt x="73" y="75"/>
                  </a:lnTo>
                  <a:lnTo>
                    <a:pt x="66" y="109"/>
                  </a:lnTo>
                  <a:lnTo>
                    <a:pt x="0" y="109"/>
                  </a:lnTo>
                  <a:lnTo>
                    <a:pt x="0" y="10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9" name="Freeform 415"/>
            <p:cNvSpPr>
              <a:spLocks noEditPoints="1"/>
            </p:cNvSpPr>
            <p:nvPr/>
          </p:nvSpPr>
          <p:spPr bwMode="auto">
            <a:xfrm>
              <a:off x="3715" y="1788"/>
              <a:ext cx="45" cy="61"/>
            </a:xfrm>
            <a:custGeom>
              <a:avLst/>
              <a:gdLst/>
              <a:ahLst/>
              <a:cxnLst>
                <a:cxn ang="0">
                  <a:pos x="31" y="92"/>
                </a:cxn>
                <a:cxn ang="0">
                  <a:pos x="31" y="92"/>
                </a:cxn>
                <a:cxn ang="0">
                  <a:pos x="32" y="100"/>
                </a:cxn>
                <a:cxn ang="0">
                  <a:pos x="42" y="105"/>
                </a:cxn>
                <a:cxn ang="0">
                  <a:pos x="53" y="96"/>
                </a:cxn>
                <a:cxn ang="0">
                  <a:pos x="57" y="72"/>
                </a:cxn>
                <a:cxn ang="0">
                  <a:pos x="54" y="50"/>
                </a:cxn>
                <a:cxn ang="0">
                  <a:pos x="42" y="41"/>
                </a:cxn>
                <a:cxn ang="0">
                  <a:pos x="34" y="45"/>
                </a:cxn>
                <a:cxn ang="0">
                  <a:pos x="31" y="51"/>
                </a:cxn>
                <a:cxn ang="0">
                  <a:pos x="31" y="92"/>
                </a:cxn>
                <a:cxn ang="0">
                  <a:pos x="31" y="0"/>
                </a:cxn>
                <a:cxn ang="0">
                  <a:pos x="31" y="0"/>
                </a:cxn>
                <a:cxn ang="0">
                  <a:pos x="31" y="42"/>
                </a:cxn>
                <a:cxn ang="0">
                  <a:pos x="38" y="36"/>
                </a:cxn>
                <a:cxn ang="0">
                  <a:pos x="50" y="33"/>
                </a:cxn>
                <a:cxn ang="0">
                  <a:pos x="72" y="43"/>
                </a:cxn>
                <a:cxn ang="0">
                  <a:pos x="80" y="69"/>
                </a:cxn>
                <a:cxn ang="0">
                  <a:pos x="70" y="99"/>
                </a:cxn>
                <a:cxn ang="0">
                  <a:pos x="44" y="110"/>
                </a:cxn>
                <a:cxn ang="0">
                  <a:pos x="32" y="108"/>
                </a:cxn>
                <a:cxn ang="0">
                  <a:pos x="23" y="101"/>
                </a:cxn>
                <a:cxn ang="0">
                  <a:pos x="11" y="110"/>
                </a:cxn>
                <a:cxn ang="0">
                  <a:pos x="8" y="110"/>
                </a:cxn>
                <a:cxn ang="0">
                  <a:pos x="8" y="13"/>
                </a:cxn>
                <a:cxn ang="0">
                  <a:pos x="7" y="7"/>
                </a:cxn>
                <a:cxn ang="0">
                  <a:pos x="0" y="4"/>
                </a:cxn>
                <a:cxn ang="0">
                  <a:pos x="0" y="0"/>
                </a:cxn>
                <a:cxn ang="0">
                  <a:pos x="31" y="0"/>
                </a:cxn>
              </a:cxnLst>
              <a:rect l="0" t="0" r="r" b="b"/>
              <a:pathLst>
                <a:path w="80" h="110">
                  <a:moveTo>
                    <a:pt x="31" y="92"/>
                  </a:moveTo>
                  <a:lnTo>
                    <a:pt x="31" y="92"/>
                  </a:lnTo>
                  <a:cubicBezTo>
                    <a:pt x="31" y="95"/>
                    <a:pt x="31" y="98"/>
                    <a:pt x="32" y="100"/>
                  </a:cubicBezTo>
                  <a:cubicBezTo>
                    <a:pt x="34" y="103"/>
                    <a:pt x="37" y="105"/>
                    <a:pt x="42" y="105"/>
                  </a:cubicBezTo>
                  <a:cubicBezTo>
                    <a:pt x="47" y="105"/>
                    <a:pt x="51" y="102"/>
                    <a:pt x="53" y="96"/>
                  </a:cubicBezTo>
                  <a:cubicBezTo>
                    <a:pt x="56" y="91"/>
                    <a:pt x="57" y="82"/>
                    <a:pt x="57" y="72"/>
                  </a:cubicBezTo>
                  <a:cubicBezTo>
                    <a:pt x="57" y="64"/>
                    <a:pt x="56" y="56"/>
                    <a:pt x="54" y="50"/>
                  </a:cubicBezTo>
                  <a:cubicBezTo>
                    <a:pt x="52" y="44"/>
                    <a:pt x="48" y="41"/>
                    <a:pt x="42" y="41"/>
                  </a:cubicBezTo>
                  <a:cubicBezTo>
                    <a:pt x="39" y="41"/>
                    <a:pt x="36" y="43"/>
                    <a:pt x="34" y="45"/>
                  </a:cubicBezTo>
                  <a:cubicBezTo>
                    <a:pt x="32" y="48"/>
                    <a:pt x="31" y="50"/>
                    <a:pt x="31" y="51"/>
                  </a:cubicBezTo>
                  <a:lnTo>
                    <a:pt x="31" y="92"/>
                  </a:lnTo>
                  <a:close/>
                  <a:moveTo>
                    <a:pt x="31" y="0"/>
                  </a:moveTo>
                  <a:lnTo>
                    <a:pt x="31" y="0"/>
                  </a:lnTo>
                  <a:lnTo>
                    <a:pt x="31" y="42"/>
                  </a:lnTo>
                  <a:cubicBezTo>
                    <a:pt x="33" y="39"/>
                    <a:pt x="35" y="37"/>
                    <a:pt x="38" y="36"/>
                  </a:cubicBezTo>
                  <a:cubicBezTo>
                    <a:pt x="41" y="34"/>
                    <a:pt x="46" y="33"/>
                    <a:pt x="50" y="33"/>
                  </a:cubicBezTo>
                  <a:cubicBezTo>
                    <a:pt x="59" y="33"/>
                    <a:pt x="66" y="36"/>
                    <a:pt x="72" y="43"/>
                  </a:cubicBezTo>
                  <a:cubicBezTo>
                    <a:pt x="77" y="50"/>
                    <a:pt x="80" y="59"/>
                    <a:pt x="80" y="69"/>
                  </a:cubicBezTo>
                  <a:cubicBezTo>
                    <a:pt x="80" y="82"/>
                    <a:pt x="77" y="92"/>
                    <a:pt x="70" y="99"/>
                  </a:cubicBezTo>
                  <a:cubicBezTo>
                    <a:pt x="63" y="107"/>
                    <a:pt x="54" y="110"/>
                    <a:pt x="44" y="110"/>
                  </a:cubicBezTo>
                  <a:cubicBezTo>
                    <a:pt x="39" y="110"/>
                    <a:pt x="36" y="109"/>
                    <a:pt x="32" y="108"/>
                  </a:cubicBezTo>
                  <a:cubicBezTo>
                    <a:pt x="29" y="106"/>
                    <a:pt x="26" y="104"/>
                    <a:pt x="23" y="101"/>
                  </a:cubicBezTo>
                  <a:lnTo>
                    <a:pt x="11" y="110"/>
                  </a:lnTo>
                  <a:lnTo>
                    <a:pt x="8" y="110"/>
                  </a:lnTo>
                  <a:lnTo>
                    <a:pt x="8" y="13"/>
                  </a:lnTo>
                  <a:cubicBezTo>
                    <a:pt x="8" y="10"/>
                    <a:pt x="8" y="8"/>
                    <a:pt x="7" y="7"/>
                  </a:cubicBezTo>
                  <a:cubicBezTo>
                    <a:pt x="5" y="6"/>
                    <a:pt x="3" y="5"/>
                    <a:pt x="0" y="4"/>
                  </a:cubicBezTo>
                  <a:lnTo>
                    <a:pt x="0"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0" name="Freeform 416"/>
            <p:cNvSpPr>
              <a:spLocks noEditPoints="1"/>
            </p:cNvSpPr>
            <p:nvPr/>
          </p:nvSpPr>
          <p:spPr bwMode="auto">
            <a:xfrm>
              <a:off x="3764" y="1787"/>
              <a:ext cx="21" cy="61"/>
            </a:xfrm>
            <a:custGeom>
              <a:avLst/>
              <a:gdLst/>
              <a:ahLst/>
              <a:cxnLst>
                <a:cxn ang="0">
                  <a:pos x="7" y="12"/>
                </a:cxn>
                <a:cxn ang="0">
                  <a:pos x="7" y="12"/>
                </a:cxn>
                <a:cxn ang="0">
                  <a:pos x="10" y="4"/>
                </a:cxn>
                <a:cxn ang="0">
                  <a:pos x="19" y="0"/>
                </a:cxn>
                <a:cxn ang="0">
                  <a:pos x="28" y="4"/>
                </a:cxn>
                <a:cxn ang="0">
                  <a:pos x="31" y="12"/>
                </a:cxn>
                <a:cxn ang="0">
                  <a:pos x="28" y="21"/>
                </a:cxn>
                <a:cxn ang="0">
                  <a:pos x="19" y="25"/>
                </a:cxn>
                <a:cxn ang="0">
                  <a:pos x="10" y="21"/>
                </a:cxn>
                <a:cxn ang="0">
                  <a:pos x="7" y="12"/>
                </a:cxn>
                <a:cxn ang="0">
                  <a:pos x="7" y="12"/>
                </a:cxn>
                <a:cxn ang="0">
                  <a:pos x="0" y="106"/>
                </a:cxn>
                <a:cxn ang="0">
                  <a:pos x="0" y="106"/>
                </a:cxn>
                <a:cxn ang="0">
                  <a:pos x="6" y="104"/>
                </a:cxn>
                <a:cxn ang="0">
                  <a:pos x="8" y="96"/>
                </a:cxn>
                <a:cxn ang="0">
                  <a:pos x="8" y="50"/>
                </a:cxn>
                <a:cxn ang="0">
                  <a:pos x="6" y="43"/>
                </a:cxn>
                <a:cxn ang="0">
                  <a:pos x="0" y="41"/>
                </a:cxn>
                <a:cxn ang="0">
                  <a:pos x="0" y="37"/>
                </a:cxn>
                <a:cxn ang="0">
                  <a:pos x="30" y="37"/>
                </a:cxn>
                <a:cxn ang="0">
                  <a:pos x="30" y="97"/>
                </a:cxn>
                <a:cxn ang="0">
                  <a:pos x="32" y="104"/>
                </a:cxn>
                <a:cxn ang="0">
                  <a:pos x="38" y="106"/>
                </a:cxn>
                <a:cxn ang="0">
                  <a:pos x="38" y="110"/>
                </a:cxn>
                <a:cxn ang="0">
                  <a:pos x="0" y="110"/>
                </a:cxn>
                <a:cxn ang="0">
                  <a:pos x="0" y="106"/>
                </a:cxn>
              </a:cxnLst>
              <a:rect l="0" t="0" r="r" b="b"/>
              <a:pathLst>
                <a:path w="38" h="110">
                  <a:moveTo>
                    <a:pt x="7" y="12"/>
                  </a:moveTo>
                  <a:lnTo>
                    <a:pt x="7" y="12"/>
                  </a:lnTo>
                  <a:cubicBezTo>
                    <a:pt x="7" y="9"/>
                    <a:pt x="8" y="6"/>
                    <a:pt x="10" y="4"/>
                  </a:cubicBezTo>
                  <a:cubicBezTo>
                    <a:pt x="13" y="1"/>
                    <a:pt x="16" y="0"/>
                    <a:pt x="19" y="0"/>
                  </a:cubicBezTo>
                  <a:cubicBezTo>
                    <a:pt x="22" y="0"/>
                    <a:pt x="25" y="1"/>
                    <a:pt x="28" y="4"/>
                  </a:cubicBezTo>
                  <a:cubicBezTo>
                    <a:pt x="30" y="6"/>
                    <a:pt x="31" y="9"/>
                    <a:pt x="31" y="12"/>
                  </a:cubicBezTo>
                  <a:cubicBezTo>
                    <a:pt x="31" y="16"/>
                    <a:pt x="30" y="19"/>
                    <a:pt x="28" y="21"/>
                  </a:cubicBezTo>
                  <a:cubicBezTo>
                    <a:pt x="25" y="23"/>
                    <a:pt x="22" y="25"/>
                    <a:pt x="19" y="25"/>
                  </a:cubicBezTo>
                  <a:cubicBezTo>
                    <a:pt x="16" y="25"/>
                    <a:pt x="13" y="23"/>
                    <a:pt x="10" y="21"/>
                  </a:cubicBezTo>
                  <a:cubicBezTo>
                    <a:pt x="8" y="19"/>
                    <a:pt x="7" y="16"/>
                    <a:pt x="7" y="12"/>
                  </a:cubicBezTo>
                  <a:lnTo>
                    <a:pt x="7" y="12"/>
                  </a:lnTo>
                  <a:close/>
                  <a:moveTo>
                    <a:pt x="0" y="106"/>
                  </a:moveTo>
                  <a:lnTo>
                    <a:pt x="0" y="106"/>
                  </a:lnTo>
                  <a:cubicBezTo>
                    <a:pt x="3" y="106"/>
                    <a:pt x="4" y="105"/>
                    <a:pt x="6" y="104"/>
                  </a:cubicBezTo>
                  <a:cubicBezTo>
                    <a:pt x="7" y="103"/>
                    <a:pt x="8" y="100"/>
                    <a:pt x="8" y="96"/>
                  </a:cubicBezTo>
                  <a:lnTo>
                    <a:pt x="8" y="50"/>
                  </a:lnTo>
                  <a:cubicBezTo>
                    <a:pt x="8" y="46"/>
                    <a:pt x="7" y="44"/>
                    <a:pt x="6" y="43"/>
                  </a:cubicBezTo>
                  <a:cubicBezTo>
                    <a:pt x="5" y="42"/>
                    <a:pt x="3" y="41"/>
                    <a:pt x="0" y="41"/>
                  </a:cubicBezTo>
                  <a:lnTo>
                    <a:pt x="0" y="37"/>
                  </a:lnTo>
                  <a:lnTo>
                    <a:pt x="30" y="37"/>
                  </a:lnTo>
                  <a:lnTo>
                    <a:pt x="30" y="97"/>
                  </a:lnTo>
                  <a:cubicBezTo>
                    <a:pt x="30" y="100"/>
                    <a:pt x="31" y="103"/>
                    <a:pt x="32" y="104"/>
                  </a:cubicBezTo>
                  <a:cubicBezTo>
                    <a:pt x="33" y="105"/>
                    <a:pt x="35" y="105"/>
                    <a:pt x="38" y="106"/>
                  </a:cubicBezTo>
                  <a:lnTo>
                    <a:pt x="38" y="110"/>
                  </a:lnTo>
                  <a:lnTo>
                    <a:pt x="0" y="110"/>
                  </a:lnTo>
                  <a:lnTo>
                    <a:pt x="0" y="10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1" name="Freeform 417"/>
            <p:cNvSpPr>
              <a:spLocks/>
            </p:cNvSpPr>
            <p:nvPr/>
          </p:nvSpPr>
          <p:spPr bwMode="auto">
            <a:xfrm>
              <a:off x="3789" y="1793"/>
              <a:ext cx="27" cy="56"/>
            </a:xfrm>
            <a:custGeom>
              <a:avLst/>
              <a:gdLst/>
              <a:ahLst/>
              <a:cxnLst>
                <a:cxn ang="0">
                  <a:pos x="0" y="34"/>
                </a:cxn>
                <a:cxn ang="0">
                  <a:pos x="0" y="34"/>
                </a:cxn>
                <a:cxn ang="0">
                  <a:pos x="0" y="29"/>
                </a:cxn>
                <a:cxn ang="0">
                  <a:pos x="5" y="25"/>
                </a:cxn>
                <a:cxn ang="0">
                  <a:pos x="13" y="17"/>
                </a:cxn>
                <a:cxn ang="0">
                  <a:pos x="26" y="0"/>
                </a:cxn>
                <a:cxn ang="0">
                  <a:pos x="30" y="0"/>
                </a:cxn>
                <a:cxn ang="0">
                  <a:pos x="30" y="27"/>
                </a:cxn>
                <a:cxn ang="0">
                  <a:pos x="46" y="27"/>
                </a:cxn>
                <a:cxn ang="0">
                  <a:pos x="46" y="34"/>
                </a:cxn>
                <a:cxn ang="0">
                  <a:pos x="30" y="34"/>
                </a:cxn>
                <a:cxn ang="0">
                  <a:pos x="30" y="81"/>
                </a:cxn>
                <a:cxn ang="0">
                  <a:pos x="31" y="87"/>
                </a:cxn>
                <a:cxn ang="0">
                  <a:pos x="36" y="91"/>
                </a:cxn>
                <a:cxn ang="0">
                  <a:pos x="42" y="88"/>
                </a:cxn>
                <a:cxn ang="0">
                  <a:pos x="46" y="82"/>
                </a:cxn>
                <a:cxn ang="0">
                  <a:pos x="50" y="84"/>
                </a:cxn>
                <a:cxn ang="0">
                  <a:pos x="43" y="95"/>
                </a:cxn>
                <a:cxn ang="0">
                  <a:pos x="26" y="102"/>
                </a:cxn>
                <a:cxn ang="0">
                  <a:pos x="17" y="100"/>
                </a:cxn>
                <a:cxn ang="0">
                  <a:pos x="8" y="85"/>
                </a:cxn>
                <a:cxn ang="0">
                  <a:pos x="8" y="34"/>
                </a:cxn>
                <a:cxn ang="0">
                  <a:pos x="0" y="34"/>
                </a:cxn>
              </a:cxnLst>
              <a:rect l="0" t="0" r="r" b="b"/>
              <a:pathLst>
                <a:path w="50" h="102">
                  <a:moveTo>
                    <a:pt x="0" y="34"/>
                  </a:moveTo>
                  <a:lnTo>
                    <a:pt x="0" y="34"/>
                  </a:lnTo>
                  <a:lnTo>
                    <a:pt x="0" y="29"/>
                  </a:lnTo>
                  <a:cubicBezTo>
                    <a:pt x="2" y="28"/>
                    <a:pt x="3" y="26"/>
                    <a:pt x="5" y="25"/>
                  </a:cubicBezTo>
                  <a:cubicBezTo>
                    <a:pt x="8" y="22"/>
                    <a:pt x="11" y="19"/>
                    <a:pt x="13" y="17"/>
                  </a:cubicBezTo>
                  <a:cubicBezTo>
                    <a:pt x="18" y="11"/>
                    <a:pt x="22" y="6"/>
                    <a:pt x="26" y="0"/>
                  </a:cubicBezTo>
                  <a:lnTo>
                    <a:pt x="30" y="0"/>
                  </a:lnTo>
                  <a:lnTo>
                    <a:pt x="30" y="27"/>
                  </a:lnTo>
                  <a:lnTo>
                    <a:pt x="46" y="27"/>
                  </a:lnTo>
                  <a:lnTo>
                    <a:pt x="46" y="34"/>
                  </a:lnTo>
                  <a:lnTo>
                    <a:pt x="30" y="34"/>
                  </a:lnTo>
                  <a:lnTo>
                    <a:pt x="30" y="81"/>
                  </a:lnTo>
                  <a:cubicBezTo>
                    <a:pt x="30" y="84"/>
                    <a:pt x="31" y="86"/>
                    <a:pt x="31" y="87"/>
                  </a:cubicBezTo>
                  <a:cubicBezTo>
                    <a:pt x="32" y="89"/>
                    <a:pt x="34" y="91"/>
                    <a:pt x="36" y="91"/>
                  </a:cubicBezTo>
                  <a:cubicBezTo>
                    <a:pt x="39" y="91"/>
                    <a:pt x="40" y="90"/>
                    <a:pt x="42" y="88"/>
                  </a:cubicBezTo>
                  <a:cubicBezTo>
                    <a:pt x="43" y="87"/>
                    <a:pt x="44" y="85"/>
                    <a:pt x="46" y="82"/>
                  </a:cubicBezTo>
                  <a:lnTo>
                    <a:pt x="50" y="84"/>
                  </a:lnTo>
                  <a:cubicBezTo>
                    <a:pt x="48" y="88"/>
                    <a:pt x="46" y="92"/>
                    <a:pt x="43" y="95"/>
                  </a:cubicBezTo>
                  <a:cubicBezTo>
                    <a:pt x="38" y="100"/>
                    <a:pt x="33" y="102"/>
                    <a:pt x="26" y="102"/>
                  </a:cubicBezTo>
                  <a:cubicBezTo>
                    <a:pt x="23" y="102"/>
                    <a:pt x="19" y="101"/>
                    <a:pt x="17" y="100"/>
                  </a:cubicBezTo>
                  <a:cubicBezTo>
                    <a:pt x="11" y="97"/>
                    <a:pt x="8" y="92"/>
                    <a:pt x="8" y="85"/>
                  </a:cubicBezTo>
                  <a:lnTo>
                    <a:pt x="8"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2" name="Freeform 418"/>
            <p:cNvSpPr>
              <a:spLocks noEditPoints="1"/>
            </p:cNvSpPr>
            <p:nvPr/>
          </p:nvSpPr>
          <p:spPr bwMode="auto">
            <a:xfrm>
              <a:off x="3819" y="1806"/>
              <a:ext cx="30" cy="43"/>
            </a:xfrm>
            <a:custGeom>
              <a:avLst/>
              <a:gdLst/>
              <a:ahLst/>
              <a:cxnLst>
                <a:cxn ang="0">
                  <a:pos x="0" y="51"/>
                </a:cxn>
                <a:cxn ang="0">
                  <a:pos x="0" y="51"/>
                </a:cxn>
                <a:cxn ang="0">
                  <a:pos x="4" y="51"/>
                </a:cxn>
                <a:cxn ang="0">
                  <a:pos x="13" y="67"/>
                </a:cxn>
                <a:cxn ang="0">
                  <a:pos x="26" y="72"/>
                </a:cxn>
                <a:cxn ang="0">
                  <a:pos x="35" y="69"/>
                </a:cxn>
                <a:cxn ang="0">
                  <a:pos x="38" y="62"/>
                </a:cxn>
                <a:cxn ang="0">
                  <a:pos x="35" y="54"/>
                </a:cxn>
                <a:cxn ang="0">
                  <a:pos x="29" y="51"/>
                </a:cxn>
                <a:cxn ang="0">
                  <a:pos x="18" y="45"/>
                </a:cxn>
                <a:cxn ang="0">
                  <a:pos x="4" y="35"/>
                </a:cxn>
                <a:cxn ang="0">
                  <a:pos x="0" y="22"/>
                </a:cxn>
                <a:cxn ang="0">
                  <a:pos x="7" y="6"/>
                </a:cxn>
                <a:cxn ang="0">
                  <a:pos x="25" y="0"/>
                </a:cxn>
                <a:cxn ang="0">
                  <a:pos x="35" y="1"/>
                </a:cxn>
                <a:cxn ang="0">
                  <a:pos x="42" y="3"/>
                </a:cxn>
                <a:cxn ang="0">
                  <a:pos x="45" y="2"/>
                </a:cxn>
                <a:cxn ang="0">
                  <a:pos x="47" y="0"/>
                </a:cxn>
                <a:cxn ang="0">
                  <a:pos x="50" y="0"/>
                </a:cxn>
                <a:cxn ang="0">
                  <a:pos x="50" y="23"/>
                </a:cxn>
                <a:cxn ang="0">
                  <a:pos x="46" y="23"/>
                </a:cxn>
                <a:cxn ang="0">
                  <a:pos x="39" y="10"/>
                </a:cxn>
                <a:cxn ang="0">
                  <a:pos x="27" y="5"/>
                </a:cxn>
                <a:cxn ang="0">
                  <a:pos x="19" y="8"/>
                </a:cxn>
                <a:cxn ang="0">
                  <a:pos x="16" y="14"/>
                </a:cxn>
                <a:cxn ang="0">
                  <a:pos x="18" y="20"/>
                </a:cxn>
                <a:cxn ang="0">
                  <a:pos x="27" y="26"/>
                </a:cxn>
                <a:cxn ang="0">
                  <a:pos x="36" y="30"/>
                </a:cxn>
                <a:cxn ang="0">
                  <a:pos x="48" y="38"/>
                </a:cxn>
                <a:cxn ang="0">
                  <a:pos x="54" y="53"/>
                </a:cxn>
                <a:cxn ang="0">
                  <a:pos x="47" y="69"/>
                </a:cxn>
                <a:cxn ang="0">
                  <a:pos x="28" y="77"/>
                </a:cxn>
                <a:cxn ang="0">
                  <a:pos x="22" y="76"/>
                </a:cxn>
                <a:cxn ang="0">
                  <a:pos x="14" y="74"/>
                </a:cxn>
                <a:cxn ang="0">
                  <a:pos x="11" y="73"/>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4" y="51"/>
                  </a:lnTo>
                  <a:cubicBezTo>
                    <a:pt x="6" y="58"/>
                    <a:pt x="9" y="64"/>
                    <a:pt x="13" y="67"/>
                  </a:cubicBezTo>
                  <a:cubicBezTo>
                    <a:pt x="17" y="70"/>
                    <a:pt x="22" y="72"/>
                    <a:pt x="26" y="72"/>
                  </a:cubicBezTo>
                  <a:cubicBezTo>
                    <a:pt x="30" y="72"/>
                    <a:pt x="33" y="71"/>
                    <a:pt x="35" y="69"/>
                  </a:cubicBezTo>
                  <a:cubicBezTo>
                    <a:pt x="37" y="67"/>
                    <a:pt x="38" y="65"/>
                    <a:pt x="38" y="62"/>
                  </a:cubicBezTo>
                  <a:cubicBezTo>
                    <a:pt x="38" y="59"/>
                    <a:pt x="37" y="56"/>
                    <a:pt x="35" y="54"/>
                  </a:cubicBezTo>
                  <a:cubicBezTo>
                    <a:pt x="34" y="53"/>
                    <a:pt x="32" y="52"/>
                    <a:pt x="29" y="51"/>
                  </a:cubicBezTo>
                  <a:lnTo>
                    <a:pt x="18" y="45"/>
                  </a:lnTo>
                  <a:cubicBezTo>
                    <a:pt x="11" y="42"/>
                    <a:pt x="7" y="39"/>
                    <a:pt x="4" y="35"/>
                  </a:cubicBezTo>
                  <a:cubicBezTo>
                    <a:pt x="2" y="32"/>
                    <a:pt x="0" y="27"/>
                    <a:pt x="0" y="22"/>
                  </a:cubicBezTo>
                  <a:cubicBezTo>
                    <a:pt x="0" y="16"/>
                    <a:pt x="2" y="11"/>
                    <a:pt x="7" y="6"/>
                  </a:cubicBezTo>
                  <a:cubicBezTo>
                    <a:pt x="11" y="2"/>
                    <a:pt x="17" y="0"/>
                    <a:pt x="25" y="0"/>
                  </a:cubicBezTo>
                  <a:cubicBezTo>
                    <a:pt x="28" y="0"/>
                    <a:pt x="32" y="0"/>
                    <a:pt x="35" y="1"/>
                  </a:cubicBezTo>
                  <a:cubicBezTo>
                    <a:pt x="39" y="3"/>
                    <a:pt x="41" y="3"/>
                    <a:pt x="42" y="3"/>
                  </a:cubicBezTo>
                  <a:cubicBezTo>
                    <a:pt x="44" y="3"/>
                    <a:pt x="45" y="3"/>
                    <a:pt x="45" y="2"/>
                  </a:cubicBezTo>
                  <a:cubicBezTo>
                    <a:pt x="46" y="2"/>
                    <a:pt x="46" y="1"/>
                    <a:pt x="47" y="0"/>
                  </a:cubicBezTo>
                  <a:lnTo>
                    <a:pt x="50" y="0"/>
                  </a:lnTo>
                  <a:lnTo>
                    <a:pt x="50" y="23"/>
                  </a:lnTo>
                  <a:lnTo>
                    <a:pt x="46" y="23"/>
                  </a:lnTo>
                  <a:cubicBezTo>
                    <a:pt x="44" y="18"/>
                    <a:pt x="42" y="13"/>
                    <a:pt x="39" y="10"/>
                  </a:cubicBezTo>
                  <a:cubicBezTo>
                    <a:pt x="35" y="7"/>
                    <a:pt x="31" y="5"/>
                    <a:pt x="27" y="5"/>
                  </a:cubicBezTo>
                  <a:cubicBezTo>
                    <a:pt x="23" y="5"/>
                    <a:pt x="20" y="6"/>
                    <a:pt x="19" y="8"/>
                  </a:cubicBezTo>
                  <a:cubicBezTo>
                    <a:pt x="17" y="10"/>
                    <a:pt x="16" y="12"/>
                    <a:pt x="16" y="14"/>
                  </a:cubicBezTo>
                  <a:cubicBezTo>
                    <a:pt x="16" y="16"/>
                    <a:pt x="17" y="18"/>
                    <a:pt x="18" y="20"/>
                  </a:cubicBezTo>
                  <a:cubicBezTo>
                    <a:pt x="20" y="22"/>
                    <a:pt x="23" y="24"/>
                    <a:pt x="27" y="26"/>
                  </a:cubicBezTo>
                  <a:lnTo>
                    <a:pt x="36" y="30"/>
                  </a:lnTo>
                  <a:cubicBezTo>
                    <a:pt x="41" y="33"/>
                    <a:pt x="45" y="35"/>
                    <a:pt x="48" y="38"/>
                  </a:cubicBezTo>
                  <a:cubicBezTo>
                    <a:pt x="52" y="42"/>
                    <a:pt x="54" y="47"/>
                    <a:pt x="54" y="53"/>
                  </a:cubicBezTo>
                  <a:cubicBezTo>
                    <a:pt x="54" y="59"/>
                    <a:pt x="52" y="64"/>
                    <a:pt x="47" y="69"/>
                  </a:cubicBezTo>
                  <a:cubicBezTo>
                    <a:pt x="43" y="75"/>
                    <a:pt x="37" y="77"/>
                    <a:pt x="28" y="77"/>
                  </a:cubicBezTo>
                  <a:cubicBezTo>
                    <a:pt x="26" y="77"/>
                    <a:pt x="24" y="77"/>
                    <a:pt x="22" y="76"/>
                  </a:cubicBezTo>
                  <a:cubicBezTo>
                    <a:pt x="20" y="76"/>
                    <a:pt x="17" y="75"/>
                    <a:pt x="14" y="74"/>
                  </a:cubicBezTo>
                  <a:lnTo>
                    <a:pt x="11" y="73"/>
                  </a:lnTo>
                  <a:cubicBezTo>
                    <a:pt x="10" y="73"/>
                    <a:pt x="9" y="73"/>
                    <a:pt x="9" y="73"/>
                  </a:cubicBezTo>
                  <a:cubicBezTo>
                    <a:pt x="9" y="73"/>
                    <a:pt x="9" y="73"/>
                    <a:pt x="8" y="73"/>
                  </a:cubicBezTo>
                  <a:cubicBezTo>
                    <a:pt x="7" y="73"/>
                    <a:pt x="7" y="73"/>
                    <a:pt x="6" y="74"/>
                  </a:cubicBezTo>
                  <a:cubicBezTo>
                    <a:pt x="5" y="74"/>
                    <a:pt x="5" y="75"/>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3" name="Freeform 419"/>
            <p:cNvSpPr>
              <a:spLocks/>
            </p:cNvSpPr>
            <p:nvPr/>
          </p:nvSpPr>
          <p:spPr bwMode="auto">
            <a:xfrm>
              <a:off x="3853" y="1787"/>
              <a:ext cx="23" cy="76"/>
            </a:xfrm>
            <a:custGeom>
              <a:avLst/>
              <a:gdLst/>
              <a:ahLst/>
              <a:cxnLst>
                <a:cxn ang="0">
                  <a:pos x="41" y="71"/>
                </a:cxn>
                <a:cxn ang="0">
                  <a:pos x="41" y="71"/>
                </a:cxn>
                <a:cxn ang="0">
                  <a:pos x="35" y="100"/>
                </a:cxn>
                <a:cxn ang="0">
                  <a:pos x="19" y="123"/>
                </a:cxn>
                <a:cxn ang="0">
                  <a:pos x="8" y="133"/>
                </a:cxn>
                <a:cxn ang="0">
                  <a:pos x="0" y="138"/>
                </a:cxn>
                <a:cxn ang="0">
                  <a:pos x="0" y="133"/>
                </a:cxn>
                <a:cxn ang="0">
                  <a:pos x="17" y="115"/>
                </a:cxn>
                <a:cxn ang="0">
                  <a:pos x="23" y="69"/>
                </a:cxn>
                <a:cxn ang="0">
                  <a:pos x="17" y="23"/>
                </a:cxn>
                <a:cxn ang="0">
                  <a:pos x="0" y="5"/>
                </a:cxn>
                <a:cxn ang="0">
                  <a:pos x="0" y="0"/>
                </a:cxn>
                <a:cxn ang="0">
                  <a:pos x="31" y="31"/>
                </a:cxn>
                <a:cxn ang="0">
                  <a:pos x="41" y="71"/>
                </a:cxn>
                <a:cxn ang="0">
                  <a:pos x="41" y="71"/>
                </a:cxn>
              </a:cxnLst>
              <a:rect l="0" t="0" r="r" b="b"/>
              <a:pathLst>
                <a:path w="41" h="138">
                  <a:moveTo>
                    <a:pt x="41" y="71"/>
                  </a:moveTo>
                  <a:lnTo>
                    <a:pt x="41" y="71"/>
                  </a:lnTo>
                  <a:cubicBezTo>
                    <a:pt x="41" y="82"/>
                    <a:pt x="39" y="91"/>
                    <a:pt x="35" y="100"/>
                  </a:cubicBezTo>
                  <a:cubicBezTo>
                    <a:pt x="31" y="108"/>
                    <a:pt x="26" y="116"/>
                    <a:pt x="19" y="123"/>
                  </a:cubicBezTo>
                  <a:cubicBezTo>
                    <a:pt x="16" y="127"/>
                    <a:pt x="12" y="130"/>
                    <a:pt x="8" y="133"/>
                  </a:cubicBezTo>
                  <a:cubicBezTo>
                    <a:pt x="3" y="136"/>
                    <a:pt x="0" y="138"/>
                    <a:pt x="0" y="138"/>
                  </a:cubicBezTo>
                  <a:lnTo>
                    <a:pt x="0" y="133"/>
                  </a:lnTo>
                  <a:cubicBezTo>
                    <a:pt x="8" y="127"/>
                    <a:pt x="14" y="121"/>
                    <a:pt x="17" y="115"/>
                  </a:cubicBezTo>
                  <a:cubicBezTo>
                    <a:pt x="21" y="106"/>
                    <a:pt x="23" y="91"/>
                    <a:pt x="23" y="69"/>
                  </a:cubicBezTo>
                  <a:cubicBezTo>
                    <a:pt x="23" y="47"/>
                    <a:pt x="21" y="32"/>
                    <a:pt x="17" y="23"/>
                  </a:cubicBezTo>
                  <a:cubicBezTo>
                    <a:pt x="14" y="17"/>
                    <a:pt x="8" y="11"/>
                    <a:pt x="0" y="5"/>
                  </a:cubicBezTo>
                  <a:lnTo>
                    <a:pt x="0" y="0"/>
                  </a:lnTo>
                  <a:cubicBezTo>
                    <a:pt x="14" y="8"/>
                    <a:pt x="24" y="18"/>
                    <a:pt x="31" y="31"/>
                  </a:cubicBezTo>
                  <a:cubicBezTo>
                    <a:pt x="38" y="43"/>
                    <a:pt x="41" y="56"/>
                    <a:pt x="41" y="71"/>
                  </a:cubicBezTo>
                  <a:lnTo>
                    <a:pt x="41" y="7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4" name="Freeform 420"/>
            <p:cNvSpPr>
              <a:spLocks/>
            </p:cNvSpPr>
            <p:nvPr/>
          </p:nvSpPr>
          <p:spPr bwMode="auto">
            <a:xfrm>
              <a:off x="4304" y="1686"/>
              <a:ext cx="1" cy="2081"/>
            </a:xfrm>
            <a:custGeom>
              <a:avLst/>
              <a:gdLst/>
              <a:ahLst/>
              <a:cxnLst>
                <a:cxn ang="0">
                  <a:pos x="0" y="0"/>
                </a:cxn>
                <a:cxn ang="0">
                  <a:pos x="0" y="0"/>
                </a:cxn>
                <a:cxn ang="0">
                  <a:pos x="0" y="3779"/>
                </a:cxn>
              </a:cxnLst>
              <a:rect l="0" t="0" r="r" b="b"/>
              <a:pathLst>
                <a:path h="3779">
                  <a:moveTo>
                    <a:pt x="0" y="0"/>
                  </a:moveTo>
                  <a:lnTo>
                    <a:pt x="0" y="0"/>
                  </a:lnTo>
                  <a:lnTo>
                    <a:pt x="0" y="3779"/>
                  </a:lnTo>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5" name="Freeform 421"/>
            <p:cNvSpPr>
              <a:spLocks/>
            </p:cNvSpPr>
            <p:nvPr/>
          </p:nvSpPr>
          <p:spPr bwMode="auto">
            <a:xfrm>
              <a:off x="4928" y="1686"/>
              <a:ext cx="1" cy="2081"/>
            </a:xfrm>
            <a:custGeom>
              <a:avLst/>
              <a:gdLst/>
              <a:ahLst/>
              <a:cxnLst>
                <a:cxn ang="0">
                  <a:pos x="0" y="0"/>
                </a:cxn>
                <a:cxn ang="0">
                  <a:pos x="0" y="0"/>
                </a:cxn>
                <a:cxn ang="0">
                  <a:pos x="0" y="3779"/>
                </a:cxn>
              </a:cxnLst>
              <a:rect l="0" t="0" r="r" b="b"/>
              <a:pathLst>
                <a:path h="3779">
                  <a:moveTo>
                    <a:pt x="0" y="0"/>
                  </a:moveTo>
                  <a:lnTo>
                    <a:pt x="0" y="0"/>
                  </a:lnTo>
                  <a:lnTo>
                    <a:pt x="0" y="3779"/>
                  </a:lnTo>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6" name="Freeform 422"/>
            <p:cNvSpPr>
              <a:spLocks/>
            </p:cNvSpPr>
            <p:nvPr/>
          </p:nvSpPr>
          <p:spPr bwMode="auto">
            <a:xfrm>
              <a:off x="4304" y="1634"/>
              <a:ext cx="624" cy="104"/>
            </a:xfrm>
            <a:custGeom>
              <a:avLst/>
              <a:gdLst/>
              <a:ahLst/>
              <a:cxnLst>
                <a:cxn ang="0">
                  <a:pos x="0" y="95"/>
                </a:cxn>
                <a:cxn ang="0">
                  <a:pos x="0" y="95"/>
                </a:cxn>
                <a:cxn ang="0">
                  <a:pos x="46" y="73"/>
                </a:cxn>
                <a:cxn ang="0">
                  <a:pos x="92" y="53"/>
                </a:cxn>
                <a:cxn ang="0">
                  <a:pos x="135" y="37"/>
                </a:cxn>
                <a:cxn ang="0">
                  <a:pos x="177" y="24"/>
                </a:cxn>
                <a:cxn ang="0">
                  <a:pos x="218" y="14"/>
                </a:cxn>
                <a:cxn ang="0">
                  <a:pos x="257" y="6"/>
                </a:cxn>
                <a:cxn ang="0">
                  <a:pos x="295" y="2"/>
                </a:cxn>
                <a:cxn ang="0">
                  <a:pos x="331" y="0"/>
                </a:cxn>
                <a:cxn ang="0">
                  <a:pos x="365" y="2"/>
                </a:cxn>
                <a:cxn ang="0">
                  <a:pos x="399" y="6"/>
                </a:cxn>
                <a:cxn ang="0">
                  <a:pos x="430" y="14"/>
                </a:cxn>
                <a:cxn ang="0">
                  <a:pos x="461" y="24"/>
                </a:cxn>
                <a:cxn ang="0">
                  <a:pos x="489" y="37"/>
                </a:cxn>
                <a:cxn ang="0">
                  <a:pos x="517" y="53"/>
                </a:cxn>
                <a:cxn ang="0">
                  <a:pos x="543" y="73"/>
                </a:cxn>
                <a:cxn ang="0">
                  <a:pos x="567" y="95"/>
                </a:cxn>
                <a:cxn ang="0">
                  <a:pos x="591" y="117"/>
                </a:cxn>
                <a:cxn ang="0">
                  <a:pos x="617" y="136"/>
                </a:cxn>
                <a:cxn ang="0">
                  <a:pos x="644" y="152"/>
                </a:cxn>
                <a:cxn ang="0">
                  <a:pos x="673" y="166"/>
                </a:cxn>
                <a:cxn ang="0">
                  <a:pos x="703" y="176"/>
                </a:cxn>
                <a:cxn ang="0">
                  <a:pos x="735" y="183"/>
                </a:cxn>
                <a:cxn ang="0">
                  <a:pos x="768" y="188"/>
                </a:cxn>
                <a:cxn ang="0">
                  <a:pos x="803" y="189"/>
                </a:cxn>
                <a:cxn ang="0">
                  <a:pos x="839" y="188"/>
                </a:cxn>
                <a:cxn ang="0">
                  <a:pos x="877" y="183"/>
                </a:cxn>
                <a:cxn ang="0">
                  <a:pos x="916" y="176"/>
                </a:cxn>
                <a:cxn ang="0">
                  <a:pos x="957" y="166"/>
                </a:cxn>
                <a:cxn ang="0">
                  <a:pos x="999" y="152"/>
                </a:cxn>
                <a:cxn ang="0">
                  <a:pos x="1042" y="136"/>
                </a:cxn>
                <a:cxn ang="0">
                  <a:pos x="1087" y="117"/>
                </a:cxn>
                <a:cxn ang="0">
                  <a:pos x="1134" y="95"/>
                </a:cxn>
              </a:cxnLst>
              <a:rect l="0" t="0" r="r" b="b"/>
              <a:pathLst>
                <a:path w="1134" h="189">
                  <a:moveTo>
                    <a:pt x="0" y="95"/>
                  </a:moveTo>
                  <a:lnTo>
                    <a:pt x="0" y="95"/>
                  </a:lnTo>
                  <a:lnTo>
                    <a:pt x="46" y="73"/>
                  </a:lnTo>
                  <a:lnTo>
                    <a:pt x="92" y="53"/>
                  </a:lnTo>
                  <a:lnTo>
                    <a:pt x="135" y="37"/>
                  </a:lnTo>
                  <a:lnTo>
                    <a:pt x="177" y="24"/>
                  </a:lnTo>
                  <a:lnTo>
                    <a:pt x="218" y="14"/>
                  </a:lnTo>
                  <a:lnTo>
                    <a:pt x="257" y="6"/>
                  </a:lnTo>
                  <a:lnTo>
                    <a:pt x="295" y="2"/>
                  </a:lnTo>
                  <a:lnTo>
                    <a:pt x="331" y="0"/>
                  </a:lnTo>
                  <a:lnTo>
                    <a:pt x="365" y="2"/>
                  </a:lnTo>
                  <a:lnTo>
                    <a:pt x="399" y="6"/>
                  </a:lnTo>
                  <a:lnTo>
                    <a:pt x="430" y="14"/>
                  </a:lnTo>
                  <a:lnTo>
                    <a:pt x="461" y="24"/>
                  </a:lnTo>
                  <a:lnTo>
                    <a:pt x="489" y="37"/>
                  </a:lnTo>
                  <a:lnTo>
                    <a:pt x="517" y="53"/>
                  </a:lnTo>
                  <a:lnTo>
                    <a:pt x="543" y="73"/>
                  </a:lnTo>
                  <a:lnTo>
                    <a:pt x="567" y="95"/>
                  </a:lnTo>
                  <a:lnTo>
                    <a:pt x="591" y="117"/>
                  </a:lnTo>
                  <a:lnTo>
                    <a:pt x="617" y="136"/>
                  </a:lnTo>
                  <a:lnTo>
                    <a:pt x="644" y="152"/>
                  </a:lnTo>
                  <a:lnTo>
                    <a:pt x="673" y="166"/>
                  </a:lnTo>
                  <a:lnTo>
                    <a:pt x="703" y="176"/>
                  </a:lnTo>
                  <a:lnTo>
                    <a:pt x="735" y="183"/>
                  </a:lnTo>
                  <a:lnTo>
                    <a:pt x="768" y="188"/>
                  </a:lnTo>
                  <a:lnTo>
                    <a:pt x="803" y="189"/>
                  </a:lnTo>
                  <a:lnTo>
                    <a:pt x="839" y="188"/>
                  </a:lnTo>
                  <a:lnTo>
                    <a:pt x="877" y="183"/>
                  </a:lnTo>
                  <a:lnTo>
                    <a:pt x="916" y="176"/>
                  </a:lnTo>
                  <a:lnTo>
                    <a:pt x="957" y="166"/>
                  </a:lnTo>
                  <a:lnTo>
                    <a:pt x="999" y="152"/>
                  </a:lnTo>
                  <a:lnTo>
                    <a:pt x="1042" y="136"/>
                  </a:lnTo>
                  <a:lnTo>
                    <a:pt x="1087" y="117"/>
                  </a:lnTo>
                  <a:lnTo>
                    <a:pt x="1134" y="95"/>
                  </a:lnTo>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7" name="Freeform 423"/>
            <p:cNvSpPr>
              <a:spLocks/>
            </p:cNvSpPr>
            <p:nvPr/>
          </p:nvSpPr>
          <p:spPr bwMode="auto">
            <a:xfrm>
              <a:off x="4304" y="3715"/>
              <a:ext cx="624" cy="104"/>
            </a:xfrm>
            <a:custGeom>
              <a:avLst/>
              <a:gdLst/>
              <a:ahLst/>
              <a:cxnLst>
                <a:cxn ang="0">
                  <a:pos x="0" y="94"/>
                </a:cxn>
                <a:cxn ang="0">
                  <a:pos x="0" y="94"/>
                </a:cxn>
                <a:cxn ang="0">
                  <a:pos x="46" y="72"/>
                </a:cxn>
                <a:cxn ang="0">
                  <a:pos x="92" y="53"/>
                </a:cxn>
                <a:cxn ang="0">
                  <a:pos x="135" y="37"/>
                </a:cxn>
                <a:cxn ang="0">
                  <a:pos x="177" y="24"/>
                </a:cxn>
                <a:cxn ang="0">
                  <a:pos x="218" y="13"/>
                </a:cxn>
                <a:cxn ang="0">
                  <a:pos x="257" y="6"/>
                </a:cxn>
                <a:cxn ang="0">
                  <a:pos x="295" y="1"/>
                </a:cxn>
                <a:cxn ang="0">
                  <a:pos x="331" y="0"/>
                </a:cxn>
                <a:cxn ang="0">
                  <a:pos x="365" y="1"/>
                </a:cxn>
                <a:cxn ang="0">
                  <a:pos x="399" y="6"/>
                </a:cxn>
                <a:cxn ang="0">
                  <a:pos x="430" y="13"/>
                </a:cxn>
                <a:cxn ang="0">
                  <a:pos x="461" y="24"/>
                </a:cxn>
                <a:cxn ang="0">
                  <a:pos x="489" y="37"/>
                </a:cxn>
                <a:cxn ang="0">
                  <a:pos x="517" y="53"/>
                </a:cxn>
                <a:cxn ang="0">
                  <a:pos x="543" y="72"/>
                </a:cxn>
                <a:cxn ang="0">
                  <a:pos x="567" y="94"/>
                </a:cxn>
                <a:cxn ang="0">
                  <a:pos x="591" y="117"/>
                </a:cxn>
                <a:cxn ang="0">
                  <a:pos x="617" y="136"/>
                </a:cxn>
                <a:cxn ang="0">
                  <a:pos x="644" y="152"/>
                </a:cxn>
                <a:cxn ang="0">
                  <a:pos x="673" y="165"/>
                </a:cxn>
                <a:cxn ang="0">
                  <a:pos x="703" y="176"/>
                </a:cxn>
                <a:cxn ang="0">
                  <a:pos x="735" y="183"/>
                </a:cxn>
                <a:cxn ang="0">
                  <a:pos x="768" y="187"/>
                </a:cxn>
                <a:cxn ang="0">
                  <a:pos x="803" y="189"/>
                </a:cxn>
                <a:cxn ang="0">
                  <a:pos x="839" y="187"/>
                </a:cxn>
                <a:cxn ang="0">
                  <a:pos x="877" y="183"/>
                </a:cxn>
                <a:cxn ang="0">
                  <a:pos x="916" y="176"/>
                </a:cxn>
                <a:cxn ang="0">
                  <a:pos x="957" y="165"/>
                </a:cxn>
                <a:cxn ang="0">
                  <a:pos x="999" y="152"/>
                </a:cxn>
                <a:cxn ang="0">
                  <a:pos x="1042" y="136"/>
                </a:cxn>
                <a:cxn ang="0">
                  <a:pos x="1087" y="117"/>
                </a:cxn>
                <a:cxn ang="0">
                  <a:pos x="1134" y="94"/>
                </a:cxn>
              </a:cxnLst>
              <a:rect l="0" t="0" r="r" b="b"/>
              <a:pathLst>
                <a:path w="1134" h="189">
                  <a:moveTo>
                    <a:pt x="0" y="94"/>
                  </a:moveTo>
                  <a:lnTo>
                    <a:pt x="0" y="94"/>
                  </a:lnTo>
                  <a:lnTo>
                    <a:pt x="46" y="72"/>
                  </a:lnTo>
                  <a:lnTo>
                    <a:pt x="92" y="53"/>
                  </a:lnTo>
                  <a:lnTo>
                    <a:pt x="135" y="37"/>
                  </a:lnTo>
                  <a:lnTo>
                    <a:pt x="177" y="24"/>
                  </a:lnTo>
                  <a:lnTo>
                    <a:pt x="218" y="13"/>
                  </a:lnTo>
                  <a:lnTo>
                    <a:pt x="257" y="6"/>
                  </a:lnTo>
                  <a:lnTo>
                    <a:pt x="295" y="1"/>
                  </a:lnTo>
                  <a:lnTo>
                    <a:pt x="331" y="0"/>
                  </a:lnTo>
                  <a:lnTo>
                    <a:pt x="365" y="1"/>
                  </a:lnTo>
                  <a:lnTo>
                    <a:pt x="399" y="6"/>
                  </a:lnTo>
                  <a:lnTo>
                    <a:pt x="430" y="13"/>
                  </a:lnTo>
                  <a:lnTo>
                    <a:pt x="461" y="24"/>
                  </a:lnTo>
                  <a:lnTo>
                    <a:pt x="489" y="37"/>
                  </a:lnTo>
                  <a:lnTo>
                    <a:pt x="517" y="53"/>
                  </a:lnTo>
                  <a:lnTo>
                    <a:pt x="543" y="72"/>
                  </a:lnTo>
                  <a:lnTo>
                    <a:pt x="567" y="94"/>
                  </a:lnTo>
                  <a:lnTo>
                    <a:pt x="591" y="117"/>
                  </a:lnTo>
                  <a:lnTo>
                    <a:pt x="617" y="136"/>
                  </a:lnTo>
                  <a:lnTo>
                    <a:pt x="644" y="152"/>
                  </a:lnTo>
                  <a:lnTo>
                    <a:pt x="673" y="165"/>
                  </a:lnTo>
                  <a:lnTo>
                    <a:pt x="703" y="176"/>
                  </a:lnTo>
                  <a:lnTo>
                    <a:pt x="735" y="183"/>
                  </a:lnTo>
                  <a:lnTo>
                    <a:pt x="768" y="187"/>
                  </a:lnTo>
                  <a:lnTo>
                    <a:pt x="803" y="189"/>
                  </a:lnTo>
                  <a:lnTo>
                    <a:pt x="839" y="187"/>
                  </a:lnTo>
                  <a:lnTo>
                    <a:pt x="877" y="183"/>
                  </a:lnTo>
                  <a:lnTo>
                    <a:pt x="916" y="176"/>
                  </a:lnTo>
                  <a:lnTo>
                    <a:pt x="957" y="165"/>
                  </a:lnTo>
                  <a:lnTo>
                    <a:pt x="999" y="152"/>
                  </a:lnTo>
                  <a:lnTo>
                    <a:pt x="1042" y="136"/>
                  </a:lnTo>
                  <a:lnTo>
                    <a:pt x="1087" y="117"/>
                  </a:lnTo>
                  <a:lnTo>
                    <a:pt x="1134" y="94"/>
                  </a:lnTo>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8" name="Freeform 424"/>
            <p:cNvSpPr>
              <a:spLocks/>
            </p:cNvSpPr>
            <p:nvPr/>
          </p:nvSpPr>
          <p:spPr bwMode="auto">
            <a:xfrm>
              <a:off x="4304" y="2103"/>
              <a:ext cx="624" cy="1352"/>
            </a:xfrm>
            <a:custGeom>
              <a:avLst/>
              <a:gdLst/>
              <a:ahLst/>
              <a:cxnLst>
                <a:cxn ang="0">
                  <a:pos x="0" y="0"/>
                </a:cxn>
                <a:cxn ang="0">
                  <a:pos x="0" y="0"/>
                </a:cxn>
                <a:cxn ang="0">
                  <a:pos x="1134" y="0"/>
                </a:cxn>
                <a:cxn ang="0">
                  <a:pos x="1134" y="2456"/>
                </a:cxn>
                <a:cxn ang="0">
                  <a:pos x="0" y="2456"/>
                </a:cxn>
                <a:cxn ang="0">
                  <a:pos x="0" y="0"/>
                </a:cxn>
              </a:cxnLst>
              <a:rect l="0" t="0" r="r" b="b"/>
              <a:pathLst>
                <a:path w="1134" h="2456">
                  <a:moveTo>
                    <a:pt x="0" y="0"/>
                  </a:moveTo>
                  <a:lnTo>
                    <a:pt x="0" y="0"/>
                  </a:lnTo>
                  <a:lnTo>
                    <a:pt x="1134" y="0"/>
                  </a:lnTo>
                  <a:lnTo>
                    <a:pt x="1134" y="2456"/>
                  </a:lnTo>
                  <a:lnTo>
                    <a:pt x="0" y="2456"/>
                  </a:lnTo>
                  <a:lnTo>
                    <a:pt x="0" y="0"/>
                  </a:lnTo>
                  <a:close/>
                </a:path>
              </a:pathLst>
            </a:custGeom>
            <a:solidFill>
              <a:srgbClr val="D0D0D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9" name="Freeform 425"/>
            <p:cNvSpPr>
              <a:spLocks/>
            </p:cNvSpPr>
            <p:nvPr/>
          </p:nvSpPr>
          <p:spPr bwMode="auto">
            <a:xfrm>
              <a:off x="4304" y="2103"/>
              <a:ext cx="624" cy="1352"/>
            </a:xfrm>
            <a:custGeom>
              <a:avLst/>
              <a:gdLst/>
              <a:ahLst/>
              <a:cxnLst>
                <a:cxn ang="0">
                  <a:pos x="0" y="0"/>
                </a:cxn>
                <a:cxn ang="0">
                  <a:pos x="0" y="0"/>
                </a:cxn>
                <a:cxn ang="0">
                  <a:pos x="1134" y="0"/>
                </a:cxn>
                <a:cxn ang="0">
                  <a:pos x="1134" y="2456"/>
                </a:cxn>
                <a:cxn ang="0">
                  <a:pos x="0" y="2456"/>
                </a:cxn>
                <a:cxn ang="0">
                  <a:pos x="0" y="0"/>
                </a:cxn>
              </a:cxnLst>
              <a:rect l="0" t="0" r="r" b="b"/>
              <a:pathLst>
                <a:path w="1134" h="2456">
                  <a:moveTo>
                    <a:pt x="0" y="0"/>
                  </a:moveTo>
                  <a:lnTo>
                    <a:pt x="0" y="0"/>
                  </a:lnTo>
                  <a:lnTo>
                    <a:pt x="1134" y="0"/>
                  </a:lnTo>
                  <a:lnTo>
                    <a:pt x="1134" y="2456"/>
                  </a:lnTo>
                  <a:lnTo>
                    <a:pt x="0" y="2456"/>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0" name="Freeform 426"/>
            <p:cNvSpPr>
              <a:spLocks/>
            </p:cNvSpPr>
            <p:nvPr/>
          </p:nvSpPr>
          <p:spPr bwMode="auto">
            <a:xfrm>
              <a:off x="4304" y="2415"/>
              <a:ext cx="624" cy="104"/>
            </a:xfrm>
            <a:custGeom>
              <a:avLst/>
              <a:gdLst/>
              <a:ahLst/>
              <a:cxnLst>
                <a:cxn ang="0">
                  <a:pos x="0" y="0"/>
                </a:cxn>
                <a:cxn ang="0">
                  <a:pos x="0" y="0"/>
                </a:cxn>
                <a:cxn ang="0">
                  <a:pos x="1134" y="0"/>
                </a:cxn>
                <a:cxn ang="0">
                  <a:pos x="1134" y="189"/>
                </a:cxn>
                <a:cxn ang="0">
                  <a:pos x="0" y="189"/>
                </a:cxn>
                <a:cxn ang="0">
                  <a:pos x="0" y="0"/>
                </a:cxn>
              </a:cxnLst>
              <a:rect l="0" t="0" r="r" b="b"/>
              <a:pathLst>
                <a:path w="1134" h="189">
                  <a:moveTo>
                    <a:pt x="0" y="0"/>
                  </a:moveTo>
                  <a:lnTo>
                    <a:pt x="0" y="0"/>
                  </a:lnTo>
                  <a:lnTo>
                    <a:pt x="1134" y="0"/>
                  </a:lnTo>
                  <a:lnTo>
                    <a:pt x="1134" y="189"/>
                  </a:lnTo>
                  <a:lnTo>
                    <a:pt x="0" y="189"/>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1" name="Freeform 427"/>
            <p:cNvSpPr>
              <a:spLocks/>
            </p:cNvSpPr>
            <p:nvPr/>
          </p:nvSpPr>
          <p:spPr bwMode="auto">
            <a:xfrm>
              <a:off x="4304" y="2415"/>
              <a:ext cx="624" cy="104"/>
            </a:xfrm>
            <a:custGeom>
              <a:avLst/>
              <a:gdLst/>
              <a:ahLst/>
              <a:cxnLst>
                <a:cxn ang="0">
                  <a:pos x="0" y="0"/>
                </a:cxn>
                <a:cxn ang="0">
                  <a:pos x="0" y="0"/>
                </a:cxn>
                <a:cxn ang="0">
                  <a:pos x="1134" y="0"/>
                </a:cxn>
                <a:cxn ang="0">
                  <a:pos x="1134" y="189"/>
                </a:cxn>
                <a:cxn ang="0">
                  <a:pos x="0" y="189"/>
                </a:cxn>
                <a:cxn ang="0">
                  <a:pos x="0" y="0"/>
                </a:cxn>
              </a:cxnLst>
              <a:rect l="0" t="0" r="r" b="b"/>
              <a:pathLst>
                <a:path w="1134" h="189">
                  <a:moveTo>
                    <a:pt x="0" y="0"/>
                  </a:moveTo>
                  <a:lnTo>
                    <a:pt x="0" y="0"/>
                  </a:lnTo>
                  <a:lnTo>
                    <a:pt x="1134" y="0"/>
                  </a:lnTo>
                  <a:lnTo>
                    <a:pt x="1134" y="189"/>
                  </a:lnTo>
                  <a:lnTo>
                    <a:pt x="0" y="189"/>
                  </a:lnTo>
                  <a:lnTo>
                    <a:pt x="0" y="0"/>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2" name="Freeform 428"/>
            <p:cNvSpPr>
              <a:spLocks/>
            </p:cNvSpPr>
            <p:nvPr/>
          </p:nvSpPr>
          <p:spPr bwMode="auto">
            <a:xfrm>
              <a:off x="5092" y="2868"/>
              <a:ext cx="69" cy="64"/>
            </a:xfrm>
            <a:custGeom>
              <a:avLst/>
              <a:gdLst/>
              <a:ahLst/>
              <a:cxnLst>
                <a:cxn ang="0">
                  <a:pos x="121" y="115"/>
                </a:cxn>
                <a:cxn ang="0">
                  <a:pos x="121" y="115"/>
                </a:cxn>
                <a:cxn ang="0">
                  <a:pos x="119" y="104"/>
                </a:cxn>
                <a:cxn ang="0">
                  <a:pos x="107" y="99"/>
                </a:cxn>
                <a:cxn ang="0">
                  <a:pos x="17" y="99"/>
                </a:cxn>
                <a:cxn ang="0">
                  <a:pos x="6" y="104"/>
                </a:cxn>
                <a:cxn ang="0">
                  <a:pos x="4" y="115"/>
                </a:cxn>
                <a:cxn ang="0">
                  <a:pos x="0" y="115"/>
                </a:cxn>
                <a:cxn ang="0">
                  <a:pos x="0" y="50"/>
                </a:cxn>
                <a:cxn ang="0">
                  <a:pos x="4" y="50"/>
                </a:cxn>
                <a:cxn ang="0">
                  <a:pos x="7" y="65"/>
                </a:cxn>
                <a:cxn ang="0">
                  <a:pos x="21" y="69"/>
                </a:cxn>
                <a:cxn ang="0">
                  <a:pos x="109" y="69"/>
                </a:cxn>
                <a:cxn ang="0">
                  <a:pos x="117" y="66"/>
                </a:cxn>
                <a:cxn ang="0">
                  <a:pos x="119" y="53"/>
                </a:cxn>
                <a:cxn ang="0">
                  <a:pos x="112" y="25"/>
                </a:cxn>
                <a:cxn ang="0">
                  <a:pos x="83" y="5"/>
                </a:cxn>
                <a:cxn ang="0">
                  <a:pos x="83" y="0"/>
                </a:cxn>
                <a:cxn ang="0">
                  <a:pos x="125" y="8"/>
                </a:cxn>
                <a:cxn ang="0">
                  <a:pos x="125" y="115"/>
                </a:cxn>
                <a:cxn ang="0">
                  <a:pos x="121" y="115"/>
                </a:cxn>
              </a:cxnLst>
              <a:rect l="0" t="0" r="r" b="b"/>
              <a:pathLst>
                <a:path w="125" h="115">
                  <a:moveTo>
                    <a:pt x="121" y="115"/>
                  </a:moveTo>
                  <a:lnTo>
                    <a:pt x="121" y="115"/>
                  </a:lnTo>
                  <a:cubicBezTo>
                    <a:pt x="120" y="110"/>
                    <a:pt x="120" y="107"/>
                    <a:pt x="119" y="104"/>
                  </a:cubicBezTo>
                  <a:cubicBezTo>
                    <a:pt x="117" y="101"/>
                    <a:pt x="113" y="99"/>
                    <a:pt x="107" y="99"/>
                  </a:cubicBezTo>
                  <a:lnTo>
                    <a:pt x="17" y="99"/>
                  </a:lnTo>
                  <a:cubicBezTo>
                    <a:pt x="12" y="99"/>
                    <a:pt x="8" y="101"/>
                    <a:pt x="6" y="104"/>
                  </a:cubicBezTo>
                  <a:cubicBezTo>
                    <a:pt x="5" y="106"/>
                    <a:pt x="5" y="110"/>
                    <a:pt x="4" y="115"/>
                  </a:cubicBezTo>
                  <a:lnTo>
                    <a:pt x="0" y="115"/>
                  </a:lnTo>
                  <a:lnTo>
                    <a:pt x="0" y="50"/>
                  </a:lnTo>
                  <a:lnTo>
                    <a:pt x="4" y="50"/>
                  </a:lnTo>
                  <a:cubicBezTo>
                    <a:pt x="5" y="58"/>
                    <a:pt x="6" y="63"/>
                    <a:pt x="7" y="65"/>
                  </a:cubicBezTo>
                  <a:cubicBezTo>
                    <a:pt x="9" y="68"/>
                    <a:pt x="14" y="69"/>
                    <a:pt x="21" y="69"/>
                  </a:cubicBezTo>
                  <a:lnTo>
                    <a:pt x="109" y="69"/>
                  </a:lnTo>
                  <a:cubicBezTo>
                    <a:pt x="113" y="69"/>
                    <a:pt x="116" y="68"/>
                    <a:pt x="117" y="66"/>
                  </a:cubicBezTo>
                  <a:cubicBezTo>
                    <a:pt x="119" y="64"/>
                    <a:pt x="119" y="60"/>
                    <a:pt x="119" y="53"/>
                  </a:cubicBezTo>
                  <a:cubicBezTo>
                    <a:pt x="119" y="42"/>
                    <a:pt x="117" y="33"/>
                    <a:pt x="112" y="25"/>
                  </a:cubicBezTo>
                  <a:cubicBezTo>
                    <a:pt x="107" y="17"/>
                    <a:pt x="97" y="11"/>
                    <a:pt x="83" y="5"/>
                  </a:cubicBezTo>
                  <a:lnTo>
                    <a:pt x="83" y="0"/>
                  </a:lnTo>
                  <a:lnTo>
                    <a:pt x="125" y="8"/>
                  </a:lnTo>
                  <a:lnTo>
                    <a:pt x="125" y="115"/>
                  </a:lnTo>
                  <a:lnTo>
                    <a:pt x="121" y="11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3" name="Freeform 429"/>
            <p:cNvSpPr>
              <a:spLocks noEditPoints="1"/>
            </p:cNvSpPr>
            <p:nvPr/>
          </p:nvSpPr>
          <p:spPr bwMode="auto">
            <a:xfrm>
              <a:off x="5090" y="2839"/>
              <a:ext cx="71" cy="25"/>
            </a:xfrm>
            <a:custGeom>
              <a:avLst/>
              <a:gdLst/>
              <a:ahLst/>
              <a:cxnLst>
                <a:cxn ang="0">
                  <a:pos x="14" y="36"/>
                </a:cxn>
                <a:cxn ang="0">
                  <a:pos x="14" y="36"/>
                </a:cxn>
                <a:cxn ang="0">
                  <a:pos x="4" y="32"/>
                </a:cxn>
                <a:cxn ang="0">
                  <a:pos x="0" y="21"/>
                </a:cxn>
                <a:cxn ang="0">
                  <a:pos x="4" y="11"/>
                </a:cxn>
                <a:cxn ang="0">
                  <a:pos x="14" y="7"/>
                </a:cxn>
                <a:cxn ang="0">
                  <a:pos x="24" y="11"/>
                </a:cxn>
                <a:cxn ang="0">
                  <a:pos x="29" y="21"/>
                </a:cxn>
                <a:cxn ang="0">
                  <a:pos x="24" y="32"/>
                </a:cxn>
                <a:cxn ang="0">
                  <a:pos x="14" y="36"/>
                </a:cxn>
                <a:cxn ang="0">
                  <a:pos x="14" y="36"/>
                </a:cxn>
                <a:cxn ang="0">
                  <a:pos x="124" y="44"/>
                </a:cxn>
                <a:cxn ang="0">
                  <a:pos x="124" y="44"/>
                </a:cxn>
                <a:cxn ang="0">
                  <a:pos x="121" y="37"/>
                </a:cxn>
                <a:cxn ang="0">
                  <a:pos x="113" y="35"/>
                </a:cxn>
                <a:cxn ang="0">
                  <a:pos x="58" y="35"/>
                </a:cxn>
                <a:cxn ang="0">
                  <a:pos x="50" y="37"/>
                </a:cxn>
                <a:cxn ang="0">
                  <a:pos x="47" y="44"/>
                </a:cxn>
                <a:cxn ang="0">
                  <a:pos x="43" y="44"/>
                </a:cxn>
                <a:cxn ang="0">
                  <a:pos x="43" y="8"/>
                </a:cxn>
                <a:cxn ang="0">
                  <a:pos x="113" y="8"/>
                </a:cxn>
                <a:cxn ang="0">
                  <a:pos x="121" y="7"/>
                </a:cxn>
                <a:cxn ang="0">
                  <a:pos x="124" y="0"/>
                </a:cxn>
                <a:cxn ang="0">
                  <a:pos x="128" y="0"/>
                </a:cxn>
                <a:cxn ang="0">
                  <a:pos x="128" y="44"/>
                </a:cxn>
                <a:cxn ang="0">
                  <a:pos x="124" y="44"/>
                </a:cxn>
              </a:cxnLst>
              <a:rect l="0" t="0" r="r" b="b"/>
              <a:pathLst>
                <a:path w="128" h="44">
                  <a:moveTo>
                    <a:pt x="14" y="36"/>
                  </a:moveTo>
                  <a:lnTo>
                    <a:pt x="14" y="36"/>
                  </a:lnTo>
                  <a:cubicBezTo>
                    <a:pt x="10" y="36"/>
                    <a:pt x="7" y="35"/>
                    <a:pt x="4" y="32"/>
                  </a:cubicBezTo>
                  <a:cubicBezTo>
                    <a:pt x="1" y="29"/>
                    <a:pt x="0" y="25"/>
                    <a:pt x="0" y="21"/>
                  </a:cubicBezTo>
                  <a:cubicBezTo>
                    <a:pt x="0" y="18"/>
                    <a:pt x="1" y="14"/>
                    <a:pt x="4" y="11"/>
                  </a:cubicBezTo>
                  <a:cubicBezTo>
                    <a:pt x="7" y="9"/>
                    <a:pt x="10" y="7"/>
                    <a:pt x="14" y="7"/>
                  </a:cubicBezTo>
                  <a:cubicBezTo>
                    <a:pt x="18" y="7"/>
                    <a:pt x="22" y="9"/>
                    <a:pt x="24" y="11"/>
                  </a:cubicBezTo>
                  <a:cubicBezTo>
                    <a:pt x="27" y="14"/>
                    <a:pt x="29" y="18"/>
                    <a:pt x="29" y="21"/>
                  </a:cubicBezTo>
                  <a:cubicBezTo>
                    <a:pt x="29" y="25"/>
                    <a:pt x="27" y="29"/>
                    <a:pt x="24" y="32"/>
                  </a:cubicBezTo>
                  <a:cubicBezTo>
                    <a:pt x="22" y="35"/>
                    <a:pt x="18" y="36"/>
                    <a:pt x="14" y="36"/>
                  </a:cubicBezTo>
                  <a:lnTo>
                    <a:pt x="14" y="36"/>
                  </a:lnTo>
                  <a:close/>
                  <a:moveTo>
                    <a:pt x="124" y="44"/>
                  </a:moveTo>
                  <a:lnTo>
                    <a:pt x="124" y="44"/>
                  </a:lnTo>
                  <a:cubicBezTo>
                    <a:pt x="123" y="41"/>
                    <a:pt x="122" y="39"/>
                    <a:pt x="121" y="37"/>
                  </a:cubicBezTo>
                  <a:cubicBezTo>
                    <a:pt x="120" y="36"/>
                    <a:pt x="117" y="35"/>
                    <a:pt x="113" y="35"/>
                  </a:cubicBezTo>
                  <a:lnTo>
                    <a:pt x="58" y="35"/>
                  </a:lnTo>
                  <a:cubicBezTo>
                    <a:pt x="54" y="35"/>
                    <a:pt x="52" y="35"/>
                    <a:pt x="50" y="37"/>
                  </a:cubicBezTo>
                  <a:cubicBezTo>
                    <a:pt x="49" y="38"/>
                    <a:pt x="48" y="40"/>
                    <a:pt x="47" y="44"/>
                  </a:cubicBezTo>
                  <a:lnTo>
                    <a:pt x="43" y="44"/>
                  </a:lnTo>
                  <a:lnTo>
                    <a:pt x="43" y="8"/>
                  </a:lnTo>
                  <a:lnTo>
                    <a:pt x="113" y="8"/>
                  </a:lnTo>
                  <a:cubicBezTo>
                    <a:pt x="117" y="8"/>
                    <a:pt x="120" y="8"/>
                    <a:pt x="121" y="7"/>
                  </a:cubicBezTo>
                  <a:cubicBezTo>
                    <a:pt x="122" y="5"/>
                    <a:pt x="123" y="3"/>
                    <a:pt x="124" y="0"/>
                  </a:cubicBezTo>
                  <a:lnTo>
                    <a:pt x="128" y="0"/>
                  </a:lnTo>
                  <a:lnTo>
                    <a:pt x="128" y="44"/>
                  </a:lnTo>
                  <a:lnTo>
                    <a:pt x="124" y="4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4" name="Freeform 430"/>
            <p:cNvSpPr>
              <a:spLocks/>
            </p:cNvSpPr>
            <p:nvPr/>
          </p:nvSpPr>
          <p:spPr bwMode="auto">
            <a:xfrm>
              <a:off x="5112" y="2753"/>
              <a:ext cx="49" cy="82"/>
            </a:xfrm>
            <a:custGeom>
              <a:avLst/>
              <a:gdLst/>
              <a:ahLst/>
              <a:cxnLst>
                <a:cxn ang="0">
                  <a:pos x="84" y="148"/>
                </a:cxn>
                <a:cxn ang="0">
                  <a:pos x="84" y="148"/>
                </a:cxn>
                <a:cxn ang="0">
                  <a:pos x="82" y="141"/>
                </a:cxn>
                <a:cxn ang="0">
                  <a:pos x="73" y="138"/>
                </a:cxn>
                <a:cxn ang="0">
                  <a:pos x="18" y="138"/>
                </a:cxn>
                <a:cxn ang="0">
                  <a:pos x="10" y="140"/>
                </a:cxn>
                <a:cxn ang="0">
                  <a:pos x="7" y="148"/>
                </a:cxn>
                <a:cxn ang="0">
                  <a:pos x="3" y="148"/>
                </a:cxn>
                <a:cxn ang="0">
                  <a:pos x="3" y="113"/>
                </a:cxn>
                <a:cxn ang="0">
                  <a:pos x="16" y="113"/>
                </a:cxn>
                <a:cxn ang="0">
                  <a:pos x="7" y="104"/>
                </a:cxn>
                <a:cxn ang="0">
                  <a:pos x="0" y="86"/>
                </a:cxn>
                <a:cxn ang="0">
                  <a:pos x="6" y="69"/>
                </a:cxn>
                <a:cxn ang="0">
                  <a:pos x="16" y="62"/>
                </a:cxn>
                <a:cxn ang="0">
                  <a:pos x="16" y="61"/>
                </a:cxn>
                <a:cxn ang="0">
                  <a:pos x="6" y="51"/>
                </a:cxn>
                <a:cxn ang="0">
                  <a:pos x="0" y="34"/>
                </a:cxn>
                <a:cxn ang="0">
                  <a:pos x="7" y="17"/>
                </a:cxn>
                <a:cxn ang="0">
                  <a:pos x="27" y="9"/>
                </a:cxn>
                <a:cxn ang="0">
                  <a:pos x="73" y="9"/>
                </a:cxn>
                <a:cxn ang="0">
                  <a:pos x="82" y="7"/>
                </a:cxn>
                <a:cxn ang="0">
                  <a:pos x="84" y="0"/>
                </a:cxn>
                <a:cxn ang="0">
                  <a:pos x="88" y="0"/>
                </a:cxn>
                <a:cxn ang="0">
                  <a:pos x="88" y="44"/>
                </a:cxn>
                <a:cxn ang="0">
                  <a:pos x="84" y="44"/>
                </a:cxn>
                <a:cxn ang="0">
                  <a:pos x="81" y="37"/>
                </a:cxn>
                <a:cxn ang="0">
                  <a:pos x="73" y="35"/>
                </a:cxn>
                <a:cxn ang="0">
                  <a:pos x="28" y="35"/>
                </a:cxn>
                <a:cxn ang="0">
                  <a:pos x="17" y="37"/>
                </a:cxn>
                <a:cxn ang="0">
                  <a:pos x="13" y="45"/>
                </a:cxn>
                <a:cxn ang="0">
                  <a:pos x="17" y="55"/>
                </a:cxn>
                <a:cxn ang="0">
                  <a:pos x="24" y="61"/>
                </a:cxn>
                <a:cxn ang="0">
                  <a:pos x="73" y="61"/>
                </a:cxn>
                <a:cxn ang="0">
                  <a:pos x="81" y="59"/>
                </a:cxn>
                <a:cxn ang="0">
                  <a:pos x="84" y="52"/>
                </a:cxn>
                <a:cxn ang="0">
                  <a:pos x="88" y="52"/>
                </a:cxn>
                <a:cxn ang="0">
                  <a:pos x="88" y="96"/>
                </a:cxn>
                <a:cxn ang="0">
                  <a:pos x="84" y="96"/>
                </a:cxn>
                <a:cxn ang="0">
                  <a:pos x="81" y="89"/>
                </a:cxn>
                <a:cxn ang="0">
                  <a:pos x="73" y="86"/>
                </a:cxn>
                <a:cxn ang="0">
                  <a:pos x="28" y="86"/>
                </a:cxn>
                <a:cxn ang="0">
                  <a:pos x="17" y="88"/>
                </a:cxn>
                <a:cxn ang="0">
                  <a:pos x="13" y="97"/>
                </a:cxn>
                <a:cxn ang="0">
                  <a:pos x="18" y="107"/>
                </a:cxn>
                <a:cxn ang="0">
                  <a:pos x="24" y="112"/>
                </a:cxn>
                <a:cxn ang="0">
                  <a:pos x="73" y="112"/>
                </a:cxn>
                <a:cxn ang="0">
                  <a:pos x="81" y="111"/>
                </a:cxn>
                <a:cxn ang="0">
                  <a:pos x="84" y="104"/>
                </a:cxn>
                <a:cxn ang="0">
                  <a:pos x="88" y="104"/>
                </a:cxn>
                <a:cxn ang="0">
                  <a:pos x="88" y="148"/>
                </a:cxn>
                <a:cxn ang="0">
                  <a:pos x="84" y="148"/>
                </a:cxn>
              </a:cxnLst>
              <a:rect l="0" t="0" r="r" b="b"/>
              <a:pathLst>
                <a:path w="88" h="148">
                  <a:moveTo>
                    <a:pt x="84" y="148"/>
                  </a:moveTo>
                  <a:lnTo>
                    <a:pt x="84" y="148"/>
                  </a:lnTo>
                  <a:cubicBezTo>
                    <a:pt x="83" y="145"/>
                    <a:pt x="83" y="142"/>
                    <a:pt x="82" y="141"/>
                  </a:cubicBezTo>
                  <a:cubicBezTo>
                    <a:pt x="80" y="139"/>
                    <a:pt x="77" y="138"/>
                    <a:pt x="73" y="138"/>
                  </a:cubicBezTo>
                  <a:lnTo>
                    <a:pt x="18" y="138"/>
                  </a:lnTo>
                  <a:cubicBezTo>
                    <a:pt x="14" y="138"/>
                    <a:pt x="11" y="139"/>
                    <a:pt x="10" y="140"/>
                  </a:cubicBezTo>
                  <a:cubicBezTo>
                    <a:pt x="9" y="142"/>
                    <a:pt x="8" y="144"/>
                    <a:pt x="7" y="148"/>
                  </a:cubicBezTo>
                  <a:lnTo>
                    <a:pt x="3" y="148"/>
                  </a:lnTo>
                  <a:lnTo>
                    <a:pt x="3" y="113"/>
                  </a:lnTo>
                  <a:lnTo>
                    <a:pt x="16" y="113"/>
                  </a:lnTo>
                  <a:cubicBezTo>
                    <a:pt x="12" y="110"/>
                    <a:pt x="9" y="107"/>
                    <a:pt x="7" y="104"/>
                  </a:cubicBezTo>
                  <a:cubicBezTo>
                    <a:pt x="2" y="99"/>
                    <a:pt x="0" y="93"/>
                    <a:pt x="0" y="86"/>
                  </a:cubicBezTo>
                  <a:cubicBezTo>
                    <a:pt x="0" y="79"/>
                    <a:pt x="2" y="73"/>
                    <a:pt x="6" y="69"/>
                  </a:cubicBezTo>
                  <a:cubicBezTo>
                    <a:pt x="8" y="66"/>
                    <a:pt x="11" y="64"/>
                    <a:pt x="16" y="62"/>
                  </a:cubicBezTo>
                  <a:lnTo>
                    <a:pt x="16" y="61"/>
                  </a:lnTo>
                  <a:cubicBezTo>
                    <a:pt x="11" y="57"/>
                    <a:pt x="8" y="54"/>
                    <a:pt x="6" y="51"/>
                  </a:cubicBezTo>
                  <a:cubicBezTo>
                    <a:pt x="2" y="46"/>
                    <a:pt x="0" y="40"/>
                    <a:pt x="0" y="34"/>
                  </a:cubicBezTo>
                  <a:cubicBezTo>
                    <a:pt x="0" y="28"/>
                    <a:pt x="3" y="22"/>
                    <a:pt x="7" y="17"/>
                  </a:cubicBezTo>
                  <a:cubicBezTo>
                    <a:pt x="11" y="12"/>
                    <a:pt x="17" y="9"/>
                    <a:pt x="27" y="9"/>
                  </a:cubicBezTo>
                  <a:lnTo>
                    <a:pt x="73" y="9"/>
                  </a:lnTo>
                  <a:cubicBezTo>
                    <a:pt x="78" y="9"/>
                    <a:pt x="80" y="9"/>
                    <a:pt x="82" y="7"/>
                  </a:cubicBezTo>
                  <a:cubicBezTo>
                    <a:pt x="83" y="6"/>
                    <a:pt x="83" y="3"/>
                    <a:pt x="84" y="0"/>
                  </a:cubicBezTo>
                  <a:lnTo>
                    <a:pt x="88" y="0"/>
                  </a:lnTo>
                  <a:lnTo>
                    <a:pt x="88" y="44"/>
                  </a:lnTo>
                  <a:lnTo>
                    <a:pt x="84" y="44"/>
                  </a:lnTo>
                  <a:cubicBezTo>
                    <a:pt x="83" y="41"/>
                    <a:pt x="83" y="38"/>
                    <a:pt x="81" y="37"/>
                  </a:cubicBezTo>
                  <a:cubicBezTo>
                    <a:pt x="80" y="36"/>
                    <a:pt x="77" y="35"/>
                    <a:pt x="73" y="35"/>
                  </a:cubicBezTo>
                  <a:lnTo>
                    <a:pt x="28" y="35"/>
                  </a:lnTo>
                  <a:cubicBezTo>
                    <a:pt x="23" y="35"/>
                    <a:pt x="20" y="36"/>
                    <a:pt x="17" y="37"/>
                  </a:cubicBezTo>
                  <a:cubicBezTo>
                    <a:pt x="14" y="39"/>
                    <a:pt x="13" y="41"/>
                    <a:pt x="13" y="45"/>
                  </a:cubicBezTo>
                  <a:cubicBezTo>
                    <a:pt x="13" y="48"/>
                    <a:pt x="14" y="52"/>
                    <a:pt x="17" y="55"/>
                  </a:cubicBezTo>
                  <a:cubicBezTo>
                    <a:pt x="20" y="59"/>
                    <a:pt x="22" y="61"/>
                    <a:pt x="24" y="61"/>
                  </a:cubicBezTo>
                  <a:lnTo>
                    <a:pt x="73" y="61"/>
                  </a:lnTo>
                  <a:cubicBezTo>
                    <a:pt x="77" y="61"/>
                    <a:pt x="80" y="60"/>
                    <a:pt x="81" y="59"/>
                  </a:cubicBezTo>
                  <a:cubicBezTo>
                    <a:pt x="82" y="58"/>
                    <a:pt x="83" y="55"/>
                    <a:pt x="84" y="52"/>
                  </a:cubicBezTo>
                  <a:lnTo>
                    <a:pt x="88" y="52"/>
                  </a:lnTo>
                  <a:lnTo>
                    <a:pt x="88" y="96"/>
                  </a:lnTo>
                  <a:lnTo>
                    <a:pt x="84" y="96"/>
                  </a:lnTo>
                  <a:cubicBezTo>
                    <a:pt x="83" y="92"/>
                    <a:pt x="83" y="90"/>
                    <a:pt x="81" y="89"/>
                  </a:cubicBezTo>
                  <a:cubicBezTo>
                    <a:pt x="80" y="87"/>
                    <a:pt x="78" y="86"/>
                    <a:pt x="73" y="86"/>
                  </a:cubicBezTo>
                  <a:lnTo>
                    <a:pt x="28" y="86"/>
                  </a:lnTo>
                  <a:cubicBezTo>
                    <a:pt x="24" y="86"/>
                    <a:pt x="20" y="87"/>
                    <a:pt x="17" y="88"/>
                  </a:cubicBezTo>
                  <a:cubicBezTo>
                    <a:pt x="14" y="90"/>
                    <a:pt x="13" y="93"/>
                    <a:pt x="13" y="97"/>
                  </a:cubicBezTo>
                  <a:cubicBezTo>
                    <a:pt x="13" y="101"/>
                    <a:pt x="15" y="104"/>
                    <a:pt x="18" y="107"/>
                  </a:cubicBezTo>
                  <a:cubicBezTo>
                    <a:pt x="21" y="111"/>
                    <a:pt x="23" y="112"/>
                    <a:pt x="24" y="112"/>
                  </a:cubicBezTo>
                  <a:lnTo>
                    <a:pt x="73" y="112"/>
                  </a:lnTo>
                  <a:cubicBezTo>
                    <a:pt x="77" y="112"/>
                    <a:pt x="80" y="112"/>
                    <a:pt x="81" y="111"/>
                  </a:cubicBezTo>
                  <a:cubicBezTo>
                    <a:pt x="82" y="109"/>
                    <a:pt x="83" y="107"/>
                    <a:pt x="84" y="104"/>
                  </a:cubicBezTo>
                  <a:lnTo>
                    <a:pt x="88" y="104"/>
                  </a:lnTo>
                  <a:lnTo>
                    <a:pt x="88" y="148"/>
                  </a:lnTo>
                  <a:lnTo>
                    <a:pt x="84" y="14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5" name="Freeform 431"/>
            <p:cNvSpPr>
              <a:spLocks noEditPoints="1"/>
            </p:cNvSpPr>
            <p:nvPr/>
          </p:nvSpPr>
          <p:spPr bwMode="auto">
            <a:xfrm>
              <a:off x="5090" y="2725"/>
              <a:ext cx="71" cy="25"/>
            </a:xfrm>
            <a:custGeom>
              <a:avLst/>
              <a:gdLst/>
              <a:ahLst/>
              <a:cxnLst>
                <a:cxn ang="0">
                  <a:pos x="14" y="37"/>
                </a:cxn>
                <a:cxn ang="0">
                  <a:pos x="14" y="37"/>
                </a:cxn>
                <a:cxn ang="0">
                  <a:pos x="4" y="32"/>
                </a:cxn>
                <a:cxn ang="0">
                  <a:pos x="0" y="22"/>
                </a:cxn>
                <a:cxn ang="0">
                  <a:pos x="4" y="12"/>
                </a:cxn>
                <a:cxn ang="0">
                  <a:pos x="14" y="8"/>
                </a:cxn>
                <a:cxn ang="0">
                  <a:pos x="24" y="12"/>
                </a:cxn>
                <a:cxn ang="0">
                  <a:pos x="29" y="22"/>
                </a:cxn>
                <a:cxn ang="0">
                  <a:pos x="24" y="32"/>
                </a:cxn>
                <a:cxn ang="0">
                  <a:pos x="14" y="37"/>
                </a:cxn>
                <a:cxn ang="0">
                  <a:pos x="14" y="37"/>
                </a:cxn>
                <a:cxn ang="0">
                  <a:pos x="124" y="45"/>
                </a:cxn>
                <a:cxn ang="0">
                  <a:pos x="124" y="45"/>
                </a:cxn>
                <a:cxn ang="0">
                  <a:pos x="121" y="38"/>
                </a:cxn>
                <a:cxn ang="0">
                  <a:pos x="113" y="35"/>
                </a:cxn>
                <a:cxn ang="0">
                  <a:pos x="58" y="35"/>
                </a:cxn>
                <a:cxn ang="0">
                  <a:pos x="50" y="37"/>
                </a:cxn>
                <a:cxn ang="0">
                  <a:pos x="47" y="45"/>
                </a:cxn>
                <a:cxn ang="0">
                  <a:pos x="43" y="45"/>
                </a:cxn>
                <a:cxn ang="0">
                  <a:pos x="43" y="9"/>
                </a:cxn>
                <a:cxn ang="0">
                  <a:pos x="113" y="9"/>
                </a:cxn>
                <a:cxn ang="0">
                  <a:pos x="121" y="7"/>
                </a:cxn>
                <a:cxn ang="0">
                  <a:pos x="124" y="0"/>
                </a:cxn>
                <a:cxn ang="0">
                  <a:pos x="128" y="0"/>
                </a:cxn>
                <a:cxn ang="0">
                  <a:pos x="128" y="45"/>
                </a:cxn>
                <a:cxn ang="0">
                  <a:pos x="124" y="45"/>
                </a:cxn>
              </a:cxnLst>
              <a:rect l="0" t="0" r="r" b="b"/>
              <a:pathLst>
                <a:path w="128" h="45">
                  <a:moveTo>
                    <a:pt x="14" y="37"/>
                  </a:moveTo>
                  <a:lnTo>
                    <a:pt x="14" y="37"/>
                  </a:lnTo>
                  <a:cubicBezTo>
                    <a:pt x="10" y="37"/>
                    <a:pt x="7" y="35"/>
                    <a:pt x="4" y="32"/>
                  </a:cubicBezTo>
                  <a:cubicBezTo>
                    <a:pt x="1" y="29"/>
                    <a:pt x="0" y="26"/>
                    <a:pt x="0" y="22"/>
                  </a:cubicBezTo>
                  <a:cubicBezTo>
                    <a:pt x="0" y="18"/>
                    <a:pt x="1" y="15"/>
                    <a:pt x="4" y="12"/>
                  </a:cubicBezTo>
                  <a:cubicBezTo>
                    <a:pt x="7" y="9"/>
                    <a:pt x="10" y="8"/>
                    <a:pt x="14" y="8"/>
                  </a:cubicBezTo>
                  <a:cubicBezTo>
                    <a:pt x="18" y="8"/>
                    <a:pt x="22" y="9"/>
                    <a:pt x="24" y="12"/>
                  </a:cubicBezTo>
                  <a:cubicBezTo>
                    <a:pt x="27" y="15"/>
                    <a:pt x="29" y="18"/>
                    <a:pt x="29" y="22"/>
                  </a:cubicBezTo>
                  <a:cubicBezTo>
                    <a:pt x="29" y="26"/>
                    <a:pt x="27" y="29"/>
                    <a:pt x="24" y="32"/>
                  </a:cubicBezTo>
                  <a:cubicBezTo>
                    <a:pt x="22" y="35"/>
                    <a:pt x="18" y="37"/>
                    <a:pt x="14" y="37"/>
                  </a:cubicBezTo>
                  <a:lnTo>
                    <a:pt x="14" y="37"/>
                  </a:lnTo>
                  <a:close/>
                  <a:moveTo>
                    <a:pt x="124" y="45"/>
                  </a:moveTo>
                  <a:lnTo>
                    <a:pt x="124" y="45"/>
                  </a:lnTo>
                  <a:cubicBezTo>
                    <a:pt x="123" y="41"/>
                    <a:pt x="122" y="39"/>
                    <a:pt x="121" y="38"/>
                  </a:cubicBezTo>
                  <a:cubicBezTo>
                    <a:pt x="120" y="36"/>
                    <a:pt x="117" y="35"/>
                    <a:pt x="113" y="35"/>
                  </a:cubicBezTo>
                  <a:lnTo>
                    <a:pt x="58" y="35"/>
                  </a:lnTo>
                  <a:cubicBezTo>
                    <a:pt x="54" y="35"/>
                    <a:pt x="52" y="36"/>
                    <a:pt x="50" y="37"/>
                  </a:cubicBezTo>
                  <a:cubicBezTo>
                    <a:pt x="49" y="38"/>
                    <a:pt x="48" y="41"/>
                    <a:pt x="47" y="45"/>
                  </a:cubicBezTo>
                  <a:lnTo>
                    <a:pt x="43" y="45"/>
                  </a:lnTo>
                  <a:lnTo>
                    <a:pt x="43" y="9"/>
                  </a:lnTo>
                  <a:lnTo>
                    <a:pt x="113" y="9"/>
                  </a:lnTo>
                  <a:cubicBezTo>
                    <a:pt x="117" y="9"/>
                    <a:pt x="120" y="8"/>
                    <a:pt x="121" y="7"/>
                  </a:cubicBezTo>
                  <a:cubicBezTo>
                    <a:pt x="122" y="6"/>
                    <a:pt x="123" y="4"/>
                    <a:pt x="124" y="0"/>
                  </a:cubicBezTo>
                  <a:lnTo>
                    <a:pt x="128" y="0"/>
                  </a:lnTo>
                  <a:lnTo>
                    <a:pt x="128" y="45"/>
                  </a:lnTo>
                  <a:lnTo>
                    <a:pt x="124" y="4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6" name="Freeform 432"/>
            <p:cNvSpPr>
              <a:spLocks/>
            </p:cNvSpPr>
            <p:nvPr/>
          </p:nvSpPr>
          <p:spPr bwMode="auto">
            <a:xfrm>
              <a:off x="5096" y="2689"/>
              <a:ext cx="67" cy="32"/>
            </a:xfrm>
            <a:custGeom>
              <a:avLst/>
              <a:gdLst/>
              <a:ahLst/>
              <a:cxnLst>
                <a:cxn ang="0">
                  <a:pos x="40" y="58"/>
                </a:cxn>
                <a:cxn ang="0">
                  <a:pos x="40" y="58"/>
                </a:cxn>
                <a:cxn ang="0">
                  <a:pos x="35" y="58"/>
                </a:cxn>
                <a:cxn ang="0">
                  <a:pos x="29" y="52"/>
                </a:cxn>
                <a:cxn ang="0">
                  <a:pos x="20" y="43"/>
                </a:cxn>
                <a:cxn ang="0">
                  <a:pos x="0" y="27"/>
                </a:cxn>
                <a:cxn ang="0">
                  <a:pos x="0" y="23"/>
                </a:cxn>
                <a:cxn ang="0">
                  <a:pos x="32" y="23"/>
                </a:cxn>
                <a:cxn ang="0">
                  <a:pos x="32" y="5"/>
                </a:cxn>
                <a:cxn ang="0">
                  <a:pos x="40" y="5"/>
                </a:cxn>
                <a:cxn ang="0">
                  <a:pos x="40" y="23"/>
                </a:cxn>
                <a:cxn ang="0">
                  <a:pos x="96" y="23"/>
                </a:cxn>
                <a:cxn ang="0">
                  <a:pos x="102" y="21"/>
                </a:cxn>
                <a:cxn ang="0">
                  <a:pos x="106" y="15"/>
                </a:cxn>
                <a:cxn ang="0">
                  <a:pos x="104" y="9"/>
                </a:cxn>
                <a:cxn ang="0">
                  <a:pos x="97" y="4"/>
                </a:cxn>
                <a:cxn ang="0">
                  <a:pos x="99" y="0"/>
                </a:cxn>
                <a:cxn ang="0">
                  <a:pos x="111" y="8"/>
                </a:cxn>
                <a:cxn ang="0">
                  <a:pos x="120" y="27"/>
                </a:cxn>
                <a:cxn ang="0">
                  <a:pos x="117" y="39"/>
                </a:cxn>
                <a:cxn ang="0">
                  <a:pos x="100" y="48"/>
                </a:cxn>
                <a:cxn ang="0">
                  <a:pos x="40" y="48"/>
                </a:cxn>
                <a:cxn ang="0">
                  <a:pos x="40" y="58"/>
                </a:cxn>
              </a:cxnLst>
              <a:rect l="0" t="0" r="r" b="b"/>
              <a:pathLst>
                <a:path w="120" h="58">
                  <a:moveTo>
                    <a:pt x="40" y="58"/>
                  </a:moveTo>
                  <a:lnTo>
                    <a:pt x="40" y="58"/>
                  </a:lnTo>
                  <a:lnTo>
                    <a:pt x="35" y="58"/>
                  </a:lnTo>
                  <a:cubicBezTo>
                    <a:pt x="33" y="56"/>
                    <a:pt x="31" y="54"/>
                    <a:pt x="29" y="52"/>
                  </a:cubicBezTo>
                  <a:cubicBezTo>
                    <a:pt x="26" y="49"/>
                    <a:pt x="23" y="45"/>
                    <a:pt x="20" y="43"/>
                  </a:cubicBezTo>
                  <a:cubicBezTo>
                    <a:pt x="14" y="37"/>
                    <a:pt x="7" y="32"/>
                    <a:pt x="0" y="27"/>
                  </a:cubicBezTo>
                  <a:lnTo>
                    <a:pt x="0" y="23"/>
                  </a:lnTo>
                  <a:lnTo>
                    <a:pt x="32" y="23"/>
                  </a:lnTo>
                  <a:lnTo>
                    <a:pt x="32" y="5"/>
                  </a:lnTo>
                  <a:lnTo>
                    <a:pt x="40" y="5"/>
                  </a:lnTo>
                  <a:lnTo>
                    <a:pt x="40" y="23"/>
                  </a:lnTo>
                  <a:lnTo>
                    <a:pt x="96" y="23"/>
                  </a:lnTo>
                  <a:cubicBezTo>
                    <a:pt x="98" y="23"/>
                    <a:pt x="101" y="22"/>
                    <a:pt x="102" y="21"/>
                  </a:cubicBezTo>
                  <a:cubicBezTo>
                    <a:pt x="105" y="20"/>
                    <a:pt x="106" y="18"/>
                    <a:pt x="106" y="15"/>
                  </a:cubicBezTo>
                  <a:cubicBezTo>
                    <a:pt x="106" y="13"/>
                    <a:pt x="106" y="11"/>
                    <a:pt x="104" y="9"/>
                  </a:cubicBezTo>
                  <a:cubicBezTo>
                    <a:pt x="102" y="8"/>
                    <a:pt x="100" y="6"/>
                    <a:pt x="97" y="4"/>
                  </a:cubicBezTo>
                  <a:lnTo>
                    <a:pt x="99" y="0"/>
                  </a:lnTo>
                  <a:cubicBezTo>
                    <a:pt x="104" y="2"/>
                    <a:pt x="108" y="5"/>
                    <a:pt x="111" y="8"/>
                  </a:cubicBezTo>
                  <a:cubicBezTo>
                    <a:pt x="117" y="13"/>
                    <a:pt x="120" y="20"/>
                    <a:pt x="120" y="27"/>
                  </a:cubicBezTo>
                  <a:cubicBezTo>
                    <a:pt x="120" y="32"/>
                    <a:pt x="119" y="35"/>
                    <a:pt x="117" y="39"/>
                  </a:cubicBezTo>
                  <a:cubicBezTo>
                    <a:pt x="114" y="45"/>
                    <a:pt x="108" y="48"/>
                    <a:pt x="100" y="48"/>
                  </a:cubicBezTo>
                  <a:lnTo>
                    <a:pt x="40" y="48"/>
                  </a:lnTo>
                  <a:lnTo>
                    <a:pt x="40" y="5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7" name="Freeform 433"/>
            <p:cNvSpPr>
              <a:spLocks/>
            </p:cNvSpPr>
            <p:nvPr/>
          </p:nvSpPr>
          <p:spPr bwMode="auto">
            <a:xfrm>
              <a:off x="3368" y="854"/>
              <a:ext cx="208" cy="208"/>
            </a:xfrm>
            <a:custGeom>
              <a:avLst/>
              <a:gdLst/>
              <a:ahLst/>
              <a:cxnLst>
                <a:cxn ang="0">
                  <a:pos x="378" y="189"/>
                </a:cxn>
                <a:cxn ang="0">
                  <a:pos x="378" y="189"/>
                </a:cxn>
                <a:cxn ang="0">
                  <a:pos x="378" y="189"/>
                </a:cxn>
                <a:cxn ang="0">
                  <a:pos x="189" y="378"/>
                </a:cxn>
                <a:cxn ang="0">
                  <a:pos x="0" y="189"/>
                </a:cxn>
                <a:cxn ang="0">
                  <a:pos x="189" y="0"/>
                </a:cxn>
                <a:cxn ang="0">
                  <a:pos x="378" y="189"/>
                </a:cxn>
                <a:cxn ang="0">
                  <a:pos x="378" y="189"/>
                </a:cxn>
              </a:cxnLst>
              <a:rect l="0" t="0" r="r" b="b"/>
              <a:pathLst>
                <a:path w="378" h="378">
                  <a:moveTo>
                    <a:pt x="378" y="189"/>
                  </a:moveTo>
                  <a:lnTo>
                    <a:pt x="378" y="189"/>
                  </a:lnTo>
                  <a:lnTo>
                    <a:pt x="378" y="189"/>
                  </a:lnTo>
                  <a:cubicBezTo>
                    <a:pt x="378" y="293"/>
                    <a:pt x="293" y="378"/>
                    <a:pt x="189" y="378"/>
                  </a:cubicBezTo>
                  <a:cubicBezTo>
                    <a:pt x="85" y="378"/>
                    <a:pt x="0" y="293"/>
                    <a:pt x="0" y="189"/>
                  </a:cubicBezTo>
                  <a:cubicBezTo>
                    <a:pt x="0" y="85"/>
                    <a:pt x="85" y="0"/>
                    <a:pt x="189" y="0"/>
                  </a:cubicBezTo>
                  <a:cubicBezTo>
                    <a:pt x="293" y="0"/>
                    <a:pt x="378" y="85"/>
                    <a:pt x="378" y="189"/>
                  </a:cubicBezTo>
                  <a:lnTo>
                    <a:pt x="378" y="189"/>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8" name="Freeform 434"/>
            <p:cNvSpPr>
              <a:spLocks/>
            </p:cNvSpPr>
            <p:nvPr/>
          </p:nvSpPr>
          <p:spPr bwMode="auto">
            <a:xfrm>
              <a:off x="3458" y="909"/>
              <a:ext cx="59" cy="58"/>
            </a:xfrm>
            <a:custGeom>
              <a:avLst/>
              <a:gdLst/>
              <a:ahLst/>
              <a:cxnLst>
                <a:cxn ang="0">
                  <a:pos x="53" y="41"/>
                </a:cxn>
                <a:cxn ang="0">
                  <a:pos x="53" y="41"/>
                </a:cxn>
                <a:cxn ang="0">
                  <a:pos x="12" y="0"/>
                </a:cxn>
                <a:cxn ang="0">
                  <a:pos x="0" y="11"/>
                </a:cxn>
                <a:cxn ang="0">
                  <a:pos x="42" y="53"/>
                </a:cxn>
                <a:cxn ang="0">
                  <a:pos x="0" y="94"/>
                </a:cxn>
                <a:cxn ang="0">
                  <a:pos x="12" y="106"/>
                </a:cxn>
                <a:cxn ang="0">
                  <a:pos x="53" y="64"/>
                </a:cxn>
                <a:cxn ang="0">
                  <a:pos x="95" y="106"/>
                </a:cxn>
                <a:cxn ang="0">
                  <a:pos x="106" y="94"/>
                </a:cxn>
                <a:cxn ang="0">
                  <a:pos x="65" y="53"/>
                </a:cxn>
                <a:cxn ang="0">
                  <a:pos x="106" y="11"/>
                </a:cxn>
                <a:cxn ang="0">
                  <a:pos x="95" y="0"/>
                </a:cxn>
                <a:cxn ang="0">
                  <a:pos x="53" y="41"/>
                </a:cxn>
                <a:cxn ang="0">
                  <a:pos x="53" y="41"/>
                </a:cxn>
              </a:cxnLst>
              <a:rect l="0" t="0" r="r" b="b"/>
              <a:pathLst>
                <a:path w="106" h="106">
                  <a:moveTo>
                    <a:pt x="53" y="41"/>
                  </a:moveTo>
                  <a:lnTo>
                    <a:pt x="53" y="41"/>
                  </a:lnTo>
                  <a:lnTo>
                    <a:pt x="12" y="0"/>
                  </a:lnTo>
                  <a:lnTo>
                    <a:pt x="0" y="11"/>
                  </a:lnTo>
                  <a:lnTo>
                    <a:pt x="42" y="53"/>
                  </a:lnTo>
                  <a:lnTo>
                    <a:pt x="0" y="94"/>
                  </a:lnTo>
                  <a:lnTo>
                    <a:pt x="12" y="106"/>
                  </a:lnTo>
                  <a:lnTo>
                    <a:pt x="53" y="64"/>
                  </a:lnTo>
                  <a:lnTo>
                    <a:pt x="95" y="106"/>
                  </a:lnTo>
                  <a:lnTo>
                    <a:pt x="106" y="94"/>
                  </a:lnTo>
                  <a:lnTo>
                    <a:pt x="65" y="53"/>
                  </a:lnTo>
                  <a:lnTo>
                    <a:pt x="106" y="11"/>
                  </a:lnTo>
                  <a:lnTo>
                    <a:pt x="95" y="0"/>
                  </a:lnTo>
                  <a:lnTo>
                    <a:pt x="53" y="41"/>
                  </a:lnTo>
                  <a:lnTo>
                    <a:pt x="53" y="41"/>
                  </a:lnTo>
                  <a:close/>
                </a:path>
              </a:pathLst>
            </a:custGeom>
            <a:noFill/>
            <a:ln w="3"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9" name="Freeform 435"/>
            <p:cNvSpPr>
              <a:spLocks/>
            </p:cNvSpPr>
            <p:nvPr/>
          </p:nvSpPr>
          <p:spPr bwMode="auto">
            <a:xfrm>
              <a:off x="3460" y="918"/>
              <a:ext cx="15" cy="16"/>
            </a:xfrm>
            <a:custGeom>
              <a:avLst/>
              <a:gdLst/>
              <a:ahLst/>
              <a:cxnLst>
                <a:cxn ang="0">
                  <a:pos x="0" y="14"/>
                </a:cxn>
                <a:cxn ang="0">
                  <a:pos x="0" y="14"/>
                </a:cxn>
                <a:cxn ang="0">
                  <a:pos x="4" y="4"/>
                </a:cxn>
                <a:cxn ang="0">
                  <a:pos x="14" y="0"/>
                </a:cxn>
                <a:cxn ang="0">
                  <a:pos x="24" y="4"/>
                </a:cxn>
                <a:cxn ang="0">
                  <a:pos x="28" y="14"/>
                </a:cxn>
                <a:cxn ang="0">
                  <a:pos x="24" y="23"/>
                </a:cxn>
                <a:cxn ang="0">
                  <a:pos x="14" y="28"/>
                </a:cxn>
                <a:cxn ang="0">
                  <a:pos x="5" y="23"/>
                </a:cxn>
                <a:cxn ang="0">
                  <a:pos x="0" y="14"/>
                </a:cxn>
                <a:cxn ang="0">
                  <a:pos x="0" y="14"/>
                </a:cxn>
              </a:cxnLst>
              <a:rect l="0" t="0" r="r" b="b"/>
              <a:pathLst>
                <a:path w="28" h="28">
                  <a:moveTo>
                    <a:pt x="0" y="14"/>
                  </a:moveTo>
                  <a:lnTo>
                    <a:pt x="0" y="14"/>
                  </a:lnTo>
                  <a:cubicBezTo>
                    <a:pt x="0" y="10"/>
                    <a:pt x="2" y="7"/>
                    <a:pt x="4" y="4"/>
                  </a:cubicBezTo>
                  <a:cubicBezTo>
                    <a:pt x="7" y="1"/>
                    <a:pt x="10" y="0"/>
                    <a:pt x="14" y="0"/>
                  </a:cubicBezTo>
                  <a:cubicBezTo>
                    <a:pt x="18" y="0"/>
                    <a:pt x="21" y="1"/>
                    <a:pt x="24" y="4"/>
                  </a:cubicBezTo>
                  <a:cubicBezTo>
                    <a:pt x="27" y="7"/>
                    <a:pt x="28" y="10"/>
                    <a:pt x="28" y="14"/>
                  </a:cubicBezTo>
                  <a:cubicBezTo>
                    <a:pt x="28" y="17"/>
                    <a:pt x="27" y="21"/>
                    <a:pt x="24" y="23"/>
                  </a:cubicBezTo>
                  <a:cubicBezTo>
                    <a:pt x="21" y="26"/>
                    <a:pt x="18" y="28"/>
                    <a:pt x="14" y="28"/>
                  </a:cubicBezTo>
                  <a:cubicBezTo>
                    <a:pt x="11" y="28"/>
                    <a:pt x="7" y="26"/>
                    <a:pt x="5" y="23"/>
                  </a:cubicBezTo>
                  <a:cubicBezTo>
                    <a:pt x="2" y="20"/>
                    <a:pt x="0" y="17"/>
                    <a:pt x="0" y="14"/>
                  </a:cubicBezTo>
                  <a:lnTo>
                    <a:pt x="0" y="1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0" name="Freeform 436"/>
            <p:cNvSpPr>
              <a:spLocks/>
            </p:cNvSpPr>
            <p:nvPr/>
          </p:nvSpPr>
          <p:spPr bwMode="auto">
            <a:xfrm>
              <a:off x="3472" y="1062"/>
              <a:ext cx="1" cy="208"/>
            </a:xfrm>
            <a:custGeom>
              <a:avLst/>
              <a:gdLst/>
              <a:ahLst/>
              <a:cxnLst>
                <a:cxn ang="0">
                  <a:pos x="0" y="0"/>
                </a:cxn>
                <a:cxn ang="0">
                  <a:pos x="0" y="0"/>
                </a:cxn>
                <a:cxn ang="0">
                  <a:pos x="0" y="378"/>
                </a:cxn>
              </a:cxnLst>
              <a:rect l="0" t="0" r="r" b="b"/>
              <a:pathLst>
                <a:path h="378">
                  <a:moveTo>
                    <a:pt x="0" y="0"/>
                  </a:moveTo>
                  <a:lnTo>
                    <a:pt x="0" y="0"/>
                  </a:lnTo>
                  <a:lnTo>
                    <a:pt x="0" y="378"/>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1" name="Freeform 437"/>
            <p:cNvSpPr>
              <a:spLocks/>
            </p:cNvSpPr>
            <p:nvPr/>
          </p:nvSpPr>
          <p:spPr bwMode="auto">
            <a:xfrm>
              <a:off x="3441" y="1063"/>
              <a:ext cx="61" cy="83"/>
            </a:xfrm>
            <a:custGeom>
              <a:avLst/>
              <a:gdLst/>
              <a:ahLst/>
              <a:cxnLst>
                <a:cxn ang="0">
                  <a:pos x="55" y="0"/>
                </a:cxn>
                <a:cxn ang="0">
                  <a:pos x="55" y="0"/>
                </a:cxn>
                <a:cxn ang="0">
                  <a:pos x="0" y="152"/>
                </a:cxn>
                <a:cxn ang="0">
                  <a:pos x="111" y="152"/>
                </a:cxn>
                <a:cxn ang="0">
                  <a:pos x="55" y="0"/>
                </a:cxn>
              </a:cxnLst>
              <a:rect l="0" t="0" r="r" b="b"/>
              <a:pathLst>
                <a:path w="111" h="152">
                  <a:moveTo>
                    <a:pt x="55" y="0"/>
                  </a:moveTo>
                  <a:lnTo>
                    <a:pt x="55" y="0"/>
                  </a:lnTo>
                  <a:lnTo>
                    <a:pt x="0" y="152"/>
                  </a:lnTo>
                  <a:lnTo>
                    <a:pt x="111" y="152"/>
                  </a:lnTo>
                  <a:lnTo>
                    <a:pt x="5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2" name="Freeform 438"/>
            <p:cNvSpPr>
              <a:spLocks/>
            </p:cNvSpPr>
            <p:nvPr/>
          </p:nvSpPr>
          <p:spPr bwMode="auto">
            <a:xfrm>
              <a:off x="3441" y="1063"/>
              <a:ext cx="61" cy="83"/>
            </a:xfrm>
            <a:custGeom>
              <a:avLst/>
              <a:gdLst/>
              <a:ahLst/>
              <a:cxnLst>
                <a:cxn ang="0">
                  <a:pos x="55" y="0"/>
                </a:cxn>
                <a:cxn ang="0">
                  <a:pos x="55" y="0"/>
                </a:cxn>
                <a:cxn ang="0">
                  <a:pos x="0" y="152"/>
                </a:cxn>
                <a:cxn ang="0">
                  <a:pos x="111" y="152"/>
                </a:cxn>
                <a:cxn ang="0">
                  <a:pos x="55" y="0"/>
                </a:cxn>
                <a:cxn ang="0">
                  <a:pos x="55" y="0"/>
                </a:cxn>
              </a:cxnLst>
              <a:rect l="0" t="0" r="r" b="b"/>
              <a:pathLst>
                <a:path w="111" h="152">
                  <a:moveTo>
                    <a:pt x="55" y="0"/>
                  </a:moveTo>
                  <a:lnTo>
                    <a:pt x="55" y="0"/>
                  </a:lnTo>
                  <a:lnTo>
                    <a:pt x="0" y="152"/>
                  </a:lnTo>
                  <a:lnTo>
                    <a:pt x="111" y="152"/>
                  </a:lnTo>
                  <a:lnTo>
                    <a:pt x="55" y="0"/>
                  </a:lnTo>
                  <a:lnTo>
                    <a:pt x="55" y="0"/>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463" name="Freeform 439"/>
            <p:cNvSpPr>
              <a:spLocks/>
            </p:cNvSpPr>
            <p:nvPr/>
          </p:nvSpPr>
          <p:spPr bwMode="auto">
            <a:xfrm>
              <a:off x="3472" y="646"/>
              <a:ext cx="1" cy="208"/>
            </a:xfrm>
            <a:custGeom>
              <a:avLst/>
              <a:gdLst/>
              <a:ahLst/>
              <a:cxnLst>
                <a:cxn ang="0">
                  <a:pos x="0" y="378"/>
                </a:cxn>
                <a:cxn ang="0">
                  <a:pos x="0" y="378"/>
                </a:cxn>
                <a:cxn ang="0">
                  <a:pos x="0" y="0"/>
                </a:cxn>
              </a:cxnLst>
              <a:rect l="0" t="0" r="r" b="b"/>
              <a:pathLst>
                <a:path h="378">
                  <a:moveTo>
                    <a:pt x="0" y="378"/>
                  </a:moveTo>
                  <a:lnTo>
                    <a:pt x="0" y="378"/>
                  </a:lnTo>
                  <a:lnTo>
                    <a:pt x="0"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4" name="Freeform 440"/>
            <p:cNvSpPr>
              <a:spLocks/>
            </p:cNvSpPr>
            <p:nvPr/>
          </p:nvSpPr>
          <p:spPr bwMode="auto">
            <a:xfrm>
              <a:off x="3441" y="770"/>
              <a:ext cx="61" cy="83"/>
            </a:xfrm>
            <a:custGeom>
              <a:avLst/>
              <a:gdLst/>
              <a:ahLst/>
              <a:cxnLst>
                <a:cxn ang="0">
                  <a:pos x="55" y="152"/>
                </a:cxn>
                <a:cxn ang="0">
                  <a:pos x="55" y="152"/>
                </a:cxn>
                <a:cxn ang="0">
                  <a:pos x="111" y="0"/>
                </a:cxn>
                <a:cxn ang="0">
                  <a:pos x="0" y="0"/>
                </a:cxn>
                <a:cxn ang="0">
                  <a:pos x="55" y="152"/>
                </a:cxn>
              </a:cxnLst>
              <a:rect l="0" t="0" r="r" b="b"/>
              <a:pathLst>
                <a:path w="111" h="152">
                  <a:moveTo>
                    <a:pt x="55" y="152"/>
                  </a:moveTo>
                  <a:lnTo>
                    <a:pt x="55" y="152"/>
                  </a:lnTo>
                  <a:lnTo>
                    <a:pt x="111" y="0"/>
                  </a:lnTo>
                  <a:lnTo>
                    <a:pt x="0" y="0"/>
                  </a:lnTo>
                  <a:lnTo>
                    <a:pt x="55" y="1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5" name="Freeform 441"/>
            <p:cNvSpPr>
              <a:spLocks/>
            </p:cNvSpPr>
            <p:nvPr/>
          </p:nvSpPr>
          <p:spPr bwMode="auto">
            <a:xfrm>
              <a:off x="3441" y="770"/>
              <a:ext cx="61" cy="83"/>
            </a:xfrm>
            <a:custGeom>
              <a:avLst/>
              <a:gdLst/>
              <a:ahLst/>
              <a:cxnLst>
                <a:cxn ang="0">
                  <a:pos x="55" y="152"/>
                </a:cxn>
                <a:cxn ang="0">
                  <a:pos x="55" y="152"/>
                </a:cxn>
                <a:cxn ang="0">
                  <a:pos x="111" y="0"/>
                </a:cxn>
                <a:cxn ang="0">
                  <a:pos x="0" y="0"/>
                </a:cxn>
                <a:cxn ang="0">
                  <a:pos x="55" y="152"/>
                </a:cxn>
                <a:cxn ang="0">
                  <a:pos x="55" y="152"/>
                </a:cxn>
              </a:cxnLst>
              <a:rect l="0" t="0" r="r" b="b"/>
              <a:pathLst>
                <a:path w="111" h="152">
                  <a:moveTo>
                    <a:pt x="55" y="152"/>
                  </a:moveTo>
                  <a:lnTo>
                    <a:pt x="55" y="152"/>
                  </a:lnTo>
                  <a:lnTo>
                    <a:pt x="111" y="0"/>
                  </a:lnTo>
                  <a:lnTo>
                    <a:pt x="0" y="0"/>
                  </a:lnTo>
                  <a:lnTo>
                    <a:pt x="55" y="152"/>
                  </a:lnTo>
                  <a:lnTo>
                    <a:pt x="55" y="152"/>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466" name="Freeform 442"/>
            <p:cNvSpPr>
              <a:spLocks/>
            </p:cNvSpPr>
            <p:nvPr/>
          </p:nvSpPr>
          <p:spPr bwMode="auto">
            <a:xfrm>
              <a:off x="3160" y="2362"/>
              <a:ext cx="208" cy="209"/>
            </a:xfrm>
            <a:custGeom>
              <a:avLst/>
              <a:gdLst/>
              <a:ahLst/>
              <a:cxnLst>
                <a:cxn ang="0">
                  <a:pos x="378" y="189"/>
                </a:cxn>
                <a:cxn ang="0">
                  <a:pos x="378" y="189"/>
                </a:cxn>
                <a:cxn ang="0">
                  <a:pos x="378" y="189"/>
                </a:cxn>
                <a:cxn ang="0">
                  <a:pos x="189" y="378"/>
                </a:cxn>
                <a:cxn ang="0">
                  <a:pos x="0" y="189"/>
                </a:cxn>
                <a:cxn ang="0">
                  <a:pos x="189" y="0"/>
                </a:cxn>
                <a:cxn ang="0">
                  <a:pos x="378" y="189"/>
                </a:cxn>
                <a:cxn ang="0">
                  <a:pos x="378" y="189"/>
                </a:cxn>
              </a:cxnLst>
              <a:rect l="0" t="0" r="r" b="b"/>
              <a:pathLst>
                <a:path w="378" h="378">
                  <a:moveTo>
                    <a:pt x="378" y="189"/>
                  </a:moveTo>
                  <a:lnTo>
                    <a:pt x="378" y="189"/>
                  </a:lnTo>
                  <a:lnTo>
                    <a:pt x="378" y="189"/>
                  </a:lnTo>
                  <a:cubicBezTo>
                    <a:pt x="378" y="293"/>
                    <a:pt x="294" y="378"/>
                    <a:pt x="189" y="378"/>
                  </a:cubicBezTo>
                  <a:cubicBezTo>
                    <a:pt x="85" y="378"/>
                    <a:pt x="0" y="293"/>
                    <a:pt x="0" y="189"/>
                  </a:cubicBezTo>
                  <a:cubicBezTo>
                    <a:pt x="0" y="85"/>
                    <a:pt x="85" y="0"/>
                    <a:pt x="189" y="0"/>
                  </a:cubicBezTo>
                  <a:cubicBezTo>
                    <a:pt x="294" y="0"/>
                    <a:pt x="378" y="85"/>
                    <a:pt x="378" y="189"/>
                  </a:cubicBezTo>
                  <a:lnTo>
                    <a:pt x="378" y="189"/>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7" name="Freeform 443"/>
            <p:cNvSpPr>
              <a:spLocks/>
            </p:cNvSpPr>
            <p:nvPr/>
          </p:nvSpPr>
          <p:spPr bwMode="auto">
            <a:xfrm>
              <a:off x="3246" y="2432"/>
              <a:ext cx="68" cy="69"/>
            </a:xfrm>
            <a:custGeom>
              <a:avLst/>
              <a:gdLst/>
              <a:ahLst/>
              <a:cxnLst>
                <a:cxn ang="0">
                  <a:pos x="0" y="74"/>
                </a:cxn>
                <a:cxn ang="0">
                  <a:pos x="0" y="74"/>
                </a:cxn>
                <a:cxn ang="0">
                  <a:pos x="0" y="50"/>
                </a:cxn>
                <a:cxn ang="0">
                  <a:pos x="50" y="50"/>
                </a:cxn>
                <a:cxn ang="0">
                  <a:pos x="50" y="0"/>
                </a:cxn>
                <a:cxn ang="0">
                  <a:pos x="74" y="0"/>
                </a:cxn>
                <a:cxn ang="0">
                  <a:pos x="74" y="50"/>
                </a:cxn>
                <a:cxn ang="0">
                  <a:pos x="124" y="50"/>
                </a:cxn>
                <a:cxn ang="0">
                  <a:pos x="124" y="74"/>
                </a:cxn>
                <a:cxn ang="0">
                  <a:pos x="74" y="74"/>
                </a:cxn>
                <a:cxn ang="0">
                  <a:pos x="74" y="125"/>
                </a:cxn>
                <a:cxn ang="0">
                  <a:pos x="50" y="125"/>
                </a:cxn>
                <a:cxn ang="0">
                  <a:pos x="50" y="74"/>
                </a:cxn>
                <a:cxn ang="0">
                  <a:pos x="0" y="74"/>
                </a:cxn>
              </a:cxnLst>
              <a:rect l="0" t="0" r="r" b="b"/>
              <a:pathLst>
                <a:path w="124" h="125">
                  <a:moveTo>
                    <a:pt x="0" y="74"/>
                  </a:moveTo>
                  <a:lnTo>
                    <a:pt x="0" y="74"/>
                  </a:lnTo>
                  <a:lnTo>
                    <a:pt x="0" y="50"/>
                  </a:lnTo>
                  <a:lnTo>
                    <a:pt x="50" y="50"/>
                  </a:lnTo>
                  <a:lnTo>
                    <a:pt x="50" y="0"/>
                  </a:lnTo>
                  <a:lnTo>
                    <a:pt x="74" y="0"/>
                  </a:lnTo>
                  <a:lnTo>
                    <a:pt x="74" y="50"/>
                  </a:lnTo>
                  <a:lnTo>
                    <a:pt x="124" y="50"/>
                  </a:lnTo>
                  <a:lnTo>
                    <a:pt x="124" y="74"/>
                  </a:lnTo>
                  <a:lnTo>
                    <a:pt x="74" y="74"/>
                  </a:lnTo>
                  <a:lnTo>
                    <a:pt x="74" y="125"/>
                  </a:lnTo>
                  <a:lnTo>
                    <a:pt x="50" y="125"/>
                  </a:lnTo>
                  <a:lnTo>
                    <a:pt x="50" y="74"/>
                  </a:lnTo>
                  <a:lnTo>
                    <a:pt x="0" y="7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8" name="Freeform 444"/>
            <p:cNvSpPr>
              <a:spLocks/>
            </p:cNvSpPr>
            <p:nvPr/>
          </p:nvSpPr>
          <p:spPr bwMode="auto">
            <a:xfrm>
              <a:off x="3368" y="2467"/>
              <a:ext cx="936" cy="1"/>
            </a:xfrm>
            <a:custGeom>
              <a:avLst/>
              <a:gdLst/>
              <a:ahLst/>
              <a:cxnLst>
                <a:cxn ang="0">
                  <a:pos x="1701" y="0"/>
                </a:cxn>
                <a:cxn ang="0">
                  <a:pos x="1701" y="0"/>
                </a:cxn>
                <a:cxn ang="0">
                  <a:pos x="0" y="0"/>
                </a:cxn>
              </a:cxnLst>
              <a:rect l="0" t="0" r="r" b="b"/>
              <a:pathLst>
                <a:path w="1701">
                  <a:moveTo>
                    <a:pt x="1701" y="0"/>
                  </a:moveTo>
                  <a:lnTo>
                    <a:pt x="1701" y="0"/>
                  </a:lnTo>
                  <a:lnTo>
                    <a:pt x="0"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9" name="Freeform 445"/>
            <p:cNvSpPr>
              <a:spLocks/>
            </p:cNvSpPr>
            <p:nvPr/>
          </p:nvSpPr>
          <p:spPr bwMode="auto">
            <a:xfrm>
              <a:off x="4220" y="2436"/>
              <a:ext cx="83" cy="61"/>
            </a:xfrm>
            <a:custGeom>
              <a:avLst/>
              <a:gdLst/>
              <a:ahLst/>
              <a:cxnLst>
                <a:cxn ang="0">
                  <a:pos x="152" y="55"/>
                </a:cxn>
                <a:cxn ang="0">
                  <a:pos x="152" y="55"/>
                </a:cxn>
                <a:cxn ang="0">
                  <a:pos x="0" y="0"/>
                </a:cxn>
                <a:cxn ang="0">
                  <a:pos x="0" y="111"/>
                </a:cxn>
                <a:cxn ang="0">
                  <a:pos x="152" y="55"/>
                </a:cxn>
              </a:cxnLst>
              <a:rect l="0" t="0" r="r" b="b"/>
              <a:pathLst>
                <a:path w="152" h="111">
                  <a:moveTo>
                    <a:pt x="152" y="55"/>
                  </a:moveTo>
                  <a:lnTo>
                    <a:pt x="152" y="55"/>
                  </a:lnTo>
                  <a:lnTo>
                    <a:pt x="0" y="0"/>
                  </a:lnTo>
                  <a:lnTo>
                    <a:pt x="0" y="111"/>
                  </a:lnTo>
                  <a:lnTo>
                    <a:pt x="152" y="5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0" name="Freeform 446"/>
            <p:cNvSpPr>
              <a:spLocks/>
            </p:cNvSpPr>
            <p:nvPr/>
          </p:nvSpPr>
          <p:spPr bwMode="auto">
            <a:xfrm>
              <a:off x="4220" y="2436"/>
              <a:ext cx="83" cy="61"/>
            </a:xfrm>
            <a:custGeom>
              <a:avLst/>
              <a:gdLst/>
              <a:ahLst/>
              <a:cxnLst>
                <a:cxn ang="0">
                  <a:pos x="152" y="55"/>
                </a:cxn>
                <a:cxn ang="0">
                  <a:pos x="152" y="55"/>
                </a:cxn>
                <a:cxn ang="0">
                  <a:pos x="0" y="0"/>
                </a:cxn>
                <a:cxn ang="0">
                  <a:pos x="0" y="111"/>
                </a:cxn>
                <a:cxn ang="0">
                  <a:pos x="152" y="55"/>
                </a:cxn>
                <a:cxn ang="0">
                  <a:pos x="152" y="55"/>
                </a:cxn>
              </a:cxnLst>
              <a:rect l="0" t="0" r="r" b="b"/>
              <a:pathLst>
                <a:path w="152" h="111">
                  <a:moveTo>
                    <a:pt x="152" y="55"/>
                  </a:moveTo>
                  <a:lnTo>
                    <a:pt x="152" y="55"/>
                  </a:lnTo>
                  <a:lnTo>
                    <a:pt x="0" y="0"/>
                  </a:lnTo>
                  <a:lnTo>
                    <a:pt x="0" y="111"/>
                  </a:lnTo>
                  <a:lnTo>
                    <a:pt x="152" y="55"/>
                  </a:lnTo>
                  <a:lnTo>
                    <a:pt x="152" y="55"/>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471" name="Freeform 447"/>
            <p:cNvSpPr>
              <a:spLocks/>
            </p:cNvSpPr>
            <p:nvPr/>
          </p:nvSpPr>
          <p:spPr bwMode="auto">
            <a:xfrm>
              <a:off x="2431" y="1582"/>
              <a:ext cx="208" cy="208"/>
            </a:xfrm>
            <a:custGeom>
              <a:avLst/>
              <a:gdLst/>
              <a:ahLst/>
              <a:cxnLst>
                <a:cxn ang="0">
                  <a:pos x="378" y="189"/>
                </a:cxn>
                <a:cxn ang="0">
                  <a:pos x="378" y="189"/>
                </a:cxn>
                <a:cxn ang="0">
                  <a:pos x="378" y="189"/>
                </a:cxn>
                <a:cxn ang="0">
                  <a:pos x="189" y="378"/>
                </a:cxn>
                <a:cxn ang="0">
                  <a:pos x="0" y="189"/>
                </a:cxn>
                <a:cxn ang="0">
                  <a:pos x="189" y="0"/>
                </a:cxn>
                <a:cxn ang="0">
                  <a:pos x="378" y="189"/>
                </a:cxn>
                <a:cxn ang="0">
                  <a:pos x="378" y="189"/>
                </a:cxn>
              </a:cxnLst>
              <a:rect l="0" t="0" r="r" b="b"/>
              <a:pathLst>
                <a:path w="378" h="378">
                  <a:moveTo>
                    <a:pt x="378" y="189"/>
                  </a:moveTo>
                  <a:lnTo>
                    <a:pt x="378" y="189"/>
                  </a:lnTo>
                  <a:lnTo>
                    <a:pt x="378" y="189"/>
                  </a:lnTo>
                  <a:cubicBezTo>
                    <a:pt x="378" y="293"/>
                    <a:pt x="294" y="378"/>
                    <a:pt x="189" y="378"/>
                  </a:cubicBezTo>
                  <a:cubicBezTo>
                    <a:pt x="85" y="378"/>
                    <a:pt x="0" y="293"/>
                    <a:pt x="0" y="189"/>
                  </a:cubicBezTo>
                  <a:cubicBezTo>
                    <a:pt x="0" y="84"/>
                    <a:pt x="85" y="0"/>
                    <a:pt x="189" y="0"/>
                  </a:cubicBezTo>
                  <a:cubicBezTo>
                    <a:pt x="294" y="0"/>
                    <a:pt x="378" y="84"/>
                    <a:pt x="378" y="189"/>
                  </a:cubicBezTo>
                  <a:lnTo>
                    <a:pt x="378" y="189"/>
                  </a:lnTo>
                  <a:close/>
                </a:path>
              </a:pathLst>
            </a:custGeom>
            <a:noFill/>
            <a:ln w="14"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2" name="Freeform 448"/>
            <p:cNvSpPr>
              <a:spLocks/>
            </p:cNvSpPr>
            <p:nvPr/>
          </p:nvSpPr>
          <p:spPr bwMode="auto">
            <a:xfrm>
              <a:off x="2510" y="1652"/>
              <a:ext cx="69" cy="69"/>
            </a:xfrm>
            <a:custGeom>
              <a:avLst/>
              <a:gdLst/>
              <a:ahLst/>
              <a:cxnLst>
                <a:cxn ang="0">
                  <a:pos x="0" y="75"/>
                </a:cxn>
                <a:cxn ang="0">
                  <a:pos x="0" y="75"/>
                </a:cxn>
                <a:cxn ang="0">
                  <a:pos x="0" y="50"/>
                </a:cxn>
                <a:cxn ang="0">
                  <a:pos x="50" y="50"/>
                </a:cxn>
                <a:cxn ang="0">
                  <a:pos x="50" y="0"/>
                </a:cxn>
                <a:cxn ang="0">
                  <a:pos x="75" y="0"/>
                </a:cxn>
                <a:cxn ang="0">
                  <a:pos x="75" y="50"/>
                </a:cxn>
                <a:cxn ang="0">
                  <a:pos x="125" y="50"/>
                </a:cxn>
                <a:cxn ang="0">
                  <a:pos x="125" y="75"/>
                </a:cxn>
                <a:cxn ang="0">
                  <a:pos x="75" y="75"/>
                </a:cxn>
                <a:cxn ang="0">
                  <a:pos x="75" y="125"/>
                </a:cxn>
                <a:cxn ang="0">
                  <a:pos x="50" y="125"/>
                </a:cxn>
                <a:cxn ang="0">
                  <a:pos x="50" y="75"/>
                </a:cxn>
                <a:cxn ang="0">
                  <a:pos x="0" y="75"/>
                </a:cxn>
              </a:cxnLst>
              <a:rect l="0" t="0" r="r" b="b"/>
              <a:pathLst>
                <a:path w="125" h="125">
                  <a:moveTo>
                    <a:pt x="0" y="75"/>
                  </a:moveTo>
                  <a:lnTo>
                    <a:pt x="0" y="75"/>
                  </a:lnTo>
                  <a:lnTo>
                    <a:pt x="0" y="50"/>
                  </a:lnTo>
                  <a:lnTo>
                    <a:pt x="50" y="50"/>
                  </a:lnTo>
                  <a:lnTo>
                    <a:pt x="50" y="0"/>
                  </a:lnTo>
                  <a:lnTo>
                    <a:pt x="75" y="0"/>
                  </a:lnTo>
                  <a:lnTo>
                    <a:pt x="75" y="50"/>
                  </a:lnTo>
                  <a:lnTo>
                    <a:pt x="125" y="50"/>
                  </a:lnTo>
                  <a:lnTo>
                    <a:pt x="125" y="75"/>
                  </a:lnTo>
                  <a:lnTo>
                    <a:pt x="75" y="75"/>
                  </a:lnTo>
                  <a:lnTo>
                    <a:pt x="75" y="125"/>
                  </a:lnTo>
                  <a:lnTo>
                    <a:pt x="50" y="125"/>
                  </a:lnTo>
                  <a:lnTo>
                    <a:pt x="50" y="75"/>
                  </a:lnTo>
                  <a:lnTo>
                    <a:pt x="0" y="7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3" name="Freeform 449"/>
            <p:cNvSpPr>
              <a:spLocks/>
            </p:cNvSpPr>
            <p:nvPr/>
          </p:nvSpPr>
          <p:spPr bwMode="auto">
            <a:xfrm>
              <a:off x="2639" y="1686"/>
              <a:ext cx="625" cy="1"/>
            </a:xfrm>
            <a:custGeom>
              <a:avLst/>
              <a:gdLst/>
              <a:ahLst/>
              <a:cxnLst>
                <a:cxn ang="0">
                  <a:pos x="1134" y="0"/>
                </a:cxn>
                <a:cxn ang="0">
                  <a:pos x="1134" y="0"/>
                </a:cxn>
                <a:cxn ang="0">
                  <a:pos x="0" y="0"/>
                </a:cxn>
              </a:cxnLst>
              <a:rect l="0" t="0" r="r" b="b"/>
              <a:pathLst>
                <a:path w="1134">
                  <a:moveTo>
                    <a:pt x="1134" y="0"/>
                  </a:moveTo>
                  <a:lnTo>
                    <a:pt x="1134" y="0"/>
                  </a:lnTo>
                  <a:lnTo>
                    <a:pt x="0"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4" name="Freeform 450"/>
            <p:cNvSpPr>
              <a:spLocks/>
            </p:cNvSpPr>
            <p:nvPr/>
          </p:nvSpPr>
          <p:spPr bwMode="auto">
            <a:xfrm>
              <a:off x="2640" y="1656"/>
              <a:ext cx="84" cy="61"/>
            </a:xfrm>
            <a:custGeom>
              <a:avLst/>
              <a:gdLst/>
              <a:ahLst/>
              <a:cxnLst>
                <a:cxn ang="0">
                  <a:pos x="0" y="56"/>
                </a:cxn>
                <a:cxn ang="0">
                  <a:pos x="0" y="56"/>
                </a:cxn>
                <a:cxn ang="0">
                  <a:pos x="153" y="111"/>
                </a:cxn>
                <a:cxn ang="0">
                  <a:pos x="153" y="0"/>
                </a:cxn>
                <a:cxn ang="0">
                  <a:pos x="0" y="56"/>
                </a:cxn>
              </a:cxnLst>
              <a:rect l="0" t="0" r="r" b="b"/>
              <a:pathLst>
                <a:path w="153" h="111">
                  <a:moveTo>
                    <a:pt x="0" y="56"/>
                  </a:moveTo>
                  <a:lnTo>
                    <a:pt x="0" y="56"/>
                  </a:lnTo>
                  <a:lnTo>
                    <a:pt x="153" y="111"/>
                  </a:lnTo>
                  <a:lnTo>
                    <a:pt x="153" y="0"/>
                  </a:lnTo>
                  <a:lnTo>
                    <a:pt x="0" y="5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5" name="Freeform 451"/>
            <p:cNvSpPr>
              <a:spLocks/>
            </p:cNvSpPr>
            <p:nvPr/>
          </p:nvSpPr>
          <p:spPr bwMode="auto">
            <a:xfrm>
              <a:off x="2640" y="1656"/>
              <a:ext cx="84" cy="61"/>
            </a:xfrm>
            <a:custGeom>
              <a:avLst/>
              <a:gdLst/>
              <a:ahLst/>
              <a:cxnLst>
                <a:cxn ang="0">
                  <a:pos x="0" y="56"/>
                </a:cxn>
                <a:cxn ang="0">
                  <a:pos x="0" y="56"/>
                </a:cxn>
                <a:cxn ang="0">
                  <a:pos x="153" y="111"/>
                </a:cxn>
                <a:cxn ang="0">
                  <a:pos x="153" y="0"/>
                </a:cxn>
                <a:cxn ang="0">
                  <a:pos x="0" y="56"/>
                </a:cxn>
                <a:cxn ang="0">
                  <a:pos x="0" y="56"/>
                </a:cxn>
              </a:cxnLst>
              <a:rect l="0" t="0" r="r" b="b"/>
              <a:pathLst>
                <a:path w="153" h="111">
                  <a:moveTo>
                    <a:pt x="0" y="56"/>
                  </a:moveTo>
                  <a:lnTo>
                    <a:pt x="0" y="56"/>
                  </a:lnTo>
                  <a:lnTo>
                    <a:pt x="153" y="111"/>
                  </a:lnTo>
                  <a:lnTo>
                    <a:pt x="153" y="0"/>
                  </a:lnTo>
                  <a:lnTo>
                    <a:pt x="0" y="56"/>
                  </a:lnTo>
                  <a:lnTo>
                    <a:pt x="0" y="56"/>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476" name="Freeform 452"/>
            <p:cNvSpPr>
              <a:spLocks/>
            </p:cNvSpPr>
            <p:nvPr/>
          </p:nvSpPr>
          <p:spPr bwMode="auto">
            <a:xfrm>
              <a:off x="2535" y="958"/>
              <a:ext cx="1" cy="624"/>
            </a:xfrm>
            <a:custGeom>
              <a:avLst/>
              <a:gdLst/>
              <a:ahLst/>
              <a:cxnLst>
                <a:cxn ang="0">
                  <a:pos x="0" y="1134"/>
                </a:cxn>
                <a:cxn ang="0">
                  <a:pos x="0" y="1134"/>
                </a:cxn>
                <a:cxn ang="0">
                  <a:pos x="0" y="0"/>
                </a:cxn>
              </a:cxnLst>
              <a:rect l="0" t="0" r="r" b="b"/>
              <a:pathLst>
                <a:path h="1134">
                  <a:moveTo>
                    <a:pt x="0" y="1134"/>
                  </a:moveTo>
                  <a:lnTo>
                    <a:pt x="0" y="1134"/>
                  </a:lnTo>
                  <a:lnTo>
                    <a:pt x="0"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7" name="Freeform 453"/>
            <p:cNvSpPr>
              <a:spLocks/>
            </p:cNvSpPr>
            <p:nvPr/>
          </p:nvSpPr>
          <p:spPr bwMode="auto">
            <a:xfrm>
              <a:off x="2505" y="1498"/>
              <a:ext cx="61" cy="84"/>
            </a:xfrm>
            <a:custGeom>
              <a:avLst/>
              <a:gdLst/>
              <a:ahLst/>
              <a:cxnLst>
                <a:cxn ang="0">
                  <a:pos x="55" y="152"/>
                </a:cxn>
                <a:cxn ang="0">
                  <a:pos x="55" y="152"/>
                </a:cxn>
                <a:cxn ang="0">
                  <a:pos x="111" y="0"/>
                </a:cxn>
                <a:cxn ang="0">
                  <a:pos x="0" y="0"/>
                </a:cxn>
                <a:cxn ang="0">
                  <a:pos x="55" y="152"/>
                </a:cxn>
              </a:cxnLst>
              <a:rect l="0" t="0" r="r" b="b"/>
              <a:pathLst>
                <a:path w="111" h="152">
                  <a:moveTo>
                    <a:pt x="55" y="152"/>
                  </a:moveTo>
                  <a:lnTo>
                    <a:pt x="55" y="152"/>
                  </a:lnTo>
                  <a:lnTo>
                    <a:pt x="111" y="0"/>
                  </a:lnTo>
                  <a:lnTo>
                    <a:pt x="0" y="0"/>
                  </a:lnTo>
                  <a:lnTo>
                    <a:pt x="55" y="1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8" name="Freeform 454"/>
            <p:cNvSpPr>
              <a:spLocks/>
            </p:cNvSpPr>
            <p:nvPr/>
          </p:nvSpPr>
          <p:spPr bwMode="auto">
            <a:xfrm>
              <a:off x="2505" y="1498"/>
              <a:ext cx="61" cy="84"/>
            </a:xfrm>
            <a:custGeom>
              <a:avLst/>
              <a:gdLst/>
              <a:ahLst/>
              <a:cxnLst>
                <a:cxn ang="0">
                  <a:pos x="55" y="152"/>
                </a:cxn>
                <a:cxn ang="0">
                  <a:pos x="55" y="152"/>
                </a:cxn>
                <a:cxn ang="0">
                  <a:pos x="111" y="0"/>
                </a:cxn>
                <a:cxn ang="0">
                  <a:pos x="0" y="0"/>
                </a:cxn>
                <a:cxn ang="0">
                  <a:pos x="55" y="152"/>
                </a:cxn>
                <a:cxn ang="0">
                  <a:pos x="55" y="152"/>
                </a:cxn>
              </a:cxnLst>
              <a:rect l="0" t="0" r="r" b="b"/>
              <a:pathLst>
                <a:path w="111" h="152">
                  <a:moveTo>
                    <a:pt x="55" y="152"/>
                  </a:moveTo>
                  <a:lnTo>
                    <a:pt x="55" y="152"/>
                  </a:lnTo>
                  <a:lnTo>
                    <a:pt x="111" y="0"/>
                  </a:lnTo>
                  <a:lnTo>
                    <a:pt x="0" y="0"/>
                  </a:lnTo>
                  <a:lnTo>
                    <a:pt x="55" y="152"/>
                  </a:lnTo>
                  <a:lnTo>
                    <a:pt x="55" y="152"/>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479" name="Freeform 455"/>
            <p:cNvSpPr>
              <a:spLocks/>
            </p:cNvSpPr>
            <p:nvPr/>
          </p:nvSpPr>
          <p:spPr bwMode="auto">
            <a:xfrm>
              <a:off x="2535" y="958"/>
              <a:ext cx="833" cy="1"/>
            </a:xfrm>
            <a:custGeom>
              <a:avLst/>
              <a:gdLst/>
              <a:ahLst/>
              <a:cxnLst>
                <a:cxn ang="0">
                  <a:pos x="0" y="0"/>
                </a:cxn>
                <a:cxn ang="0">
                  <a:pos x="0" y="0"/>
                </a:cxn>
                <a:cxn ang="0">
                  <a:pos x="1512" y="0"/>
                </a:cxn>
              </a:cxnLst>
              <a:rect l="0" t="0" r="r" b="b"/>
              <a:pathLst>
                <a:path w="1512">
                  <a:moveTo>
                    <a:pt x="0" y="0"/>
                  </a:moveTo>
                  <a:lnTo>
                    <a:pt x="0" y="0"/>
                  </a:lnTo>
                  <a:lnTo>
                    <a:pt x="1512"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0" name="Freeform 456"/>
            <p:cNvSpPr>
              <a:spLocks/>
            </p:cNvSpPr>
            <p:nvPr/>
          </p:nvSpPr>
          <p:spPr bwMode="auto">
            <a:xfrm>
              <a:off x="2223" y="1686"/>
              <a:ext cx="208" cy="1"/>
            </a:xfrm>
            <a:custGeom>
              <a:avLst/>
              <a:gdLst/>
              <a:ahLst/>
              <a:cxnLst>
                <a:cxn ang="0">
                  <a:pos x="378" y="0"/>
                </a:cxn>
                <a:cxn ang="0">
                  <a:pos x="378" y="0"/>
                </a:cxn>
                <a:cxn ang="0">
                  <a:pos x="0" y="0"/>
                </a:cxn>
              </a:cxnLst>
              <a:rect l="0" t="0" r="r" b="b"/>
              <a:pathLst>
                <a:path w="378">
                  <a:moveTo>
                    <a:pt x="378" y="0"/>
                  </a:moveTo>
                  <a:lnTo>
                    <a:pt x="378" y="0"/>
                  </a:lnTo>
                  <a:lnTo>
                    <a:pt x="0"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1" name="Freeform 457"/>
            <p:cNvSpPr>
              <a:spLocks/>
            </p:cNvSpPr>
            <p:nvPr/>
          </p:nvSpPr>
          <p:spPr bwMode="auto">
            <a:xfrm>
              <a:off x="2347" y="1656"/>
              <a:ext cx="84" cy="61"/>
            </a:xfrm>
            <a:custGeom>
              <a:avLst/>
              <a:gdLst/>
              <a:ahLst/>
              <a:cxnLst>
                <a:cxn ang="0">
                  <a:pos x="153" y="56"/>
                </a:cxn>
                <a:cxn ang="0">
                  <a:pos x="153" y="56"/>
                </a:cxn>
                <a:cxn ang="0">
                  <a:pos x="0" y="0"/>
                </a:cxn>
                <a:cxn ang="0">
                  <a:pos x="0" y="111"/>
                </a:cxn>
                <a:cxn ang="0">
                  <a:pos x="153" y="56"/>
                </a:cxn>
              </a:cxnLst>
              <a:rect l="0" t="0" r="r" b="b"/>
              <a:pathLst>
                <a:path w="153" h="111">
                  <a:moveTo>
                    <a:pt x="153" y="56"/>
                  </a:moveTo>
                  <a:lnTo>
                    <a:pt x="153" y="56"/>
                  </a:lnTo>
                  <a:lnTo>
                    <a:pt x="0" y="0"/>
                  </a:lnTo>
                  <a:lnTo>
                    <a:pt x="0" y="111"/>
                  </a:lnTo>
                  <a:lnTo>
                    <a:pt x="153" y="5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2" name="Freeform 458"/>
            <p:cNvSpPr>
              <a:spLocks/>
            </p:cNvSpPr>
            <p:nvPr/>
          </p:nvSpPr>
          <p:spPr bwMode="auto">
            <a:xfrm>
              <a:off x="2347" y="1656"/>
              <a:ext cx="84" cy="61"/>
            </a:xfrm>
            <a:custGeom>
              <a:avLst/>
              <a:gdLst/>
              <a:ahLst/>
              <a:cxnLst>
                <a:cxn ang="0">
                  <a:pos x="153" y="56"/>
                </a:cxn>
                <a:cxn ang="0">
                  <a:pos x="153" y="56"/>
                </a:cxn>
                <a:cxn ang="0">
                  <a:pos x="0" y="0"/>
                </a:cxn>
                <a:cxn ang="0">
                  <a:pos x="0" y="111"/>
                </a:cxn>
                <a:cxn ang="0">
                  <a:pos x="153" y="56"/>
                </a:cxn>
                <a:cxn ang="0">
                  <a:pos x="153" y="56"/>
                </a:cxn>
              </a:cxnLst>
              <a:rect l="0" t="0" r="r" b="b"/>
              <a:pathLst>
                <a:path w="153" h="111">
                  <a:moveTo>
                    <a:pt x="153" y="56"/>
                  </a:moveTo>
                  <a:lnTo>
                    <a:pt x="153" y="56"/>
                  </a:lnTo>
                  <a:lnTo>
                    <a:pt x="0" y="0"/>
                  </a:lnTo>
                  <a:lnTo>
                    <a:pt x="0" y="111"/>
                  </a:lnTo>
                  <a:lnTo>
                    <a:pt x="153" y="56"/>
                  </a:lnTo>
                  <a:lnTo>
                    <a:pt x="153" y="56"/>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483" name="Freeform 459"/>
            <p:cNvSpPr>
              <a:spLocks/>
            </p:cNvSpPr>
            <p:nvPr/>
          </p:nvSpPr>
          <p:spPr bwMode="auto">
            <a:xfrm>
              <a:off x="2223" y="230"/>
              <a:ext cx="1041" cy="1456"/>
            </a:xfrm>
            <a:custGeom>
              <a:avLst/>
              <a:gdLst/>
              <a:ahLst/>
              <a:cxnLst>
                <a:cxn ang="0">
                  <a:pos x="0" y="2646"/>
                </a:cxn>
                <a:cxn ang="0">
                  <a:pos x="0" y="2646"/>
                </a:cxn>
                <a:cxn ang="0">
                  <a:pos x="0" y="0"/>
                </a:cxn>
                <a:cxn ang="0">
                  <a:pos x="1890" y="0"/>
                </a:cxn>
              </a:cxnLst>
              <a:rect l="0" t="0" r="r" b="b"/>
              <a:pathLst>
                <a:path w="1890" h="2646">
                  <a:moveTo>
                    <a:pt x="0" y="2646"/>
                  </a:moveTo>
                  <a:lnTo>
                    <a:pt x="0" y="2646"/>
                  </a:lnTo>
                  <a:lnTo>
                    <a:pt x="0" y="0"/>
                  </a:lnTo>
                  <a:lnTo>
                    <a:pt x="1890"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4" name="Freeform 460"/>
            <p:cNvSpPr>
              <a:spLocks/>
            </p:cNvSpPr>
            <p:nvPr/>
          </p:nvSpPr>
          <p:spPr bwMode="auto">
            <a:xfrm>
              <a:off x="2535" y="2467"/>
              <a:ext cx="625" cy="1"/>
            </a:xfrm>
            <a:custGeom>
              <a:avLst/>
              <a:gdLst/>
              <a:ahLst/>
              <a:cxnLst>
                <a:cxn ang="0">
                  <a:pos x="1134" y="0"/>
                </a:cxn>
                <a:cxn ang="0">
                  <a:pos x="1134" y="0"/>
                </a:cxn>
                <a:cxn ang="0">
                  <a:pos x="0" y="0"/>
                </a:cxn>
              </a:cxnLst>
              <a:rect l="0" t="0" r="r" b="b"/>
              <a:pathLst>
                <a:path w="1134">
                  <a:moveTo>
                    <a:pt x="1134" y="0"/>
                  </a:moveTo>
                  <a:lnTo>
                    <a:pt x="1134" y="0"/>
                  </a:lnTo>
                  <a:lnTo>
                    <a:pt x="0"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5" name="Freeform 461"/>
            <p:cNvSpPr>
              <a:spLocks/>
            </p:cNvSpPr>
            <p:nvPr/>
          </p:nvSpPr>
          <p:spPr bwMode="auto">
            <a:xfrm>
              <a:off x="3075" y="2436"/>
              <a:ext cx="85" cy="61"/>
            </a:xfrm>
            <a:custGeom>
              <a:avLst/>
              <a:gdLst/>
              <a:ahLst/>
              <a:cxnLst>
                <a:cxn ang="0">
                  <a:pos x="153" y="55"/>
                </a:cxn>
                <a:cxn ang="0">
                  <a:pos x="153" y="55"/>
                </a:cxn>
                <a:cxn ang="0">
                  <a:pos x="0" y="0"/>
                </a:cxn>
                <a:cxn ang="0">
                  <a:pos x="0" y="111"/>
                </a:cxn>
                <a:cxn ang="0">
                  <a:pos x="153" y="55"/>
                </a:cxn>
              </a:cxnLst>
              <a:rect l="0" t="0" r="r" b="b"/>
              <a:pathLst>
                <a:path w="153" h="111">
                  <a:moveTo>
                    <a:pt x="153" y="55"/>
                  </a:moveTo>
                  <a:lnTo>
                    <a:pt x="153" y="55"/>
                  </a:lnTo>
                  <a:lnTo>
                    <a:pt x="0" y="0"/>
                  </a:lnTo>
                  <a:lnTo>
                    <a:pt x="0" y="111"/>
                  </a:lnTo>
                  <a:lnTo>
                    <a:pt x="153" y="5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6" name="Freeform 462"/>
            <p:cNvSpPr>
              <a:spLocks/>
            </p:cNvSpPr>
            <p:nvPr/>
          </p:nvSpPr>
          <p:spPr bwMode="auto">
            <a:xfrm>
              <a:off x="3075" y="2436"/>
              <a:ext cx="85" cy="61"/>
            </a:xfrm>
            <a:custGeom>
              <a:avLst/>
              <a:gdLst/>
              <a:ahLst/>
              <a:cxnLst>
                <a:cxn ang="0">
                  <a:pos x="153" y="55"/>
                </a:cxn>
                <a:cxn ang="0">
                  <a:pos x="153" y="55"/>
                </a:cxn>
                <a:cxn ang="0">
                  <a:pos x="0" y="0"/>
                </a:cxn>
                <a:cxn ang="0">
                  <a:pos x="0" y="111"/>
                </a:cxn>
                <a:cxn ang="0">
                  <a:pos x="153" y="55"/>
                </a:cxn>
                <a:cxn ang="0">
                  <a:pos x="153" y="55"/>
                </a:cxn>
              </a:cxnLst>
              <a:rect l="0" t="0" r="r" b="b"/>
              <a:pathLst>
                <a:path w="153" h="111">
                  <a:moveTo>
                    <a:pt x="153" y="55"/>
                  </a:moveTo>
                  <a:lnTo>
                    <a:pt x="153" y="55"/>
                  </a:lnTo>
                  <a:lnTo>
                    <a:pt x="0" y="0"/>
                  </a:lnTo>
                  <a:lnTo>
                    <a:pt x="0" y="111"/>
                  </a:lnTo>
                  <a:lnTo>
                    <a:pt x="153" y="55"/>
                  </a:lnTo>
                  <a:lnTo>
                    <a:pt x="153" y="55"/>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487" name="Freeform 463"/>
            <p:cNvSpPr>
              <a:spLocks/>
            </p:cNvSpPr>
            <p:nvPr/>
          </p:nvSpPr>
          <p:spPr bwMode="auto">
            <a:xfrm>
              <a:off x="2535" y="1790"/>
              <a:ext cx="1" cy="677"/>
            </a:xfrm>
            <a:custGeom>
              <a:avLst/>
              <a:gdLst/>
              <a:ahLst/>
              <a:cxnLst>
                <a:cxn ang="0">
                  <a:pos x="0" y="0"/>
                </a:cxn>
                <a:cxn ang="0">
                  <a:pos x="0" y="0"/>
                </a:cxn>
                <a:cxn ang="0">
                  <a:pos x="0" y="1228"/>
                </a:cxn>
              </a:cxnLst>
              <a:rect l="0" t="0" r="r" b="b"/>
              <a:pathLst>
                <a:path h="1228">
                  <a:moveTo>
                    <a:pt x="0" y="0"/>
                  </a:moveTo>
                  <a:lnTo>
                    <a:pt x="0" y="0"/>
                  </a:lnTo>
                  <a:lnTo>
                    <a:pt x="0" y="1228"/>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8" name="Freeform 464"/>
            <p:cNvSpPr>
              <a:spLocks/>
            </p:cNvSpPr>
            <p:nvPr/>
          </p:nvSpPr>
          <p:spPr bwMode="auto">
            <a:xfrm>
              <a:off x="1912" y="3247"/>
              <a:ext cx="1352" cy="1"/>
            </a:xfrm>
            <a:custGeom>
              <a:avLst/>
              <a:gdLst/>
              <a:ahLst/>
              <a:cxnLst>
                <a:cxn ang="0">
                  <a:pos x="0" y="0"/>
                </a:cxn>
                <a:cxn ang="0">
                  <a:pos x="0" y="0"/>
                </a:cxn>
                <a:cxn ang="0">
                  <a:pos x="2456" y="0"/>
                </a:cxn>
              </a:cxnLst>
              <a:rect l="0" t="0" r="r" b="b"/>
              <a:pathLst>
                <a:path w="2456">
                  <a:moveTo>
                    <a:pt x="0" y="0"/>
                  </a:moveTo>
                  <a:lnTo>
                    <a:pt x="0" y="0"/>
                  </a:lnTo>
                  <a:lnTo>
                    <a:pt x="2456"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9" name="Freeform 465"/>
            <p:cNvSpPr>
              <a:spLocks/>
            </p:cNvSpPr>
            <p:nvPr/>
          </p:nvSpPr>
          <p:spPr bwMode="auto">
            <a:xfrm>
              <a:off x="3264" y="2571"/>
              <a:ext cx="1" cy="676"/>
            </a:xfrm>
            <a:custGeom>
              <a:avLst/>
              <a:gdLst/>
              <a:ahLst/>
              <a:cxnLst>
                <a:cxn ang="0">
                  <a:pos x="0" y="0"/>
                </a:cxn>
                <a:cxn ang="0">
                  <a:pos x="0" y="0"/>
                </a:cxn>
                <a:cxn ang="0">
                  <a:pos x="0" y="1228"/>
                </a:cxn>
              </a:cxnLst>
              <a:rect l="0" t="0" r="r" b="b"/>
              <a:pathLst>
                <a:path h="1228">
                  <a:moveTo>
                    <a:pt x="0" y="0"/>
                  </a:moveTo>
                  <a:lnTo>
                    <a:pt x="0" y="0"/>
                  </a:lnTo>
                  <a:lnTo>
                    <a:pt x="0" y="1228"/>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0" name="Freeform 466"/>
            <p:cNvSpPr>
              <a:spLocks/>
            </p:cNvSpPr>
            <p:nvPr/>
          </p:nvSpPr>
          <p:spPr bwMode="auto">
            <a:xfrm>
              <a:off x="3233" y="2571"/>
              <a:ext cx="61" cy="84"/>
            </a:xfrm>
            <a:custGeom>
              <a:avLst/>
              <a:gdLst/>
              <a:ahLst/>
              <a:cxnLst>
                <a:cxn ang="0">
                  <a:pos x="55" y="0"/>
                </a:cxn>
                <a:cxn ang="0">
                  <a:pos x="55" y="0"/>
                </a:cxn>
                <a:cxn ang="0">
                  <a:pos x="0" y="152"/>
                </a:cxn>
                <a:cxn ang="0">
                  <a:pos x="111" y="152"/>
                </a:cxn>
                <a:cxn ang="0">
                  <a:pos x="55" y="0"/>
                </a:cxn>
              </a:cxnLst>
              <a:rect l="0" t="0" r="r" b="b"/>
              <a:pathLst>
                <a:path w="111" h="152">
                  <a:moveTo>
                    <a:pt x="55" y="0"/>
                  </a:moveTo>
                  <a:lnTo>
                    <a:pt x="55" y="0"/>
                  </a:lnTo>
                  <a:lnTo>
                    <a:pt x="0" y="152"/>
                  </a:lnTo>
                  <a:lnTo>
                    <a:pt x="111" y="152"/>
                  </a:lnTo>
                  <a:lnTo>
                    <a:pt x="5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1" name="Freeform 467"/>
            <p:cNvSpPr>
              <a:spLocks/>
            </p:cNvSpPr>
            <p:nvPr/>
          </p:nvSpPr>
          <p:spPr bwMode="auto">
            <a:xfrm>
              <a:off x="3233" y="2571"/>
              <a:ext cx="61" cy="84"/>
            </a:xfrm>
            <a:custGeom>
              <a:avLst/>
              <a:gdLst/>
              <a:ahLst/>
              <a:cxnLst>
                <a:cxn ang="0">
                  <a:pos x="55" y="0"/>
                </a:cxn>
                <a:cxn ang="0">
                  <a:pos x="55" y="0"/>
                </a:cxn>
                <a:cxn ang="0">
                  <a:pos x="0" y="152"/>
                </a:cxn>
                <a:cxn ang="0">
                  <a:pos x="111" y="152"/>
                </a:cxn>
                <a:cxn ang="0">
                  <a:pos x="55" y="0"/>
                </a:cxn>
                <a:cxn ang="0">
                  <a:pos x="55" y="0"/>
                </a:cxn>
              </a:cxnLst>
              <a:rect l="0" t="0" r="r" b="b"/>
              <a:pathLst>
                <a:path w="111" h="152">
                  <a:moveTo>
                    <a:pt x="55" y="0"/>
                  </a:moveTo>
                  <a:lnTo>
                    <a:pt x="55" y="0"/>
                  </a:lnTo>
                  <a:lnTo>
                    <a:pt x="0" y="152"/>
                  </a:lnTo>
                  <a:lnTo>
                    <a:pt x="111" y="152"/>
                  </a:lnTo>
                  <a:lnTo>
                    <a:pt x="55" y="0"/>
                  </a:lnTo>
                  <a:lnTo>
                    <a:pt x="55" y="0"/>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492" name="Freeform 468"/>
            <p:cNvSpPr>
              <a:spLocks noEditPoints="1"/>
            </p:cNvSpPr>
            <p:nvPr/>
          </p:nvSpPr>
          <p:spPr bwMode="auto">
            <a:xfrm>
              <a:off x="2591" y="1951"/>
              <a:ext cx="64" cy="71"/>
            </a:xfrm>
            <a:custGeom>
              <a:avLst/>
              <a:gdLst/>
              <a:ahLst/>
              <a:cxnLst>
                <a:cxn ang="0">
                  <a:pos x="0" y="129"/>
                </a:cxn>
                <a:cxn ang="0">
                  <a:pos x="0" y="129"/>
                </a:cxn>
                <a:cxn ang="0">
                  <a:pos x="0" y="124"/>
                </a:cxn>
                <a:cxn ang="0">
                  <a:pos x="12" y="122"/>
                </a:cxn>
                <a:cxn ang="0">
                  <a:pos x="17" y="111"/>
                </a:cxn>
                <a:cxn ang="0">
                  <a:pos x="17" y="21"/>
                </a:cxn>
                <a:cxn ang="0">
                  <a:pos x="12" y="10"/>
                </a:cxn>
                <a:cxn ang="0">
                  <a:pos x="0" y="8"/>
                </a:cxn>
                <a:cxn ang="0">
                  <a:pos x="0" y="3"/>
                </a:cxn>
                <a:cxn ang="0">
                  <a:pos x="108" y="3"/>
                </a:cxn>
                <a:cxn ang="0">
                  <a:pos x="108" y="40"/>
                </a:cxn>
                <a:cxn ang="0">
                  <a:pos x="103" y="40"/>
                </a:cxn>
                <a:cxn ang="0">
                  <a:pos x="91" y="16"/>
                </a:cxn>
                <a:cxn ang="0">
                  <a:pos x="60" y="9"/>
                </a:cxn>
                <a:cxn ang="0">
                  <a:pos x="49" y="11"/>
                </a:cxn>
                <a:cxn ang="0">
                  <a:pos x="47" y="18"/>
                </a:cxn>
                <a:cxn ang="0">
                  <a:pos x="47" y="61"/>
                </a:cxn>
                <a:cxn ang="0">
                  <a:pos x="69" y="55"/>
                </a:cxn>
                <a:cxn ang="0">
                  <a:pos x="77" y="33"/>
                </a:cxn>
                <a:cxn ang="0">
                  <a:pos x="82" y="33"/>
                </a:cxn>
                <a:cxn ang="0">
                  <a:pos x="82" y="96"/>
                </a:cxn>
                <a:cxn ang="0">
                  <a:pos x="77" y="96"/>
                </a:cxn>
                <a:cxn ang="0">
                  <a:pos x="69" y="74"/>
                </a:cxn>
                <a:cxn ang="0">
                  <a:pos x="47" y="67"/>
                </a:cxn>
                <a:cxn ang="0">
                  <a:pos x="47" y="112"/>
                </a:cxn>
                <a:cxn ang="0">
                  <a:pos x="50" y="120"/>
                </a:cxn>
                <a:cxn ang="0">
                  <a:pos x="63" y="123"/>
                </a:cxn>
                <a:cxn ang="0">
                  <a:pos x="92" y="116"/>
                </a:cxn>
                <a:cxn ang="0">
                  <a:pos x="112" y="90"/>
                </a:cxn>
                <a:cxn ang="0">
                  <a:pos x="117" y="90"/>
                </a:cxn>
                <a:cxn ang="0">
                  <a:pos x="109" y="129"/>
                </a:cxn>
                <a:cxn ang="0">
                  <a:pos x="0" y="129"/>
                </a:cxn>
                <a:cxn ang="0">
                  <a:pos x="61" y="0"/>
                </a:cxn>
                <a:cxn ang="0">
                  <a:pos x="61" y="0"/>
                </a:cxn>
                <a:cxn ang="0">
                  <a:pos x="61" y="0"/>
                </a:cxn>
              </a:cxnLst>
              <a:rect l="0" t="0" r="r" b="b"/>
              <a:pathLst>
                <a:path w="117" h="129">
                  <a:moveTo>
                    <a:pt x="0" y="129"/>
                  </a:moveTo>
                  <a:lnTo>
                    <a:pt x="0" y="129"/>
                  </a:lnTo>
                  <a:lnTo>
                    <a:pt x="0" y="124"/>
                  </a:lnTo>
                  <a:cubicBezTo>
                    <a:pt x="6" y="124"/>
                    <a:pt x="10" y="123"/>
                    <a:pt x="12" y="122"/>
                  </a:cubicBezTo>
                  <a:cubicBezTo>
                    <a:pt x="15" y="120"/>
                    <a:pt x="17" y="116"/>
                    <a:pt x="17" y="111"/>
                  </a:cubicBezTo>
                  <a:lnTo>
                    <a:pt x="17" y="21"/>
                  </a:lnTo>
                  <a:cubicBezTo>
                    <a:pt x="17" y="15"/>
                    <a:pt x="15" y="12"/>
                    <a:pt x="12" y="10"/>
                  </a:cubicBezTo>
                  <a:cubicBezTo>
                    <a:pt x="10" y="9"/>
                    <a:pt x="6" y="8"/>
                    <a:pt x="0" y="8"/>
                  </a:cubicBezTo>
                  <a:lnTo>
                    <a:pt x="0" y="3"/>
                  </a:lnTo>
                  <a:lnTo>
                    <a:pt x="108" y="3"/>
                  </a:lnTo>
                  <a:lnTo>
                    <a:pt x="108" y="40"/>
                  </a:lnTo>
                  <a:lnTo>
                    <a:pt x="103" y="40"/>
                  </a:lnTo>
                  <a:cubicBezTo>
                    <a:pt x="101" y="28"/>
                    <a:pt x="97" y="20"/>
                    <a:pt x="91" y="16"/>
                  </a:cubicBezTo>
                  <a:cubicBezTo>
                    <a:pt x="85" y="11"/>
                    <a:pt x="75" y="9"/>
                    <a:pt x="60" y="9"/>
                  </a:cubicBezTo>
                  <a:cubicBezTo>
                    <a:pt x="54" y="9"/>
                    <a:pt x="51" y="10"/>
                    <a:pt x="49" y="11"/>
                  </a:cubicBezTo>
                  <a:cubicBezTo>
                    <a:pt x="48" y="12"/>
                    <a:pt x="47" y="14"/>
                    <a:pt x="47" y="18"/>
                  </a:cubicBezTo>
                  <a:lnTo>
                    <a:pt x="47" y="61"/>
                  </a:lnTo>
                  <a:cubicBezTo>
                    <a:pt x="58" y="61"/>
                    <a:pt x="65" y="59"/>
                    <a:pt x="69" y="55"/>
                  </a:cubicBezTo>
                  <a:cubicBezTo>
                    <a:pt x="72" y="51"/>
                    <a:pt x="75" y="44"/>
                    <a:pt x="77" y="33"/>
                  </a:cubicBezTo>
                  <a:lnTo>
                    <a:pt x="82" y="33"/>
                  </a:lnTo>
                  <a:lnTo>
                    <a:pt x="82" y="96"/>
                  </a:lnTo>
                  <a:lnTo>
                    <a:pt x="77" y="96"/>
                  </a:lnTo>
                  <a:cubicBezTo>
                    <a:pt x="76" y="86"/>
                    <a:pt x="73" y="78"/>
                    <a:pt x="69" y="74"/>
                  </a:cubicBezTo>
                  <a:cubicBezTo>
                    <a:pt x="65" y="70"/>
                    <a:pt x="58" y="67"/>
                    <a:pt x="47" y="67"/>
                  </a:cubicBezTo>
                  <a:lnTo>
                    <a:pt x="47" y="112"/>
                  </a:lnTo>
                  <a:cubicBezTo>
                    <a:pt x="47" y="116"/>
                    <a:pt x="48" y="119"/>
                    <a:pt x="50" y="120"/>
                  </a:cubicBezTo>
                  <a:cubicBezTo>
                    <a:pt x="52" y="122"/>
                    <a:pt x="56" y="123"/>
                    <a:pt x="63" y="123"/>
                  </a:cubicBezTo>
                  <a:cubicBezTo>
                    <a:pt x="74" y="123"/>
                    <a:pt x="84" y="120"/>
                    <a:pt x="92" y="116"/>
                  </a:cubicBezTo>
                  <a:cubicBezTo>
                    <a:pt x="99" y="111"/>
                    <a:pt x="106" y="102"/>
                    <a:pt x="112" y="90"/>
                  </a:cubicBezTo>
                  <a:lnTo>
                    <a:pt x="117" y="90"/>
                  </a:lnTo>
                  <a:lnTo>
                    <a:pt x="109" y="129"/>
                  </a:lnTo>
                  <a:lnTo>
                    <a:pt x="0" y="129"/>
                  </a:lnTo>
                  <a:close/>
                  <a:moveTo>
                    <a:pt x="61" y="0"/>
                  </a:moveTo>
                  <a:lnTo>
                    <a:pt x="61" y="0"/>
                  </a:lnTo>
                  <a:lnTo>
                    <a:pt x="6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3" name="Freeform 469"/>
            <p:cNvSpPr>
              <a:spLocks/>
            </p:cNvSpPr>
            <p:nvPr/>
          </p:nvSpPr>
          <p:spPr bwMode="auto">
            <a:xfrm>
              <a:off x="2660" y="1951"/>
              <a:ext cx="38" cy="71"/>
            </a:xfrm>
            <a:custGeom>
              <a:avLst/>
              <a:gdLst/>
              <a:ahLst/>
              <a:cxnLst>
                <a:cxn ang="0">
                  <a:pos x="0" y="124"/>
                </a:cxn>
                <a:cxn ang="0">
                  <a:pos x="0" y="124"/>
                </a:cxn>
                <a:cxn ang="0">
                  <a:pos x="8" y="122"/>
                </a:cxn>
                <a:cxn ang="0">
                  <a:pos x="10" y="113"/>
                </a:cxn>
                <a:cxn ang="0">
                  <a:pos x="10" y="52"/>
                </a:cxn>
                <a:cxn ang="0">
                  <a:pos x="0" y="52"/>
                </a:cxn>
                <a:cxn ang="0">
                  <a:pos x="0" y="44"/>
                </a:cxn>
                <a:cxn ang="0">
                  <a:pos x="10" y="44"/>
                </a:cxn>
                <a:cxn ang="0">
                  <a:pos x="10" y="37"/>
                </a:cxn>
                <a:cxn ang="0">
                  <a:pos x="14" y="16"/>
                </a:cxn>
                <a:cxn ang="0">
                  <a:pos x="43" y="0"/>
                </a:cxn>
                <a:cxn ang="0">
                  <a:pos x="62" y="5"/>
                </a:cxn>
                <a:cxn ang="0">
                  <a:pos x="69" y="19"/>
                </a:cxn>
                <a:cxn ang="0">
                  <a:pos x="66" y="27"/>
                </a:cxn>
                <a:cxn ang="0">
                  <a:pos x="57" y="30"/>
                </a:cxn>
                <a:cxn ang="0">
                  <a:pos x="50" y="27"/>
                </a:cxn>
                <a:cxn ang="0">
                  <a:pos x="47" y="20"/>
                </a:cxn>
                <a:cxn ang="0">
                  <a:pos x="49" y="14"/>
                </a:cxn>
                <a:cxn ang="0">
                  <a:pos x="51" y="10"/>
                </a:cxn>
                <a:cxn ang="0">
                  <a:pos x="49" y="7"/>
                </a:cxn>
                <a:cxn ang="0">
                  <a:pos x="46" y="6"/>
                </a:cxn>
                <a:cxn ang="0">
                  <a:pos x="39" y="9"/>
                </a:cxn>
                <a:cxn ang="0">
                  <a:pos x="36" y="20"/>
                </a:cxn>
                <a:cxn ang="0">
                  <a:pos x="36" y="44"/>
                </a:cxn>
                <a:cxn ang="0">
                  <a:pos x="52" y="44"/>
                </a:cxn>
                <a:cxn ang="0">
                  <a:pos x="52" y="52"/>
                </a:cxn>
                <a:cxn ang="0">
                  <a:pos x="36" y="52"/>
                </a:cxn>
                <a:cxn ang="0">
                  <a:pos x="36" y="109"/>
                </a:cxn>
                <a:cxn ang="0">
                  <a:pos x="39" y="121"/>
                </a:cxn>
                <a:cxn ang="0">
                  <a:pos x="51" y="124"/>
                </a:cxn>
                <a:cxn ang="0">
                  <a:pos x="51" y="129"/>
                </a:cxn>
                <a:cxn ang="0">
                  <a:pos x="0" y="129"/>
                </a:cxn>
                <a:cxn ang="0">
                  <a:pos x="0" y="124"/>
                </a:cxn>
              </a:cxnLst>
              <a:rect l="0" t="0" r="r" b="b"/>
              <a:pathLst>
                <a:path w="69" h="129">
                  <a:moveTo>
                    <a:pt x="0" y="124"/>
                  </a:moveTo>
                  <a:lnTo>
                    <a:pt x="0" y="124"/>
                  </a:lnTo>
                  <a:cubicBezTo>
                    <a:pt x="3" y="124"/>
                    <a:pt x="6" y="123"/>
                    <a:pt x="8" y="122"/>
                  </a:cubicBezTo>
                  <a:cubicBezTo>
                    <a:pt x="9" y="120"/>
                    <a:pt x="10" y="117"/>
                    <a:pt x="10" y="113"/>
                  </a:cubicBezTo>
                  <a:lnTo>
                    <a:pt x="10" y="52"/>
                  </a:lnTo>
                  <a:lnTo>
                    <a:pt x="0" y="52"/>
                  </a:lnTo>
                  <a:lnTo>
                    <a:pt x="0" y="44"/>
                  </a:lnTo>
                  <a:lnTo>
                    <a:pt x="10" y="44"/>
                  </a:lnTo>
                  <a:lnTo>
                    <a:pt x="10" y="37"/>
                  </a:lnTo>
                  <a:cubicBezTo>
                    <a:pt x="10" y="29"/>
                    <a:pt x="12" y="21"/>
                    <a:pt x="14" y="16"/>
                  </a:cubicBezTo>
                  <a:cubicBezTo>
                    <a:pt x="19" y="5"/>
                    <a:pt x="29" y="0"/>
                    <a:pt x="43" y="0"/>
                  </a:cubicBezTo>
                  <a:cubicBezTo>
                    <a:pt x="50" y="0"/>
                    <a:pt x="56" y="2"/>
                    <a:pt x="62" y="5"/>
                  </a:cubicBezTo>
                  <a:cubicBezTo>
                    <a:pt x="67" y="9"/>
                    <a:pt x="69" y="13"/>
                    <a:pt x="69" y="19"/>
                  </a:cubicBezTo>
                  <a:cubicBezTo>
                    <a:pt x="69" y="22"/>
                    <a:pt x="68" y="25"/>
                    <a:pt x="66" y="27"/>
                  </a:cubicBezTo>
                  <a:cubicBezTo>
                    <a:pt x="64" y="29"/>
                    <a:pt x="61" y="30"/>
                    <a:pt x="57" y="30"/>
                  </a:cubicBezTo>
                  <a:cubicBezTo>
                    <a:pt x="55" y="30"/>
                    <a:pt x="52" y="29"/>
                    <a:pt x="50" y="27"/>
                  </a:cubicBezTo>
                  <a:cubicBezTo>
                    <a:pt x="48" y="25"/>
                    <a:pt x="47" y="23"/>
                    <a:pt x="47" y="20"/>
                  </a:cubicBezTo>
                  <a:cubicBezTo>
                    <a:pt x="47" y="18"/>
                    <a:pt x="47" y="16"/>
                    <a:pt x="49" y="14"/>
                  </a:cubicBezTo>
                  <a:cubicBezTo>
                    <a:pt x="50" y="11"/>
                    <a:pt x="51" y="10"/>
                    <a:pt x="51" y="10"/>
                  </a:cubicBezTo>
                  <a:cubicBezTo>
                    <a:pt x="51" y="8"/>
                    <a:pt x="50" y="7"/>
                    <a:pt x="49" y="7"/>
                  </a:cubicBezTo>
                  <a:cubicBezTo>
                    <a:pt x="48" y="6"/>
                    <a:pt x="47" y="6"/>
                    <a:pt x="46" y="6"/>
                  </a:cubicBezTo>
                  <a:cubicBezTo>
                    <a:pt x="43" y="6"/>
                    <a:pt x="40" y="7"/>
                    <a:pt x="39" y="9"/>
                  </a:cubicBezTo>
                  <a:cubicBezTo>
                    <a:pt x="37" y="10"/>
                    <a:pt x="36" y="14"/>
                    <a:pt x="36" y="20"/>
                  </a:cubicBezTo>
                  <a:lnTo>
                    <a:pt x="36" y="44"/>
                  </a:lnTo>
                  <a:lnTo>
                    <a:pt x="52" y="44"/>
                  </a:lnTo>
                  <a:lnTo>
                    <a:pt x="52" y="52"/>
                  </a:lnTo>
                  <a:lnTo>
                    <a:pt x="36" y="52"/>
                  </a:lnTo>
                  <a:lnTo>
                    <a:pt x="36" y="109"/>
                  </a:lnTo>
                  <a:cubicBezTo>
                    <a:pt x="36" y="116"/>
                    <a:pt x="37" y="120"/>
                    <a:pt x="39" y="121"/>
                  </a:cubicBezTo>
                  <a:cubicBezTo>
                    <a:pt x="41" y="123"/>
                    <a:pt x="45" y="124"/>
                    <a:pt x="51" y="124"/>
                  </a:cubicBezTo>
                  <a:lnTo>
                    <a:pt x="51"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4" name="Freeform 470"/>
            <p:cNvSpPr>
              <a:spLocks/>
            </p:cNvSpPr>
            <p:nvPr/>
          </p:nvSpPr>
          <p:spPr bwMode="auto">
            <a:xfrm>
              <a:off x="2694" y="1951"/>
              <a:ext cx="38" cy="71"/>
            </a:xfrm>
            <a:custGeom>
              <a:avLst/>
              <a:gdLst/>
              <a:ahLst/>
              <a:cxnLst>
                <a:cxn ang="0">
                  <a:pos x="0" y="124"/>
                </a:cxn>
                <a:cxn ang="0">
                  <a:pos x="0" y="124"/>
                </a:cxn>
                <a:cxn ang="0">
                  <a:pos x="8" y="122"/>
                </a:cxn>
                <a:cxn ang="0">
                  <a:pos x="10" y="113"/>
                </a:cxn>
                <a:cxn ang="0">
                  <a:pos x="10" y="52"/>
                </a:cxn>
                <a:cxn ang="0">
                  <a:pos x="0" y="52"/>
                </a:cxn>
                <a:cxn ang="0">
                  <a:pos x="0" y="44"/>
                </a:cxn>
                <a:cxn ang="0">
                  <a:pos x="10" y="44"/>
                </a:cxn>
                <a:cxn ang="0">
                  <a:pos x="10" y="37"/>
                </a:cxn>
                <a:cxn ang="0">
                  <a:pos x="15" y="16"/>
                </a:cxn>
                <a:cxn ang="0">
                  <a:pos x="43" y="0"/>
                </a:cxn>
                <a:cxn ang="0">
                  <a:pos x="62" y="5"/>
                </a:cxn>
                <a:cxn ang="0">
                  <a:pos x="69" y="19"/>
                </a:cxn>
                <a:cxn ang="0">
                  <a:pos x="66" y="27"/>
                </a:cxn>
                <a:cxn ang="0">
                  <a:pos x="58" y="30"/>
                </a:cxn>
                <a:cxn ang="0">
                  <a:pos x="50" y="27"/>
                </a:cxn>
                <a:cxn ang="0">
                  <a:pos x="47" y="20"/>
                </a:cxn>
                <a:cxn ang="0">
                  <a:pos x="49" y="14"/>
                </a:cxn>
                <a:cxn ang="0">
                  <a:pos x="51" y="10"/>
                </a:cxn>
                <a:cxn ang="0">
                  <a:pos x="49" y="7"/>
                </a:cxn>
                <a:cxn ang="0">
                  <a:pos x="46" y="6"/>
                </a:cxn>
                <a:cxn ang="0">
                  <a:pos x="39" y="9"/>
                </a:cxn>
                <a:cxn ang="0">
                  <a:pos x="36" y="20"/>
                </a:cxn>
                <a:cxn ang="0">
                  <a:pos x="36" y="44"/>
                </a:cxn>
                <a:cxn ang="0">
                  <a:pos x="52" y="44"/>
                </a:cxn>
                <a:cxn ang="0">
                  <a:pos x="52" y="52"/>
                </a:cxn>
                <a:cxn ang="0">
                  <a:pos x="36" y="52"/>
                </a:cxn>
                <a:cxn ang="0">
                  <a:pos x="36" y="109"/>
                </a:cxn>
                <a:cxn ang="0">
                  <a:pos x="39" y="121"/>
                </a:cxn>
                <a:cxn ang="0">
                  <a:pos x="51" y="124"/>
                </a:cxn>
                <a:cxn ang="0">
                  <a:pos x="51" y="129"/>
                </a:cxn>
                <a:cxn ang="0">
                  <a:pos x="0" y="129"/>
                </a:cxn>
                <a:cxn ang="0">
                  <a:pos x="0" y="124"/>
                </a:cxn>
              </a:cxnLst>
              <a:rect l="0" t="0" r="r" b="b"/>
              <a:pathLst>
                <a:path w="69" h="129">
                  <a:moveTo>
                    <a:pt x="0" y="124"/>
                  </a:moveTo>
                  <a:lnTo>
                    <a:pt x="0" y="124"/>
                  </a:lnTo>
                  <a:cubicBezTo>
                    <a:pt x="4" y="124"/>
                    <a:pt x="6" y="123"/>
                    <a:pt x="8" y="122"/>
                  </a:cubicBezTo>
                  <a:cubicBezTo>
                    <a:pt x="10" y="120"/>
                    <a:pt x="10" y="117"/>
                    <a:pt x="10" y="113"/>
                  </a:cubicBezTo>
                  <a:lnTo>
                    <a:pt x="10" y="52"/>
                  </a:lnTo>
                  <a:lnTo>
                    <a:pt x="0" y="52"/>
                  </a:lnTo>
                  <a:lnTo>
                    <a:pt x="0" y="44"/>
                  </a:lnTo>
                  <a:lnTo>
                    <a:pt x="10" y="44"/>
                  </a:lnTo>
                  <a:lnTo>
                    <a:pt x="10" y="37"/>
                  </a:lnTo>
                  <a:cubicBezTo>
                    <a:pt x="10" y="29"/>
                    <a:pt x="12" y="21"/>
                    <a:pt x="15" y="16"/>
                  </a:cubicBezTo>
                  <a:cubicBezTo>
                    <a:pt x="20" y="5"/>
                    <a:pt x="29" y="0"/>
                    <a:pt x="43" y="0"/>
                  </a:cubicBezTo>
                  <a:cubicBezTo>
                    <a:pt x="50" y="0"/>
                    <a:pt x="57" y="2"/>
                    <a:pt x="62" y="5"/>
                  </a:cubicBezTo>
                  <a:cubicBezTo>
                    <a:pt x="67" y="9"/>
                    <a:pt x="69" y="13"/>
                    <a:pt x="69" y="19"/>
                  </a:cubicBezTo>
                  <a:cubicBezTo>
                    <a:pt x="69" y="22"/>
                    <a:pt x="68" y="25"/>
                    <a:pt x="66" y="27"/>
                  </a:cubicBezTo>
                  <a:cubicBezTo>
                    <a:pt x="64" y="29"/>
                    <a:pt x="61" y="30"/>
                    <a:pt x="58" y="30"/>
                  </a:cubicBezTo>
                  <a:cubicBezTo>
                    <a:pt x="55" y="30"/>
                    <a:pt x="52" y="29"/>
                    <a:pt x="50" y="27"/>
                  </a:cubicBezTo>
                  <a:cubicBezTo>
                    <a:pt x="48" y="25"/>
                    <a:pt x="47" y="23"/>
                    <a:pt x="47" y="20"/>
                  </a:cubicBezTo>
                  <a:cubicBezTo>
                    <a:pt x="47" y="18"/>
                    <a:pt x="48" y="16"/>
                    <a:pt x="49" y="14"/>
                  </a:cubicBezTo>
                  <a:cubicBezTo>
                    <a:pt x="50" y="11"/>
                    <a:pt x="51" y="10"/>
                    <a:pt x="51" y="10"/>
                  </a:cubicBezTo>
                  <a:cubicBezTo>
                    <a:pt x="51" y="8"/>
                    <a:pt x="50" y="7"/>
                    <a:pt x="49" y="7"/>
                  </a:cubicBezTo>
                  <a:cubicBezTo>
                    <a:pt x="48" y="6"/>
                    <a:pt x="47" y="6"/>
                    <a:pt x="46" y="6"/>
                  </a:cubicBezTo>
                  <a:cubicBezTo>
                    <a:pt x="43" y="6"/>
                    <a:pt x="40" y="7"/>
                    <a:pt x="39" y="9"/>
                  </a:cubicBezTo>
                  <a:cubicBezTo>
                    <a:pt x="37" y="10"/>
                    <a:pt x="36" y="14"/>
                    <a:pt x="36" y="20"/>
                  </a:cubicBezTo>
                  <a:lnTo>
                    <a:pt x="36" y="44"/>
                  </a:lnTo>
                  <a:lnTo>
                    <a:pt x="52" y="44"/>
                  </a:lnTo>
                  <a:lnTo>
                    <a:pt x="52" y="52"/>
                  </a:lnTo>
                  <a:lnTo>
                    <a:pt x="36" y="52"/>
                  </a:lnTo>
                  <a:lnTo>
                    <a:pt x="36" y="109"/>
                  </a:lnTo>
                  <a:cubicBezTo>
                    <a:pt x="36" y="116"/>
                    <a:pt x="37" y="120"/>
                    <a:pt x="39" y="121"/>
                  </a:cubicBezTo>
                  <a:cubicBezTo>
                    <a:pt x="41" y="123"/>
                    <a:pt x="45" y="124"/>
                    <a:pt x="51" y="124"/>
                  </a:cubicBezTo>
                  <a:lnTo>
                    <a:pt x="51"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5" name="Freeform 471"/>
            <p:cNvSpPr>
              <a:spLocks noEditPoints="1"/>
            </p:cNvSpPr>
            <p:nvPr/>
          </p:nvSpPr>
          <p:spPr bwMode="auto">
            <a:xfrm>
              <a:off x="2729" y="1974"/>
              <a:ext cx="41" cy="49"/>
            </a:xfrm>
            <a:custGeom>
              <a:avLst/>
              <a:gdLst/>
              <a:ahLst/>
              <a:cxnLst>
                <a:cxn ang="0">
                  <a:pos x="0" y="45"/>
                </a:cxn>
                <a:cxn ang="0">
                  <a:pos x="0" y="45"/>
                </a:cxn>
                <a:cxn ang="0">
                  <a:pos x="12" y="12"/>
                </a:cxn>
                <a:cxn ang="0">
                  <a:pos x="39" y="0"/>
                </a:cxn>
                <a:cxn ang="0">
                  <a:pos x="57" y="4"/>
                </a:cxn>
                <a:cxn ang="0">
                  <a:pos x="69" y="18"/>
                </a:cxn>
                <a:cxn ang="0">
                  <a:pos x="74" y="35"/>
                </a:cxn>
                <a:cxn ang="0">
                  <a:pos x="74" y="42"/>
                </a:cxn>
                <a:cxn ang="0">
                  <a:pos x="27" y="42"/>
                </a:cxn>
                <a:cxn ang="0">
                  <a:pos x="30" y="61"/>
                </a:cxn>
                <a:cxn ang="0">
                  <a:pos x="50" y="77"/>
                </a:cxn>
                <a:cxn ang="0">
                  <a:pos x="62" y="73"/>
                </a:cxn>
                <a:cxn ang="0">
                  <a:pos x="71" y="64"/>
                </a:cxn>
                <a:cxn ang="0">
                  <a:pos x="75" y="67"/>
                </a:cxn>
                <a:cxn ang="0">
                  <a:pos x="55" y="87"/>
                </a:cxn>
                <a:cxn ang="0">
                  <a:pos x="38" y="90"/>
                </a:cxn>
                <a:cxn ang="0">
                  <a:pos x="12" y="79"/>
                </a:cxn>
                <a:cxn ang="0">
                  <a:pos x="0" y="45"/>
                </a:cxn>
                <a:cxn ang="0">
                  <a:pos x="0" y="45"/>
                </a:cxn>
                <a:cxn ang="0">
                  <a:pos x="51" y="35"/>
                </a:cxn>
                <a:cxn ang="0">
                  <a:pos x="51" y="35"/>
                </a:cxn>
                <a:cxn ang="0">
                  <a:pos x="49" y="12"/>
                </a:cxn>
                <a:cxn ang="0">
                  <a:pos x="39" y="5"/>
                </a:cxn>
                <a:cxn ang="0">
                  <a:pos x="29" y="13"/>
                </a:cxn>
                <a:cxn ang="0">
                  <a:pos x="26" y="35"/>
                </a:cxn>
                <a:cxn ang="0">
                  <a:pos x="51" y="35"/>
                </a:cxn>
                <a:cxn ang="0">
                  <a:pos x="39" y="0"/>
                </a:cxn>
                <a:cxn ang="0">
                  <a:pos x="39" y="0"/>
                </a:cxn>
                <a:cxn ang="0">
                  <a:pos x="39" y="0"/>
                </a:cxn>
              </a:cxnLst>
              <a:rect l="0" t="0" r="r" b="b"/>
              <a:pathLst>
                <a:path w="75" h="90">
                  <a:moveTo>
                    <a:pt x="0" y="45"/>
                  </a:moveTo>
                  <a:lnTo>
                    <a:pt x="0" y="45"/>
                  </a:lnTo>
                  <a:cubicBezTo>
                    <a:pt x="0" y="31"/>
                    <a:pt x="4" y="19"/>
                    <a:pt x="12" y="12"/>
                  </a:cubicBezTo>
                  <a:cubicBezTo>
                    <a:pt x="19" y="4"/>
                    <a:pt x="29" y="0"/>
                    <a:pt x="39" y="0"/>
                  </a:cubicBezTo>
                  <a:cubicBezTo>
                    <a:pt x="45" y="0"/>
                    <a:pt x="51" y="1"/>
                    <a:pt x="57" y="4"/>
                  </a:cubicBezTo>
                  <a:cubicBezTo>
                    <a:pt x="62" y="8"/>
                    <a:pt x="66" y="12"/>
                    <a:pt x="69" y="18"/>
                  </a:cubicBezTo>
                  <a:cubicBezTo>
                    <a:pt x="71" y="22"/>
                    <a:pt x="73" y="28"/>
                    <a:pt x="74" y="35"/>
                  </a:cubicBezTo>
                  <a:cubicBezTo>
                    <a:pt x="74" y="38"/>
                    <a:pt x="74" y="40"/>
                    <a:pt x="74" y="42"/>
                  </a:cubicBezTo>
                  <a:lnTo>
                    <a:pt x="27" y="42"/>
                  </a:lnTo>
                  <a:cubicBezTo>
                    <a:pt x="27" y="49"/>
                    <a:pt x="28" y="56"/>
                    <a:pt x="30" y="61"/>
                  </a:cubicBezTo>
                  <a:cubicBezTo>
                    <a:pt x="34" y="71"/>
                    <a:pt x="40" y="77"/>
                    <a:pt x="50" y="77"/>
                  </a:cubicBezTo>
                  <a:cubicBezTo>
                    <a:pt x="54" y="77"/>
                    <a:pt x="58" y="75"/>
                    <a:pt x="62" y="73"/>
                  </a:cubicBezTo>
                  <a:cubicBezTo>
                    <a:pt x="64" y="71"/>
                    <a:pt x="67" y="68"/>
                    <a:pt x="71" y="64"/>
                  </a:cubicBezTo>
                  <a:lnTo>
                    <a:pt x="75" y="67"/>
                  </a:lnTo>
                  <a:cubicBezTo>
                    <a:pt x="69" y="76"/>
                    <a:pt x="63" y="83"/>
                    <a:pt x="55" y="87"/>
                  </a:cubicBezTo>
                  <a:cubicBezTo>
                    <a:pt x="50" y="89"/>
                    <a:pt x="45" y="90"/>
                    <a:pt x="38" y="90"/>
                  </a:cubicBezTo>
                  <a:cubicBezTo>
                    <a:pt x="29" y="90"/>
                    <a:pt x="20" y="87"/>
                    <a:pt x="12" y="79"/>
                  </a:cubicBezTo>
                  <a:cubicBezTo>
                    <a:pt x="4" y="72"/>
                    <a:pt x="0" y="61"/>
                    <a:pt x="0" y="45"/>
                  </a:cubicBezTo>
                  <a:lnTo>
                    <a:pt x="0" y="45"/>
                  </a:lnTo>
                  <a:close/>
                  <a:moveTo>
                    <a:pt x="51" y="35"/>
                  </a:moveTo>
                  <a:lnTo>
                    <a:pt x="51" y="35"/>
                  </a:lnTo>
                  <a:cubicBezTo>
                    <a:pt x="51" y="24"/>
                    <a:pt x="50" y="16"/>
                    <a:pt x="49" y="12"/>
                  </a:cubicBezTo>
                  <a:cubicBezTo>
                    <a:pt x="47" y="8"/>
                    <a:pt x="44" y="5"/>
                    <a:pt x="39" y="5"/>
                  </a:cubicBezTo>
                  <a:cubicBezTo>
                    <a:pt x="35" y="5"/>
                    <a:pt x="31" y="8"/>
                    <a:pt x="29" y="13"/>
                  </a:cubicBezTo>
                  <a:cubicBezTo>
                    <a:pt x="28" y="18"/>
                    <a:pt x="27" y="25"/>
                    <a:pt x="26" y="35"/>
                  </a:cubicBezTo>
                  <a:lnTo>
                    <a:pt x="51" y="35"/>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6" name="Freeform 472"/>
            <p:cNvSpPr>
              <a:spLocks noEditPoints="1"/>
            </p:cNvSpPr>
            <p:nvPr/>
          </p:nvSpPr>
          <p:spPr bwMode="auto">
            <a:xfrm>
              <a:off x="2774" y="1974"/>
              <a:ext cx="42" cy="49"/>
            </a:xfrm>
            <a:custGeom>
              <a:avLst/>
              <a:gdLst/>
              <a:ahLst/>
              <a:cxnLst>
                <a:cxn ang="0">
                  <a:pos x="44" y="0"/>
                </a:cxn>
                <a:cxn ang="0">
                  <a:pos x="44" y="0"/>
                </a:cxn>
                <a:cxn ang="0">
                  <a:pos x="64" y="5"/>
                </a:cxn>
                <a:cxn ang="0">
                  <a:pos x="73" y="20"/>
                </a:cxn>
                <a:cxn ang="0">
                  <a:pos x="70" y="28"/>
                </a:cxn>
                <a:cxn ang="0">
                  <a:pos x="61" y="32"/>
                </a:cxn>
                <a:cxn ang="0">
                  <a:pos x="55" y="30"/>
                </a:cxn>
                <a:cxn ang="0">
                  <a:pos x="50" y="20"/>
                </a:cxn>
                <a:cxn ang="0">
                  <a:pos x="50" y="17"/>
                </a:cxn>
                <a:cxn ang="0">
                  <a:pos x="50" y="14"/>
                </a:cxn>
                <a:cxn ang="0">
                  <a:pos x="48" y="7"/>
                </a:cxn>
                <a:cxn ang="0">
                  <a:pos x="42" y="5"/>
                </a:cxn>
                <a:cxn ang="0">
                  <a:pos x="30" y="15"/>
                </a:cxn>
                <a:cxn ang="0">
                  <a:pos x="26" y="37"/>
                </a:cxn>
                <a:cxn ang="0">
                  <a:pos x="33" y="66"/>
                </a:cxn>
                <a:cxn ang="0">
                  <a:pos x="52" y="78"/>
                </a:cxn>
                <a:cxn ang="0">
                  <a:pos x="65" y="74"/>
                </a:cxn>
                <a:cxn ang="0">
                  <a:pos x="72" y="67"/>
                </a:cxn>
                <a:cxn ang="0">
                  <a:pos x="76" y="71"/>
                </a:cxn>
                <a:cxn ang="0">
                  <a:pos x="54" y="88"/>
                </a:cxn>
                <a:cxn ang="0">
                  <a:pos x="41" y="90"/>
                </a:cxn>
                <a:cxn ang="0">
                  <a:pos x="11" y="78"/>
                </a:cxn>
                <a:cxn ang="0">
                  <a:pos x="0" y="46"/>
                </a:cxn>
                <a:cxn ang="0">
                  <a:pos x="12" y="13"/>
                </a:cxn>
                <a:cxn ang="0">
                  <a:pos x="44" y="0"/>
                </a:cxn>
                <a:cxn ang="0">
                  <a:pos x="44" y="0"/>
                </a:cxn>
                <a:cxn ang="0">
                  <a:pos x="40" y="0"/>
                </a:cxn>
                <a:cxn ang="0">
                  <a:pos x="40" y="0"/>
                </a:cxn>
                <a:cxn ang="0">
                  <a:pos x="40" y="0"/>
                </a:cxn>
              </a:cxnLst>
              <a:rect l="0" t="0" r="r" b="b"/>
              <a:pathLst>
                <a:path w="76" h="90">
                  <a:moveTo>
                    <a:pt x="44" y="0"/>
                  </a:moveTo>
                  <a:lnTo>
                    <a:pt x="44" y="0"/>
                  </a:lnTo>
                  <a:cubicBezTo>
                    <a:pt x="52" y="0"/>
                    <a:pt x="59" y="1"/>
                    <a:pt x="64" y="5"/>
                  </a:cubicBezTo>
                  <a:cubicBezTo>
                    <a:pt x="70" y="9"/>
                    <a:pt x="73" y="14"/>
                    <a:pt x="73" y="20"/>
                  </a:cubicBezTo>
                  <a:cubicBezTo>
                    <a:pt x="73" y="23"/>
                    <a:pt x="72" y="26"/>
                    <a:pt x="70" y="28"/>
                  </a:cubicBezTo>
                  <a:cubicBezTo>
                    <a:pt x="67" y="31"/>
                    <a:pt x="64" y="32"/>
                    <a:pt x="61" y="32"/>
                  </a:cubicBezTo>
                  <a:cubicBezTo>
                    <a:pt x="59" y="32"/>
                    <a:pt x="57" y="31"/>
                    <a:pt x="55" y="30"/>
                  </a:cubicBezTo>
                  <a:cubicBezTo>
                    <a:pt x="51" y="28"/>
                    <a:pt x="50" y="25"/>
                    <a:pt x="50" y="20"/>
                  </a:cubicBezTo>
                  <a:cubicBezTo>
                    <a:pt x="50" y="19"/>
                    <a:pt x="50" y="18"/>
                    <a:pt x="50" y="17"/>
                  </a:cubicBezTo>
                  <a:cubicBezTo>
                    <a:pt x="50" y="16"/>
                    <a:pt x="50" y="15"/>
                    <a:pt x="50" y="14"/>
                  </a:cubicBezTo>
                  <a:cubicBezTo>
                    <a:pt x="50" y="11"/>
                    <a:pt x="49" y="8"/>
                    <a:pt x="48" y="7"/>
                  </a:cubicBezTo>
                  <a:cubicBezTo>
                    <a:pt x="46" y="6"/>
                    <a:pt x="44" y="5"/>
                    <a:pt x="42" y="5"/>
                  </a:cubicBezTo>
                  <a:cubicBezTo>
                    <a:pt x="37" y="5"/>
                    <a:pt x="33" y="8"/>
                    <a:pt x="30" y="15"/>
                  </a:cubicBezTo>
                  <a:cubicBezTo>
                    <a:pt x="28" y="21"/>
                    <a:pt x="26" y="28"/>
                    <a:pt x="26" y="37"/>
                  </a:cubicBezTo>
                  <a:cubicBezTo>
                    <a:pt x="26" y="48"/>
                    <a:pt x="29" y="58"/>
                    <a:pt x="33" y="66"/>
                  </a:cubicBezTo>
                  <a:cubicBezTo>
                    <a:pt x="38" y="74"/>
                    <a:pt x="44" y="78"/>
                    <a:pt x="52" y="78"/>
                  </a:cubicBezTo>
                  <a:cubicBezTo>
                    <a:pt x="57" y="78"/>
                    <a:pt x="61" y="77"/>
                    <a:pt x="65" y="74"/>
                  </a:cubicBezTo>
                  <a:cubicBezTo>
                    <a:pt x="67" y="73"/>
                    <a:pt x="69" y="71"/>
                    <a:pt x="72" y="67"/>
                  </a:cubicBezTo>
                  <a:lnTo>
                    <a:pt x="76" y="71"/>
                  </a:lnTo>
                  <a:cubicBezTo>
                    <a:pt x="70" y="79"/>
                    <a:pt x="62" y="85"/>
                    <a:pt x="54" y="88"/>
                  </a:cubicBezTo>
                  <a:cubicBezTo>
                    <a:pt x="50" y="89"/>
                    <a:pt x="45" y="90"/>
                    <a:pt x="41" y="90"/>
                  </a:cubicBezTo>
                  <a:cubicBezTo>
                    <a:pt x="29" y="90"/>
                    <a:pt x="19" y="86"/>
                    <a:pt x="11" y="78"/>
                  </a:cubicBezTo>
                  <a:cubicBezTo>
                    <a:pt x="4" y="69"/>
                    <a:pt x="0" y="59"/>
                    <a:pt x="0" y="46"/>
                  </a:cubicBezTo>
                  <a:cubicBezTo>
                    <a:pt x="0" y="33"/>
                    <a:pt x="4" y="22"/>
                    <a:pt x="12" y="13"/>
                  </a:cubicBezTo>
                  <a:cubicBezTo>
                    <a:pt x="20" y="4"/>
                    <a:pt x="31" y="0"/>
                    <a:pt x="44" y="0"/>
                  </a:cubicBezTo>
                  <a:lnTo>
                    <a:pt x="44" y="0"/>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7" name="Freeform 473"/>
            <p:cNvSpPr>
              <a:spLocks/>
            </p:cNvSpPr>
            <p:nvPr/>
          </p:nvSpPr>
          <p:spPr bwMode="auto">
            <a:xfrm>
              <a:off x="2819" y="1957"/>
              <a:ext cx="32" cy="66"/>
            </a:xfrm>
            <a:custGeom>
              <a:avLst/>
              <a:gdLst/>
              <a:ahLst/>
              <a:cxnLst>
                <a:cxn ang="0">
                  <a:pos x="0" y="40"/>
                </a:cxn>
                <a:cxn ang="0">
                  <a:pos x="0" y="40"/>
                </a:cxn>
                <a:cxn ang="0">
                  <a:pos x="0" y="35"/>
                </a:cxn>
                <a:cxn ang="0">
                  <a:pos x="6" y="30"/>
                </a:cxn>
                <a:cxn ang="0">
                  <a:pos x="15" y="20"/>
                </a:cxn>
                <a:cxn ang="0">
                  <a:pos x="31" y="0"/>
                </a:cxn>
                <a:cxn ang="0">
                  <a:pos x="35" y="0"/>
                </a:cxn>
                <a:cxn ang="0">
                  <a:pos x="35" y="32"/>
                </a:cxn>
                <a:cxn ang="0">
                  <a:pos x="53" y="32"/>
                </a:cxn>
                <a:cxn ang="0">
                  <a:pos x="53" y="40"/>
                </a:cxn>
                <a:cxn ang="0">
                  <a:pos x="35" y="40"/>
                </a:cxn>
                <a:cxn ang="0">
                  <a:pos x="35" y="96"/>
                </a:cxn>
                <a:cxn ang="0">
                  <a:pos x="37" y="103"/>
                </a:cxn>
                <a:cxn ang="0">
                  <a:pos x="42" y="107"/>
                </a:cxn>
                <a:cxn ang="0">
                  <a:pos x="49" y="104"/>
                </a:cxn>
                <a:cxn ang="0">
                  <a:pos x="53" y="97"/>
                </a:cxn>
                <a:cxn ang="0">
                  <a:pos x="58" y="99"/>
                </a:cxn>
                <a:cxn ang="0">
                  <a:pos x="50" y="112"/>
                </a:cxn>
                <a:cxn ang="0">
                  <a:pos x="31" y="120"/>
                </a:cxn>
                <a:cxn ang="0">
                  <a:pos x="19" y="118"/>
                </a:cxn>
                <a:cxn ang="0">
                  <a:pos x="10" y="100"/>
                </a:cxn>
                <a:cxn ang="0">
                  <a:pos x="10" y="40"/>
                </a:cxn>
                <a:cxn ang="0">
                  <a:pos x="0" y="40"/>
                </a:cxn>
              </a:cxnLst>
              <a:rect l="0" t="0" r="r" b="b"/>
              <a:pathLst>
                <a:path w="58" h="120">
                  <a:moveTo>
                    <a:pt x="0" y="40"/>
                  </a:moveTo>
                  <a:lnTo>
                    <a:pt x="0" y="40"/>
                  </a:lnTo>
                  <a:lnTo>
                    <a:pt x="0" y="35"/>
                  </a:lnTo>
                  <a:cubicBezTo>
                    <a:pt x="2" y="33"/>
                    <a:pt x="4" y="32"/>
                    <a:pt x="6" y="30"/>
                  </a:cubicBezTo>
                  <a:cubicBezTo>
                    <a:pt x="9" y="27"/>
                    <a:pt x="12" y="23"/>
                    <a:pt x="15" y="20"/>
                  </a:cubicBezTo>
                  <a:cubicBezTo>
                    <a:pt x="21" y="14"/>
                    <a:pt x="26" y="8"/>
                    <a:pt x="31" y="0"/>
                  </a:cubicBezTo>
                  <a:lnTo>
                    <a:pt x="35" y="0"/>
                  </a:lnTo>
                  <a:lnTo>
                    <a:pt x="35" y="32"/>
                  </a:lnTo>
                  <a:lnTo>
                    <a:pt x="53" y="32"/>
                  </a:lnTo>
                  <a:lnTo>
                    <a:pt x="53" y="40"/>
                  </a:lnTo>
                  <a:lnTo>
                    <a:pt x="35" y="40"/>
                  </a:lnTo>
                  <a:lnTo>
                    <a:pt x="35" y="96"/>
                  </a:lnTo>
                  <a:cubicBezTo>
                    <a:pt x="35" y="99"/>
                    <a:pt x="36" y="101"/>
                    <a:pt x="37" y="103"/>
                  </a:cubicBezTo>
                  <a:cubicBezTo>
                    <a:pt x="38" y="105"/>
                    <a:pt x="40" y="107"/>
                    <a:pt x="42" y="107"/>
                  </a:cubicBezTo>
                  <a:cubicBezTo>
                    <a:pt x="45" y="107"/>
                    <a:pt x="47" y="106"/>
                    <a:pt x="49" y="104"/>
                  </a:cubicBezTo>
                  <a:cubicBezTo>
                    <a:pt x="50" y="102"/>
                    <a:pt x="52" y="100"/>
                    <a:pt x="53" y="97"/>
                  </a:cubicBezTo>
                  <a:lnTo>
                    <a:pt x="58" y="99"/>
                  </a:lnTo>
                  <a:cubicBezTo>
                    <a:pt x="56" y="104"/>
                    <a:pt x="53" y="108"/>
                    <a:pt x="50" y="112"/>
                  </a:cubicBezTo>
                  <a:cubicBezTo>
                    <a:pt x="45" y="117"/>
                    <a:pt x="38" y="120"/>
                    <a:pt x="31" y="120"/>
                  </a:cubicBezTo>
                  <a:cubicBezTo>
                    <a:pt x="26" y="120"/>
                    <a:pt x="22" y="119"/>
                    <a:pt x="19" y="118"/>
                  </a:cubicBezTo>
                  <a:cubicBezTo>
                    <a:pt x="13" y="114"/>
                    <a:pt x="10" y="109"/>
                    <a:pt x="10" y="100"/>
                  </a:cubicBezTo>
                  <a:lnTo>
                    <a:pt x="10" y="40"/>
                  </a:lnTo>
                  <a:lnTo>
                    <a:pt x="0" y="4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8" name="Freeform 474"/>
            <p:cNvSpPr>
              <a:spLocks noEditPoints="1"/>
            </p:cNvSpPr>
            <p:nvPr/>
          </p:nvSpPr>
          <p:spPr bwMode="auto">
            <a:xfrm>
              <a:off x="2854" y="1951"/>
              <a:ext cx="24" cy="71"/>
            </a:xfrm>
            <a:custGeom>
              <a:avLst/>
              <a:gdLst/>
              <a:ahLst/>
              <a:cxnLst>
                <a:cxn ang="0">
                  <a:pos x="8" y="14"/>
                </a:cxn>
                <a:cxn ang="0">
                  <a:pos x="8" y="14"/>
                </a:cxn>
                <a:cxn ang="0">
                  <a:pos x="13" y="4"/>
                </a:cxn>
                <a:cxn ang="0">
                  <a:pos x="23" y="0"/>
                </a:cxn>
                <a:cxn ang="0">
                  <a:pos x="33" y="4"/>
                </a:cxn>
                <a:cxn ang="0">
                  <a:pos x="37" y="14"/>
                </a:cxn>
                <a:cxn ang="0">
                  <a:pos x="33" y="25"/>
                </a:cxn>
                <a:cxn ang="0">
                  <a:pos x="23" y="29"/>
                </a:cxn>
                <a:cxn ang="0">
                  <a:pos x="13" y="25"/>
                </a:cxn>
                <a:cxn ang="0">
                  <a:pos x="8" y="14"/>
                </a:cxn>
                <a:cxn ang="0">
                  <a:pos x="8" y="14"/>
                </a:cxn>
                <a:cxn ang="0">
                  <a:pos x="0" y="124"/>
                </a:cxn>
                <a:cxn ang="0">
                  <a:pos x="0" y="124"/>
                </a:cxn>
                <a:cxn ang="0">
                  <a:pos x="7" y="122"/>
                </a:cxn>
                <a:cxn ang="0">
                  <a:pos x="10" y="113"/>
                </a:cxn>
                <a:cxn ang="0">
                  <a:pos x="10" y="58"/>
                </a:cxn>
                <a:cxn ang="0">
                  <a:pos x="8" y="50"/>
                </a:cxn>
                <a:cxn ang="0">
                  <a:pos x="0" y="47"/>
                </a:cxn>
                <a:cxn ang="0">
                  <a:pos x="0" y="43"/>
                </a:cxn>
                <a:cxn ang="0">
                  <a:pos x="36" y="43"/>
                </a:cxn>
                <a:cxn ang="0">
                  <a:pos x="36" y="114"/>
                </a:cxn>
                <a:cxn ang="0">
                  <a:pos x="38" y="121"/>
                </a:cxn>
                <a:cxn ang="0">
                  <a:pos x="45" y="124"/>
                </a:cxn>
                <a:cxn ang="0">
                  <a:pos x="45" y="129"/>
                </a:cxn>
                <a:cxn ang="0">
                  <a:pos x="0" y="129"/>
                </a:cxn>
                <a:cxn ang="0">
                  <a:pos x="0" y="124"/>
                </a:cxn>
              </a:cxnLst>
              <a:rect l="0" t="0" r="r" b="b"/>
              <a:pathLst>
                <a:path w="45" h="129">
                  <a:moveTo>
                    <a:pt x="8" y="14"/>
                  </a:moveTo>
                  <a:lnTo>
                    <a:pt x="8" y="14"/>
                  </a:lnTo>
                  <a:cubicBezTo>
                    <a:pt x="8" y="10"/>
                    <a:pt x="10" y="7"/>
                    <a:pt x="13" y="4"/>
                  </a:cubicBezTo>
                  <a:cubicBezTo>
                    <a:pt x="15" y="1"/>
                    <a:pt x="19" y="0"/>
                    <a:pt x="23" y="0"/>
                  </a:cubicBezTo>
                  <a:cubicBezTo>
                    <a:pt x="27" y="0"/>
                    <a:pt x="30" y="1"/>
                    <a:pt x="33" y="4"/>
                  </a:cubicBezTo>
                  <a:cubicBezTo>
                    <a:pt x="36" y="7"/>
                    <a:pt x="37" y="10"/>
                    <a:pt x="37" y="14"/>
                  </a:cubicBezTo>
                  <a:cubicBezTo>
                    <a:pt x="37" y="18"/>
                    <a:pt x="36" y="22"/>
                    <a:pt x="33" y="25"/>
                  </a:cubicBezTo>
                  <a:cubicBezTo>
                    <a:pt x="30" y="27"/>
                    <a:pt x="27" y="29"/>
                    <a:pt x="23" y="29"/>
                  </a:cubicBezTo>
                  <a:cubicBezTo>
                    <a:pt x="19" y="29"/>
                    <a:pt x="15" y="27"/>
                    <a:pt x="13" y="25"/>
                  </a:cubicBezTo>
                  <a:cubicBezTo>
                    <a:pt x="10" y="22"/>
                    <a:pt x="8" y="18"/>
                    <a:pt x="8" y="14"/>
                  </a:cubicBezTo>
                  <a:lnTo>
                    <a:pt x="8" y="14"/>
                  </a:lnTo>
                  <a:close/>
                  <a:moveTo>
                    <a:pt x="0" y="124"/>
                  </a:moveTo>
                  <a:lnTo>
                    <a:pt x="0" y="124"/>
                  </a:lnTo>
                  <a:cubicBezTo>
                    <a:pt x="4" y="124"/>
                    <a:pt x="6" y="123"/>
                    <a:pt x="7" y="122"/>
                  </a:cubicBezTo>
                  <a:cubicBezTo>
                    <a:pt x="9" y="120"/>
                    <a:pt x="10" y="117"/>
                    <a:pt x="10" y="113"/>
                  </a:cubicBezTo>
                  <a:lnTo>
                    <a:pt x="10" y="58"/>
                  </a:lnTo>
                  <a:cubicBezTo>
                    <a:pt x="10" y="54"/>
                    <a:pt x="9" y="52"/>
                    <a:pt x="8" y="50"/>
                  </a:cubicBezTo>
                  <a:cubicBezTo>
                    <a:pt x="6" y="49"/>
                    <a:pt x="4" y="48"/>
                    <a:pt x="0" y="47"/>
                  </a:cubicBezTo>
                  <a:lnTo>
                    <a:pt x="0" y="43"/>
                  </a:lnTo>
                  <a:lnTo>
                    <a:pt x="36" y="43"/>
                  </a:lnTo>
                  <a:lnTo>
                    <a:pt x="36" y="114"/>
                  </a:lnTo>
                  <a:cubicBezTo>
                    <a:pt x="36" y="118"/>
                    <a:pt x="37" y="120"/>
                    <a:pt x="38" y="121"/>
                  </a:cubicBezTo>
                  <a:cubicBezTo>
                    <a:pt x="39" y="122"/>
                    <a:pt x="41" y="123"/>
                    <a:pt x="45" y="124"/>
                  </a:cubicBezTo>
                  <a:lnTo>
                    <a:pt x="45" y="129"/>
                  </a:lnTo>
                  <a:lnTo>
                    <a:pt x="0" y="129"/>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9" name="Freeform 475"/>
            <p:cNvSpPr>
              <a:spLocks/>
            </p:cNvSpPr>
            <p:nvPr/>
          </p:nvSpPr>
          <p:spPr bwMode="auto">
            <a:xfrm>
              <a:off x="2882" y="1975"/>
              <a:ext cx="47" cy="48"/>
            </a:xfrm>
            <a:custGeom>
              <a:avLst/>
              <a:gdLst/>
              <a:ahLst/>
              <a:cxnLst>
                <a:cxn ang="0">
                  <a:pos x="47" y="0"/>
                </a:cxn>
                <a:cxn ang="0">
                  <a:pos x="47" y="0"/>
                </a:cxn>
                <a:cxn ang="0">
                  <a:pos x="47" y="4"/>
                </a:cxn>
                <a:cxn ang="0">
                  <a:pos x="39" y="5"/>
                </a:cxn>
                <a:cxn ang="0">
                  <a:pos x="37" y="9"/>
                </a:cxn>
                <a:cxn ang="0">
                  <a:pos x="37" y="12"/>
                </a:cxn>
                <a:cxn ang="0">
                  <a:pos x="38" y="15"/>
                </a:cxn>
                <a:cxn ang="0">
                  <a:pos x="52" y="51"/>
                </a:cxn>
                <a:cxn ang="0">
                  <a:pos x="54" y="51"/>
                </a:cxn>
                <a:cxn ang="0">
                  <a:pos x="66" y="19"/>
                </a:cxn>
                <a:cxn ang="0">
                  <a:pos x="68" y="14"/>
                </a:cxn>
                <a:cxn ang="0">
                  <a:pos x="69" y="10"/>
                </a:cxn>
                <a:cxn ang="0">
                  <a:pos x="66" y="6"/>
                </a:cxn>
                <a:cxn ang="0">
                  <a:pos x="58" y="4"/>
                </a:cxn>
                <a:cxn ang="0">
                  <a:pos x="58" y="0"/>
                </a:cxn>
                <a:cxn ang="0">
                  <a:pos x="86" y="0"/>
                </a:cxn>
                <a:cxn ang="0">
                  <a:pos x="86" y="4"/>
                </a:cxn>
                <a:cxn ang="0">
                  <a:pos x="80" y="7"/>
                </a:cxn>
                <a:cxn ang="0">
                  <a:pos x="76" y="14"/>
                </a:cxn>
                <a:cxn ang="0">
                  <a:pos x="46" y="88"/>
                </a:cxn>
                <a:cxn ang="0">
                  <a:pos x="41" y="88"/>
                </a:cxn>
                <a:cxn ang="0">
                  <a:pos x="19" y="33"/>
                </a:cxn>
                <a:cxn ang="0">
                  <a:pos x="14" y="22"/>
                </a:cxn>
                <a:cxn ang="0">
                  <a:pos x="9" y="12"/>
                </a:cxn>
                <a:cxn ang="0">
                  <a:pos x="5" y="6"/>
                </a:cxn>
                <a:cxn ang="0">
                  <a:pos x="0" y="4"/>
                </a:cxn>
                <a:cxn ang="0">
                  <a:pos x="0" y="0"/>
                </a:cxn>
                <a:cxn ang="0">
                  <a:pos x="47" y="0"/>
                </a:cxn>
              </a:cxnLst>
              <a:rect l="0" t="0" r="r" b="b"/>
              <a:pathLst>
                <a:path w="86" h="88">
                  <a:moveTo>
                    <a:pt x="47" y="0"/>
                  </a:moveTo>
                  <a:lnTo>
                    <a:pt x="47" y="0"/>
                  </a:lnTo>
                  <a:lnTo>
                    <a:pt x="47" y="4"/>
                  </a:lnTo>
                  <a:cubicBezTo>
                    <a:pt x="43" y="5"/>
                    <a:pt x="41" y="5"/>
                    <a:pt x="39" y="5"/>
                  </a:cubicBezTo>
                  <a:cubicBezTo>
                    <a:pt x="38" y="6"/>
                    <a:pt x="37" y="7"/>
                    <a:pt x="37" y="9"/>
                  </a:cubicBezTo>
                  <a:cubicBezTo>
                    <a:pt x="37" y="10"/>
                    <a:pt x="37" y="11"/>
                    <a:pt x="37" y="12"/>
                  </a:cubicBezTo>
                  <a:cubicBezTo>
                    <a:pt x="38" y="13"/>
                    <a:pt x="38" y="14"/>
                    <a:pt x="38" y="15"/>
                  </a:cubicBezTo>
                  <a:lnTo>
                    <a:pt x="52" y="51"/>
                  </a:lnTo>
                  <a:lnTo>
                    <a:pt x="54" y="51"/>
                  </a:lnTo>
                  <a:lnTo>
                    <a:pt x="66" y="19"/>
                  </a:lnTo>
                  <a:cubicBezTo>
                    <a:pt x="67" y="17"/>
                    <a:pt x="68" y="16"/>
                    <a:pt x="68" y="14"/>
                  </a:cubicBezTo>
                  <a:cubicBezTo>
                    <a:pt x="68" y="13"/>
                    <a:pt x="69" y="11"/>
                    <a:pt x="69" y="10"/>
                  </a:cubicBezTo>
                  <a:cubicBezTo>
                    <a:pt x="69" y="8"/>
                    <a:pt x="68" y="6"/>
                    <a:pt x="66" y="6"/>
                  </a:cubicBezTo>
                  <a:cubicBezTo>
                    <a:pt x="64" y="5"/>
                    <a:pt x="62" y="4"/>
                    <a:pt x="58" y="4"/>
                  </a:cubicBezTo>
                  <a:lnTo>
                    <a:pt x="58" y="0"/>
                  </a:lnTo>
                  <a:lnTo>
                    <a:pt x="86" y="0"/>
                  </a:lnTo>
                  <a:lnTo>
                    <a:pt x="86" y="4"/>
                  </a:lnTo>
                  <a:cubicBezTo>
                    <a:pt x="84" y="5"/>
                    <a:pt x="82" y="5"/>
                    <a:pt x="80" y="7"/>
                  </a:cubicBezTo>
                  <a:cubicBezTo>
                    <a:pt x="79" y="8"/>
                    <a:pt x="77" y="11"/>
                    <a:pt x="76" y="14"/>
                  </a:cubicBezTo>
                  <a:lnTo>
                    <a:pt x="46" y="88"/>
                  </a:lnTo>
                  <a:lnTo>
                    <a:pt x="41" y="88"/>
                  </a:lnTo>
                  <a:lnTo>
                    <a:pt x="19" y="33"/>
                  </a:lnTo>
                  <a:cubicBezTo>
                    <a:pt x="17" y="29"/>
                    <a:pt x="16" y="26"/>
                    <a:pt x="14" y="22"/>
                  </a:cubicBezTo>
                  <a:cubicBezTo>
                    <a:pt x="13" y="19"/>
                    <a:pt x="11" y="15"/>
                    <a:pt x="9" y="12"/>
                  </a:cubicBezTo>
                  <a:cubicBezTo>
                    <a:pt x="8" y="9"/>
                    <a:pt x="6" y="7"/>
                    <a:pt x="5" y="6"/>
                  </a:cubicBezTo>
                  <a:cubicBezTo>
                    <a:pt x="4" y="5"/>
                    <a:pt x="3" y="5"/>
                    <a:pt x="0" y="4"/>
                  </a:cubicBezTo>
                  <a:lnTo>
                    <a:pt x="0" y="0"/>
                  </a:lnTo>
                  <a:lnTo>
                    <a:pt x="4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0" name="Freeform 476"/>
            <p:cNvSpPr>
              <a:spLocks noEditPoints="1"/>
            </p:cNvSpPr>
            <p:nvPr/>
          </p:nvSpPr>
          <p:spPr bwMode="auto">
            <a:xfrm>
              <a:off x="2934" y="1974"/>
              <a:ext cx="41" cy="49"/>
            </a:xfrm>
            <a:custGeom>
              <a:avLst/>
              <a:gdLst/>
              <a:ahLst/>
              <a:cxnLst>
                <a:cxn ang="0">
                  <a:pos x="0" y="45"/>
                </a:cxn>
                <a:cxn ang="0">
                  <a:pos x="0" y="45"/>
                </a:cxn>
                <a:cxn ang="0">
                  <a:pos x="11" y="12"/>
                </a:cxn>
                <a:cxn ang="0">
                  <a:pos x="39" y="0"/>
                </a:cxn>
                <a:cxn ang="0">
                  <a:pos x="56" y="4"/>
                </a:cxn>
                <a:cxn ang="0">
                  <a:pos x="68" y="18"/>
                </a:cxn>
                <a:cxn ang="0">
                  <a:pos x="73" y="35"/>
                </a:cxn>
                <a:cxn ang="0">
                  <a:pos x="73" y="42"/>
                </a:cxn>
                <a:cxn ang="0">
                  <a:pos x="26" y="42"/>
                </a:cxn>
                <a:cxn ang="0">
                  <a:pos x="30" y="61"/>
                </a:cxn>
                <a:cxn ang="0">
                  <a:pos x="49" y="77"/>
                </a:cxn>
                <a:cxn ang="0">
                  <a:pos x="61" y="73"/>
                </a:cxn>
                <a:cxn ang="0">
                  <a:pos x="70" y="64"/>
                </a:cxn>
                <a:cxn ang="0">
                  <a:pos x="74" y="67"/>
                </a:cxn>
                <a:cxn ang="0">
                  <a:pos x="54" y="87"/>
                </a:cxn>
                <a:cxn ang="0">
                  <a:pos x="37" y="90"/>
                </a:cxn>
                <a:cxn ang="0">
                  <a:pos x="12" y="79"/>
                </a:cxn>
                <a:cxn ang="0">
                  <a:pos x="0" y="45"/>
                </a:cxn>
                <a:cxn ang="0">
                  <a:pos x="0" y="45"/>
                </a:cxn>
                <a:cxn ang="0">
                  <a:pos x="51" y="35"/>
                </a:cxn>
                <a:cxn ang="0">
                  <a:pos x="51" y="35"/>
                </a:cxn>
                <a:cxn ang="0">
                  <a:pos x="48" y="12"/>
                </a:cxn>
                <a:cxn ang="0">
                  <a:pos x="39" y="5"/>
                </a:cxn>
                <a:cxn ang="0">
                  <a:pos x="29" y="13"/>
                </a:cxn>
                <a:cxn ang="0">
                  <a:pos x="26" y="35"/>
                </a:cxn>
                <a:cxn ang="0">
                  <a:pos x="51" y="35"/>
                </a:cxn>
                <a:cxn ang="0">
                  <a:pos x="38" y="0"/>
                </a:cxn>
                <a:cxn ang="0">
                  <a:pos x="38" y="0"/>
                </a:cxn>
                <a:cxn ang="0">
                  <a:pos x="38" y="0"/>
                </a:cxn>
              </a:cxnLst>
              <a:rect l="0" t="0" r="r" b="b"/>
              <a:pathLst>
                <a:path w="74" h="90">
                  <a:moveTo>
                    <a:pt x="0" y="45"/>
                  </a:moveTo>
                  <a:lnTo>
                    <a:pt x="0" y="45"/>
                  </a:lnTo>
                  <a:cubicBezTo>
                    <a:pt x="0" y="31"/>
                    <a:pt x="3" y="19"/>
                    <a:pt x="11" y="12"/>
                  </a:cubicBezTo>
                  <a:cubicBezTo>
                    <a:pt x="19" y="4"/>
                    <a:pt x="28" y="0"/>
                    <a:pt x="39" y="0"/>
                  </a:cubicBezTo>
                  <a:cubicBezTo>
                    <a:pt x="45" y="0"/>
                    <a:pt x="50" y="1"/>
                    <a:pt x="56" y="4"/>
                  </a:cubicBezTo>
                  <a:cubicBezTo>
                    <a:pt x="61" y="8"/>
                    <a:pt x="65" y="12"/>
                    <a:pt x="68" y="18"/>
                  </a:cubicBezTo>
                  <a:cubicBezTo>
                    <a:pt x="70" y="22"/>
                    <a:pt x="72" y="28"/>
                    <a:pt x="73" y="35"/>
                  </a:cubicBezTo>
                  <a:cubicBezTo>
                    <a:pt x="73" y="38"/>
                    <a:pt x="73" y="40"/>
                    <a:pt x="73" y="42"/>
                  </a:cubicBezTo>
                  <a:lnTo>
                    <a:pt x="26" y="42"/>
                  </a:lnTo>
                  <a:cubicBezTo>
                    <a:pt x="26" y="49"/>
                    <a:pt x="28" y="56"/>
                    <a:pt x="30" y="61"/>
                  </a:cubicBezTo>
                  <a:cubicBezTo>
                    <a:pt x="33" y="71"/>
                    <a:pt x="40" y="77"/>
                    <a:pt x="49" y="77"/>
                  </a:cubicBezTo>
                  <a:cubicBezTo>
                    <a:pt x="53" y="77"/>
                    <a:pt x="57" y="75"/>
                    <a:pt x="61" y="73"/>
                  </a:cubicBezTo>
                  <a:cubicBezTo>
                    <a:pt x="63" y="71"/>
                    <a:pt x="66" y="68"/>
                    <a:pt x="70" y="64"/>
                  </a:cubicBezTo>
                  <a:lnTo>
                    <a:pt x="74" y="67"/>
                  </a:lnTo>
                  <a:cubicBezTo>
                    <a:pt x="68" y="76"/>
                    <a:pt x="62" y="83"/>
                    <a:pt x="54" y="87"/>
                  </a:cubicBezTo>
                  <a:cubicBezTo>
                    <a:pt x="49" y="89"/>
                    <a:pt x="44" y="90"/>
                    <a:pt x="37" y="90"/>
                  </a:cubicBezTo>
                  <a:cubicBezTo>
                    <a:pt x="28" y="90"/>
                    <a:pt x="20" y="87"/>
                    <a:pt x="12" y="79"/>
                  </a:cubicBezTo>
                  <a:cubicBezTo>
                    <a:pt x="4" y="72"/>
                    <a:pt x="0" y="61"/>
                    <a:pt x="0" y="45"/>
                  </a:cubicBezTo>
                  <a:lnTo>
                    <a:pt x="0" y="45"/>
                  </a:lnTo>
                  <a:close/>
                  <a:moveTo>
                    <a:pt x="51" y="35"/>
                  </a:moveTo>
                  <a:lnTo>
                    <a:pt x="51" y="35"/>
                  </a:lnTo>
                  <a:cubicBezTo>
                    <a:pt x="50" y="24"/>
                    <a:pt x="50" y="16"/>
                    <a:pt x="48" y="12"/>
                  </a:cubicBezTo>
                  <a:cubicBezTo>
                    <a:pt x="46" y="8"/>
                    <a:pt x="43" y="5"/>
                    <a:pt x="39" y="5"/>
                  </a:cubicBezTo>
                  <a:cubicBezTo>
                    <a:pt x="34" y="5"/>
                    <a:pt x="30" y="8"/>
                    <a:pt x="29" y="13"/>
                  </a:cubicBezTo>
                  <a:cubicBezTo>
                    <a:pt x="27" y="18"/>
                    <a:pt x="26" y="25"/>
                    <a:pt x="26" y="35"/>
                  </a:cubicBezTo>
                  <a:lnTo>
                    <a:pt x="51" y="35"/>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1" name="Freeform 477"/>
            <p:cNvSpPr>
              <a:spLocks noEditPoints="1"/>
            </p:cNvSpPr>
            <p:nvPr/>
          </p:nvSpPr>
          <p:spPr bwMode="auto">
            <a:xfrm>
              <a:off x="2592" y="2054"/>
              <a:ext cx="69" cy="71"/>
            </a:xfrm>
            <a:custGeom>
              <a:avLst/>
              <a:gdLst/>
              <a:ahLst/>
              <a:cxnLst>
                <a:cxn ang="0">
                  <a:pos x="70" y="84"/>
                </a:cxn>
                <a:cxn ang="0">
                  <a:pos x="70" y="84"/>
                </a:cxn>
                <a:cxn ang="0">
                  <a:pos x="52" y="41"/>
                </a:cxn>
                <a:cxn ang="0">
                  <a:pos x="50" y="41"/>
                </a:cxn>
                <a:cxn ang="0">
                  <a:pos x="33" y="84"/>
                </a:cxn>
                <a:cxn ang="0">
                  <a:pos x="70" y="84"/>
                </a:cxn>
                <a:cxn ang="0">
                  <a:pos x="0" y="123"/>
                </a:cxn>
                <a:cxn ang="0">
                  <a:pos x="0" y="123"/>
                </a:cxn>
                <a:cxn ang="0">
                  <a:pos x="11" y="117"/>
                </a:cxn>
                <a:cxn ang="0">
                  <a:pos x="18" y="102"/>
                </a:cxn>
                <a:cxn ang="0">
                  <a:pos x="60" y="0"/>
                </a:cxn>
                <a:cxn ang="0">
                  <a:pos x="65" y="0"/>
                </a:cxn>
                <a:cxn ang="0">
                  <a:pos x="106" y="98"/>
                </a:cxn>
                <a:cxn ang="0">
                  <a:pos x="117" y="119"/>
                </a:cxn>
                <a:cxn ang="0">
                  <a:pos x="126" y="123"/>
                </a:cxn>
                <a:cxn ang="0">
                  <a:pos x="126" y="128"/>
                </a:cxn>
                <a:cxn ang="0">
                  <a:pos x="66" y="128"/>
                </a:cxn>
                <a:cxn ang="0">
                  <a:pos x="66" y="123"/>
                </a:cxn>
                <a:cxn ang="0">
                  <a:pos x="78" y="122"/>
                </a:cxn>
                <a:cxn ang="0">
                  <a:pos x="81" y="116"/>
                </a:cxn>
                <a:cxn ang="0">
                  <a:pos x="80" y="109"/>
                </a:cxn>
                <a:cxn ang="0">
                  <a:pos x="77" y="103"/>
                </a:cxn>
                <a:cxn ang="0">
                  <a:pos x="72" y="92"/>
                </a:cxn>
                <a:cxn ang="0">
                  <a:pos x="31" y="92"/>
                </a:cxn>
                <a:cxn ang="0">
                  <a:pos x="25" y="106"/>
                </a:cxn>
                <a:cxn ang="0">
                  <a:pos x="23" y="117"/>
                </a:cxn>
                <a:cxn ang="0">
                  <a:pos x="28" y="122"/>
                </a:cxn>
                <a:cxn ang="0">
                  <a:pos x="38" y="123"/>
                </a:cxn>
                <a:cxn ang="0">
                  <a:pos x="38" y="128"/>
                </a:cxn>
                <a:cxn ang="0">
                  <a:pos x="0" y="128"/>
                </a:cxn>
                <a:cxn ang="0">
                  <a:pos x="0" y="123"/>
                </a:cxn>
                <a:cxn ang="0">
                  <a:pos x="65" y="0"/>
                </a:cxn>
                <a:cxn ang="0">
                  <a:pos x="65" y="0"/>
                </a:cxn>
                <a:cxn ang="0">
                  <a:pos x="65" y="0"/>
                </a:cxn>
              </a:cxnLst>
              <a:rect l="0" t="0" r="r" b="b"/>
              <a:pathLst>
                <a:path w="126" h="128">
                  <a:moveTo>
                    <a:pt x="70" y="84"/>
                  </a:moveTo>
                  <a:lnTo>
                    <a:pt x="70" y="84"/>
                  </a:lnTo>
                  <a:lnTo>
                    <a:pt x="52" y="41"/>
                  </a:lnTo>
                  <a:lnTo>
                    <a:pt x="50" y="41"/>
                  </a:lnTo>
                  <a:lnTo>
                    <a:pt x="33" y="84"/>
                  </a:lnTo>
                  <a:lnTo>
                    <a:pt x="70" y="84"/>
                  </a:lnTo>
                  <a:close/>
                  <a:moveTo>
                    <a:pt x="0" y="123"/>
                  </a:moveTo>
                  <a:lnTo>
                    <a:pt x="0" y="123"/>
                  </a:lnTo>
                  <a:cubicBezTo>
                    <a:pt x="4" y="123"/>
                    <a:pt x="8" y="121"/>
                    <a:pt x="11" y="117"/>
                  </a:cubicBezTo>
                  <a:cubicBezTo>
                    <a:pt x="12" y="115"/>
                    <a:pt x="15" y="110"/>
                    <a:pt x="18" y="102"/>
                  </a:cubicBezTo>
                  <a:lnTo>
                    <a:pt x="60" y="0"/>
                  </a:lnTo>
                  <a:lnTo>
                    <a:pt x="65" y="0"/>
                  </a:lnTo>
                  <a:lnTo>
                    <a:pt x="106" y="98"/>
                  </a:lnTo>
                  <a:cubicBezTo>
                    <a:pt x="111" y="109"/>
                    <a:pt x="114" y="116"/>
                    <a:pt x="117" y="119"/>
                  </a:cubicBezTo>
                  <a:cubicBezTo>
                    <a:pt x="119" y="122"/>
                    <a:pt x="122" y="124"/>
                    <a:pt x="126" y="123"/>
                  </a:cubicBezTo>
                  <a:lnTo>
                    <a:pt x="126" y="128"/>
                  </a:lnTo>
                  <a:lnTo>
                    <a:pt x="66" y="128"/>
                  </a:lnTo>
                  <a:lnTo>
                    <a:pt x="66" y="123"/>
                  </a:lnTo>
                  <a:cubicBezTo>
                    <a:pt x="72" y="123"/>
                    <a:pt x="76" y="123"/>
                    <a:pt x="78" y="122"/>
                  </a:cubicBezTo>
                  <a:cubicBezTo>
                    <a:pt x="80" y="121"/>
                    <a:pt x="81" y="119"/>
                    <a:pt x="81" y="116"/>
                  </a:cubicBezTo>
                  <a:cubicBezTo>
                    <a:pt x="81" y="114"/>
                    <a:pt x="81" y="112"/>
                    <a:pt x="80" y="109"/>
                  </a:cubicBezTo>
                  <a:cubicBezTo>
                    <a:pt x="79" y="108"/>
                    <a:pt x="78" y="105"/>
                    <a:pt x="77" y="103"/>
                  </a:cubicBezTo>
                  <a:lnTo>
                    <a:pt x="72" y="92"/>
                  </a:lnTo>
                  <a:lnTo>
                    <a:pt x="31" y="92"/>
                  </a:lnTo>
                  <a:cubicBezTo>
                    <a:pt x="28" y="99"/>
                    <a:pt x="26" y="104"/>
                    <a:pt x="25" y="106"/>
                  </a:cubicBezTo>
                  <a:cubicBezTo>
                    <a:pt x="24" y="111"/>
                    <a:pt x="23" y="114"/>
                    <a:pt x="23" y="117"/>
                  </a:cubicBezTo>
                  <a:cubicBezTo>
                    <a:pt x="23" y="119"/>
                    <a:pt x="25" y="121"/>
                    <a:pt x="28" y="122"/>
                  </a:cubicBezTo>
                  <a:cubicBezTo>
                    <a:pt x="30" y="123"/>
                    <a:pt x="34" y="123"/>
                    <a:pt x="38" y="123"/>
                  </a:cubicBezTo>
                  <a:lnTo>
                    <a:pt x="38" y="128"/>
                  </a:lnTo>
                  <a:lnTo>
                    <a:pt x="0" y="128"/>
                  </a:lnTo>
                  <a:lnTo>
                    <a:pt x="0" y="123"/>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2" name="Freeform 478"/>
            <p:cNvSpPr>
              <a:spLocks noEditPoints="1"/>
            </p:cNvSpPr>
            <p:nvPr/>
          </p:nvSpPr>
          <p:spPr bwMode="auto">
            <a:xfrm>
              <a:off x="2666" y="2055"/>
              <a:ext cx="52" cy="71"/>
            </a:xfrm>
            <a:custGeom>
              <a:avLst/>
              <a:gdLst/>
              <a:ahLst/>
              <a:cxnLst>
                <a:cxn ang="0">
                  <a:pos x="42" y="118"/>
                </a:cxn>
                <a:cxn ang="0">
                  <a:pos x="42" y="118"/>
                </a:cxn>
                <a:cxn ang="0">
                  <a:pos x="53" y="113"/>
                </a:cxn>
                <a:cxn ang="0">
                  <a:pos x="58" y="105"/>
                </a:cxn>
                <a:cxn ang="0">
                  <a:pos x="58" y="60"/>
                </a:cxn>
                <a:cxn ang="0">
                  <a:pos x="54" y="53"/>
                </a:cxn>
                <a:cxn ang="0">
                  <a:pos x="43" y="49"/>
                </a:cxn>
                <a:cxn ang="0">
                  <a:pos x="29" y="63"/>
                </a:cxn>
                <a:cxn ang="0">
                  <a:pos x="27" y="83"/>
                </a:cxn>
                <a:cxn ang="0">
                  <a:pos x="29" y="105"/>
                </a:cxn>
                <a:cxn ang="0">
                  <a:pos x="42" y="118"/>
                </a:cxn>
                <a:cxn ang="0">
                  <a:pos x="42" y="118"/>
                </a:cxn>
                <a:cxn ang="0">
                  <a:pos x="0" y="86"/>
                </a:cxn>
                <a:cxn ang="0">
                  <a:pos x="0" y="86"/>
                </a:cxn>
                <a:cxn ang="0">
                  <a:pos x="10" y="51"/>
                </a:cxn>
                <a:cxn ang="0">
                  <a:pos x="36" y="38"/>
                </a:cxn>
                <a:cxn ang="0">
                  <a:pos x="49" y="42"/>
                </a:cxn>
                <a:cxn ang="0">
                  <a:pos x="58" y="50"/>
                </a:cxn>
                <a:cxn ang="0">
                  <a:pos x="58" y="16"/>
                </a:cxn>
                <a:cxn ang="0">
                  <a:pos x="55" y="7"/>
                </a:cxn>
                <a:cxn ang="0">
                  <a:pos x="44" y="5"/>
                </a:cxn>
                <a:cxn ang="0">
                  <a:pos x="44" y="0"/>
                </a:cxn>
                <a:cxn ang="0">
                  <a:pos x="84" y="0"/>
                </a:cxn>
                <a:cxn ang="0">
                  <a:pos x="84" y="107"/>
                </a:cxn>
                <a:cxn ang="0">
                  <a:pos x="86" y="115"/>
                </a:cxn>
                <a:cxn ang="0">
                  <a:pos x="94" y="118"/>
                </a:cxn>
                <a:cxn ang="0">
                  <a:pos x="94" y="123"/>
                </a:cxn>
                <a:cxn ang="0">
                  <a:pos x="74" y="125"/>
                </a:cxn>
                <a:cxn ang="0">
                  <a:pos x="58" y="129"/>
                </a:cxn>
                <a:cxn ang="0">
                  <a:pos x="58" y="117"/>
                </a:cxn>
                <a:cxn ang="0">
                  <a:pos x="49" y="125"/>
                </a:cxn>
                <a:cxn ang="0">
                  <a:pos x="34" y="129"/>
                </a:cxn>
                <a:cxn ang="0">
                  <a:pos x="10" y="117"/>
                </a:cxn>
                <a:cxn ang="0">
                  <a:pos x="0" y="86"/>
                </a:cxn>
                <a:cxn ang="0">
                  <a:pos x="0" y="86"/>
                </a:cxn>
              </a:cxnLst>
              <a:rect l="0" t="0" r="r" b="b"/>
              <a:pathLst>
                <a:path w="94" h="129">
                  <a:moveTo>
                    <a:pt x="42" y="118"/>
                  </a:moveTo>
                  <a:lnTo>
                    <a:pt x="42" y="118"/>
                  </a:lnTo>
                  <a:cubicBezTo>
                    <a:pt x="46" y="118"/>
                    <a:pt x="50" y="116"/>
                    <a:pt x="53" y="113"/>
                  </a:cubicBezTo>
                  <a:cubicBezTo>
                    <a:pt x="56" y="109"/>
                    <a:pt x="58" y="107"/>
                    <a:pt x="58" y="105"/>
                  </a:cubicBezTo>
                  <a:lnTo>
                    <a:pt x="58" y="60"/>
                  </a:lnTo>
                  <a:cubicBezTo>
                    <a:pt x="58" y="59"/>
                    <a:pt x="56" y="56"/>
                    <a:pt x="54" y="53"/>
                  </a:cubicBezTo>
                  <a:cubicBezTo>
                    <a:pt x="51" y="50"/>
                    <a:pt x="47" y="49"/>
                    <a:pt x="43" y="49"/>
                  </a:cubicBezTo>
                  <a:cubicBezTo>
                    <a:pt x="36" y="49"/>
                    <a:pt x="32" y="54"/>
                    <a:pt x="29" y="63"/>
                  </a:cubicBezTo>
                  <a:cubicBezTo>
                    <a:pt x="28" y="68"/>
                    <a:pt x="27" y="75"/>
                    <a:pt x="27" y="83"/>
                  </a:cubicBezTo>
                  <a:cubicBezTo>
                    <a:pt x="27" y="93"/>
                    <a:pt x="28" y="100"/>
                    <a:pt x="29" y="105"/>
                  </a:cubicBezTo>
                  <a:cubicBezTo>
                    <a:pt x="31" y="114"/>
                    <a:pt x="36" y="118"/>
                    <a:pt x="42" y="118"/>
                  </a:cubicBezTo>
                  <a:lnTo>
                    <a:pt x="42" y="118"/>
                  </a:lnTo>
                  <a:close/>
                  <a:moveTo>
                    <a:pt x="0" y="86"/>
                  </a:moveTo>
                  <a:lnTo>
                    <a:pt x="0" y="86"/>
                  </a:lnTo>
                  <a:cubicBezTo>
                    <a:pt x="0" y="71"/>
                    <a:pt x="3" y="60"/>
                    <a:pt x="10" y="51"/>
                  </a:cubicBezTo>
                  <a:cubicBezTo>
                    <a:pt x="17" y="43"/>
                    <a:pt x="26" y="38"/>
                    <a:pt x="36" y="38"/>
                  </a:cubicBezTo>
                  <a:cubicBezTo>
                    <a:pt x="41" y="38"/>
                    <a:pt x="45" y="40"/>
                    <a:pt x="49" y="42"/>
                  </a:cubicBezTo>
                  <a:cubicBezTo>
                    <a:pt x="51" y="43"/>
                    <a:pt x="54" y="46"/>
                    <a:pt x="58" y="50"/>
                  </a:cubicBezTo>
                  <a:lnTo>
                    <a:pt x="58" y="16"/>
                  </a:lnTo>
                  <a:cubicBezTo>
                    <a:pt x="58" y="11"/>
                    <a:pt x="57" y="8"/>
                    <a:pt x="55" y="7"/>
                  </a:cubicBezTo>
                  <a:cubicBezTo>
                    <a:pt x="53" y="6"/>
                    <a:pt x="49" y="5"/>
                    <a:pt x="44" y="5"/>
                  </a:cubicBezTo>
                  <a:lnTo>
                    <a:pt x="44" y="0"/>
                  </a:lnTo>
                  <a:lnTo>
                    <a:pt x="84" y="0"/>
                  </a:lnTo>
                  <a:lnTo>
                    <a:pt x="84" y="107"/>
                  </a:lnTo>
                  <a:cubicBezTo>
                    <a:pt x="84" y="111"/>
                    <a:pt x="84" y="114"/>
                    <a:pt x="86" y="115"/>
                  </a:cubicBezTo>
                  <a:cubicBezTo>
                    <a:pt x="87" y="117"/>
                    <a:pt x="90" y="118"/>
                    <a:pt x="94" y="118"/>
                  </a:cubicBezTo>
                  <a:lnTo>
                    <a:pt x="94" y="123"/>
                  </a:lnTo>
                  <a:cubicBezTo>
                    <a:pt x="84" y="124"/>
                    <a:pt x="77" y="124"/>
                    <a:pt x="74" y="125"/>
                  </a:cubicBezTo>
                  <a:cubicBezTo>
                    <a:pt x="71" y="125"/>
                    <a:pt x="66" y="127"/>
                    <a:pt x="58" y="129"/>
                  </a:cubicBezTo>
                  <a:lnTo>
                    <a:pt x="58" y="117"/>
                  </a:lnTo>
                  <a:cubicBezTo>
                    <a:pt x="55" y="120"/>
                    <a:pt x="52" y="123"/>
                    <a:pt x="49" y="125"/>
                  </a:cubicBezTo>
                  <a:cubicBezTo>
                    <a:pt x="44" y="127"/>
                    <a:pt x="39" y="129"/>
                    <a:pt x="34" y="129"/>
                  </a:cubicBezTo>
                  <a:cubicBezTo>
                    <a:pt x="25" y="129"/>
                    <a:pt x="17" y="125"/>
                    <a:pt x="10" y="117"/>
                  </a:cubicBezTo>
                  <a:cubicBezTo>
                    <a:pt x="3"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3" name="Freeform 479"/>
            <p:cNvSpPr>
              <a:spLocks noEditPoints="1"/>
            </p:cNvSpPr>
            <p:nvPr/>
          </p:nvSpPr>
          <p:spPr bwMode="auto">
            <a:xfrm>
              <a:off x="2724" y="2055"/>
              <a:ext cx="51" cy="71"/>
            </a:xfrm>
            <a:custGeom>
              <a:avLst/>
              <a:gdLst/>
              <a:ahLst/>
              <a:cxnLst>
                <a:cxn ang="0">
                  <a:pos x="42" y="118"/>
                </a:cxn>
                <a:cxn ang="0">
                  <a:pos x="42" y="118"/>
                </a:cxn>
                <a:cxn ang="0">
                  <a:pos x="53" y="113"/>
                </a:cxn>
                <a:cxn ang="0">
                  <a:pos x="57" y="105"/>
                </a:cxn>
                <a:cxn ang="0">
                  <a:pos x="57" y="60"/>
                </a:cxn>
                <a:cxn ang="0">
                  <a:pos x="53" y="53"/>
                </a:cxn>
                <a:cxn ang="0">
                  <a:pos x="43" y="49"/>
                </a:cxn>
                <a:cxn ang="0">
                  <a:pos x="29" y="63"/>
                </a:cxn>
                <a:cxn ang="0">
                  <a:pos x="27" y="83"/>
                </a:cxn>
                <a:cxn ang="0">
                  <a:pos x="29" y="105"/>
                </a:cxn>
                <a:cxn ang="0">
                  <a:pos x="42" y="118"/>
                </a:cxn>
                <a:cxn ang="0">
                  <a:pos x="42" y="118"/>
                </a:cxn>
                <a:cxn ang="0">
                  <a:pos x="0" y="86"/>
                </a:cxn>
                <a:cxn ang="0">
                  <a:pos x="0" y="86"/>
                </a:cxn>
                <a:cxn ang="0">
                  <a:pos x="10" y="51"/>
                </a:cxn>
                <a:cxn ang="0">
                  <a:pos x="35" y="38"/>
                </a:cxn>
                <a:cxn ang="0">
                  <a:pos x="49" y="42"/>
                </a:cxn>
                <a:cxn ang="0">
                  <a:pos x="57" y="50"/>
                </a:cxn>
                <a:cxn ang="0">
                  <a:pos x="57" y="16"/>
                </a:cxn>
                <a:cxn ang="0">
                  <a:pos x="55" y="7"/>
                </a:cxn>
                <a:cxn ang="0">
                  <a:pos x="43" y="5"/>
                </a:cxn>
                <a:cxn ang="0">
                  <a:pos x="43" y="0"/>
                </a:cxn>
                <a:cxn ang="0">
                  <a:pos x="84" y="0"/>
                </a:cxn>
                <a:cxn ang="0">
                  <a:pos x="84" y="107"/>
                </a:cxn>
                <a:cxn ang="0">
                  <a:pos x="86" y="115"/>
                </a:cxn>
                <a:cxn ang="0">
                  <a:pos x="94" y="118"/>
                </a:cxn>
                <a:cxn ang="0">
                  <a:pos x="94" y="123"/>
                </a:cxn>
                <a:cxn ang="0">
                  <a:pos x="74" y="125"/>
                </a:cxn>
                <a:cxn ang="0">
                  <a:pos x="58" y="129"/>
                </a:cxn>
                <a:cxn ang="0">
                  <a:pos x="58" y="117"/>
                </a:cxn>
                <a:cxn ang="0">
                  <a:pos x="48" y="125"/>
                </a:cxn>
                <a:cxn ang="0">
                  <a:pos x="34" y="129"/>
                </a:cxn>
                <a:cxn ang="0">
                  <a:pos x="10" y="117"/>
                </a:cxn>
                <a:cxn ang="0">
                  <a:pos x="0" y="86"/>
                </a:cxn>
                <a:cxn ang="0">
                  <a:pos x="0" y="86"/>
                </a:cxn>
              </a:cxnLst>
              <a:rect l="0" t="0" r="r" b="b"/>
              <a:pathLst>
                <a:path w="94" h="129">
                  <a:moveTo>
                    <a:pt x="42" y="118"/>
                  </a:moveTo>
                  <a:lnTo>
                    <a:pt x="42" y="118"/>
                  </a:lnTo>
                  <a:cubicBezTo>
                    <a:pt x="46" y="118"/>
                    <a:pt x="49" y="116"/>
                    <a:pt x="53" y="113"/>
                  </a:cubicBezTo>
                  <a:cubicBezTo>
                    <a:pt x="56" y="109"/>
                    <a:pt x="57" y="107"/>
                    <a:pt x="57" y="105"/>
                  </a:cubicBezTo>
                  <a:lnTo>
                    <a:pt x="57" y="60"/>
                  </a:lnTo>
                  <a:cubicBezTo>
                    <a:pt x="57" y="59"/>
                    <a:pt x="56" y="56"/>
                    <a:pt x="53" y="53"/>
                  </a:cubicBezTo>
                  <a:cubicBezTo>
                    <a:pt x="51" y="50"/>
                    <a:pt x="47" y="49"/>
                    <a:pt x="43" y="49"/>
                  </a:cubicBezTo>
                  <a:cubicBezTo>
                    <a:pt x="36" y="49"/>
                    <a:pt x="31" y="54"/>
                    <a:pt x="29" y="63"/>
                  </a:cubicBezTo>
                  <a:cubicBezTo>
                    <a:pt x="28" y="68"/>
                    <a:pt x="27" y="75"/>
                    <a:pt x="27" y="83"/>
                  </a:cubicBezTo>
                  <a:cubicBezTo>
                    <a:pt x="27" y="93"/>
                    <a:pt x="28" y="100"/>
                    <a:pt x="29" y="105"/>
                  </a:cubicBezTo>
                  <a:cubicBezTo>
                    <a:pt x="31" y="114"/>
                    <a:pt x="36" y="118"/>
                    <a:pt x="42" y="118"/>
                  </a:cubicBezTo>
                  <a:lnTo>
                    <a:pt x="42" y="118"/>
                  </a:lnTo>
                  <a:close/>
                  <a:moveTo>
                    <a:pt x="0" y="86"/>
                  </a:moveTo>
                  <a:lnTo>
                    <a:pt x="0" y="86"/>
                  </a:lnTo>
                  <a:cubicBezTo>
                    <a:pt x="0" y="71"/>
                    <a:pt x="3" y="60"/>
                    <a:pt x="10" y="51"/>
                  </a:cubicBezTo>
                  <a:cubicBezTo>
                    <a:pt x="17" y="43"/>
                    <a:pt x="26" y="38"/>
                    <a:pt x="35" y="38"/>
                  </a:cubicBezTo>
                  <a:cubicBezTo>
                    <a:pt x="40" y="38"/>
                    <a:pt x="45" y="40"/>
                    <a:pt x="49" y="42"/>
                  </a:cubicBezTo>
                  <a:cubicBezTo>
                    <a:pt x="51" y="43"/>
                    <a:pt x="54" y="46"/>
                    <a:pt x="57" y="50"/>
                  </a:cubicBezTo>
                  <a:lnTo>
                    <a:pt x="57" y="16"/>
                  </a:lnTo>
                  <a:cubicBezTo>
                    <a:pt x="57" y="11"/>
                    <a:pt x="57" y="8"/>
                    <a:pt x="55" y="7"/>
                  </a:cubicBezTo>
                  <a:cubicBezTo>
                    <a:pt x="53" y="6"/>
                    <a:pt x="49" y="5"/>
                    <a:pt x="43" y="5"/>
                  </a:cubicBezTo>
                  <a:lnTo>
                    <a:pt x="43" y="0"/>
                  </a:lnTo>
                  <a:lnTo>
                    <a:pt x="84" y="0"/>
                  </a:lnTo>
                  <a:lnTo>
                    <a:pt x="84" y="107"/>
                  </a:lnTo>
                  <a:cubicBezTo>
                    <a:pt x="84" y="111"/>
                    <a:pt x="84" y="114"/>
                    <a:pt x="86" y="115"/>
                  </a:cubicBezTo>
                  <a:cubicBezTo>
                    <a:pt x="87" y="117"/>
                    <a:pt x="90" y="118"/>
                    <a:pt x="94" y="118"/>
                  </a:cubicBezTo>
                  <a:lnTo>
                    <a:pt x="94" y="123"/>
                  </a:lnTo>
                  <a:cubicBezTo>
                    <a:pt x="84" y="124"/>
                    <a:pt x="77" y="124"/>
                    <a:pt x="74" y="125"/>
                  </a:cubicBezTo>
                  <a:cubicBezTo>
                    <a:pt x="71" y="125"/>
                    <a:pt x="66" y="127"/>
                    <a:pt x="58" y="129"/>
                  </a:cubicBezTo>
                  <a:lnTo>
                    <a:pt x="58" y="117"/>
                  </a:lnTo>
                  <a:cubicBezTo>
                    <a:pt x="55" y="120"/>
                    <a:pt x="51" y="123"/>
                    <a:pt x="48" y="125"/>
                  </a:cubicBezTo>
                  <a:cubicBezTo>
                    <a:pt x="44" y="127"/>
                    <a:pt x="39" y="129"/>
                    <a:pt x="34" y="129"/>
                  </a:cubicBezTo>
                  <a:cubicBezTo>
                    <a:pt x="24" y="129"/>
                    <a:pt x="17" y="125"/>
                    <a:pt x="10" y="117"/>
                  </a:cubicBezTo>
                  <a:cubicBezTo>
                    <a:pt x="3"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4" name="Freeform 480"/>
            <p:cNvSpPr>
              <a:spLocks/>
            </p:cNvSpPr>
            <p:nvPr/>
          </p:nvSpPr>
          <p:spPr bwMode="auto">
            <a:xfrm>
              <a:off x="2780" y="2076"/>
              <a:ext cx="42" cy="49"/>
            </a:xfrm>
            <a:custGeom>
              <a:avLst/>
              <a:gdLst/>
              <a:ahLst/>
              <a:cxnLst>
                <a:cxn ang="0">
                  <a:pos x="0" y="84"/>
                </a:cxn>
                <a:cxn ang="0">
                  <a:pos x="0" y="84"/>
                </a:cxn>
                <a:cxn ang="0">
                  <a:pos x="8" y="81"/>
                </a:cxn>
                <a:cxn ang="0">
                  <a:pos x="10" y="74"/>
                </a:cxn>
                <a:cxn ang="0">
                  <a:pos x="10" y="68"/>
                </a:cxn>
                <a:cxn ang="0">
                  <a:pos x="10" y="18"/>
                </a:cxn>
                <a:cxn ang="0">
                  <a:pos x="8" y="10"/>
                </a:cxn>
                <a:cxn ang="0">
                  <a:pos x="0" y="7"/>
                </a:cxn>
                <a:cxn ang="0">
                  <a:pos x="0" y="3"/>
                </a:cxn>
                <a:cxn ang="0">
                  <a:pos x="36" y="3"/>
                </a:cxn>
                <a:cxn ang="0">
                  <a:pos x="36" y="17"/>
                </a:cxn>
                <a:cxn ang="0">
                  <a:pos x="47" y="5"/>
                </a:cxn>
                <a:cxn ang="0">
                  <a:pos x="61" y="0"/>
                </a:cxn>
                <a:cxn ang="0">
                  <a:pos x="71" y="4"/>
                </a:cxn>
                <a:cxn ang="0">
                  <a:pos x="76" y="15"/>
                </a:cxn>
                <a:cxn ang="0">
                  <a:pos x="72" y="24"/>
                </a:cxn>
                <a:cxn ang="0">
                  <a:pos x="64" y="27"/>
                </a:cxn>
                <a:cxn ang="0">
                  <a:pos x="54" y="22"/>
                </a:cxn>
                <a:cxn ang="0">
                  <a:pos x="48" y="16"/>
                </a:cxn>
                <a:cxn ang="0">
                  <a:pos x="40" y="21"/>
                </a:cxn>
                <a:cxn ang="0">
                  <a:pos x="36" y="34"/>
                </a:cxn>
                <a:cxn ang="0">
                  <a:pos x="36" y="69"/>
                </a:cxn>
                <a:cxn ang="0">
                  <a:pos x="39" y="81"/>
                </a:cxn>
                <a:cxn ang="0">
                  <a:pos x="50" y="84"/>
                </a:cxn>
                <a:cxn ang="0">
                  <a:pos x="50" y="88"/>
                </a:cxn>
                <a:cxn ang="0">
                  <a:pos x="0" y="88"/>
                </a:cxn>
                <a:cxn ang="0">
                  <a:pos x="0" y="84"/>
                </a:cxn>
              </a:cxnLst>
              <a:rect l="0" t="0" r="r" b="b"/>
              <a:pathLst>
                <a:path w="76" h="88">
                  <a:moveTo>
                    <a:pt x="0" y="84"/>
                  </a:moveTo>
                  <a:lnTo>
                    <a:pt x="0" y="84"/>
                  </a:lnTo>
                  <a:cubicBezTo>
                    <a:pt x="4" y="83"/>
                    <a:pt x="6" y="82"/>
                    <a:pt x="8" y="81"/>
                  </a:cubicBezTo>
                  <a:cubicBezTo>
                    <a:pt x="9" y="80"/>
                    <a:pt x="10" y="77"/>
                    <a:pt x="10" y="74"/>
                  </a:cubicBezTo>
                  <a:lnTo>
                    <a:pt x="10" y="68"/>
                  </a:lnTo>
                  <a:lnTo>
                    <a:pt x="10" y="18"/>
                  </a:lnTo>
                  <a:cubicBezTo>
                    <a:pt x="10" y="14"/>
                    <a:pt x="9" y="11"/>
                    <a:pt x="8" y="10"/>
                  </a:cubicBezTo>
                  <a:cubicBezTo>
                    <a:pt x="7" y="8"/>
                    <a:pt x="4" y="8"/>
                    <a:pt x="0" y="7"/>
                  </a:cubicBezTo>
                  <a:lnTo>
                    <a:pt x="0" y="3"/>
                  </a:lnTo>
                  <a:lnTo>
                    <a:pt x="36" y="3"/>
                  </a:lnTo>
                  <a:lnTo>
                    <a:pt x="36" y="17"/>
                  </a:lnTo>
                  <a:cubicBezTo>
                    <a:pt x="39" y="12"/>
                    <a:pt x="43" y="8"/>
                    <a:pt x="47" y="5"/>
                  </a:cubicBezTo>
                  <a:cubicBezTo>
                    <a:pt x="51" y="2"/>
                    <a:pt x="56" y="0"/>
                    <a:pt x="61" y="0"/>
                  </a:cubicBezTo>
                  <a:cubicBezTo>
                    <a:pt x="65" y="0"/>
                    <a:pt x="68" y="2"/>
                    <a:pt x="71" y="4"/>
                  </a:cubicBezTo>
                  <a:cubicBezTo>
                    <a:pt x="74" y="6"/>
                    <a:pt x="76" y="10"/>
                    <a:pt x="76" y="15"/>
                  </a:cubicBezTo>
                  <a:cubicBezTo>
                    <a:pt x="76" y="18"/>
                    <a:pt x="75" y="21"/>
                    <a:pt x="72" y="24"/>
                  </a:cubicBezTo>
                  <a:cubicBezTo>
                    <a:pt x="70" y="26"/>
                    <a:pt x="67" y="27"/>
                    <a:pt x="64" y="27"/>
                  </a:cubicBezTo>
                  <a:cubicBezTo>
                    <a:pt x="60" y="27"/>
                    <a:pt x="57" y="25"/>
                    <a:pt x="54" y="22"/>
                  </a:cubicBezTo>
                  <a:cubicBezTo>
                    <a:pt x="51" y="18"/>
                    <a:pt x="49" y="16"/>
                    <a:pt x="48" y="16"/>
                  </a:cubicBezTo>
                  <a:cubicBezTo>
                    <a:pt x="45" y="16"/>
                    <a:pt x="43" y="18"/>
                    <a:pt x="40" y="21"/>
                  </a:cubicBezTo>
                  <a:cubicBezTo>
                    <a:pt x="38" y="24"/>
                    <a:pt x="36" y="28"/>
                    <a:pt x="36" y="34"/>
                  </a:cubicBezTo>
                  <a:lnTo>
                    <a:pt x="36" y="69"/>
                  </a:lnTo>
                  <a:cubicBezTo>
                    <a:pt x="36" y="75"/>
                    <a:pt x="37" y="79"/>
                    <a:pt x="39" y="81"/>
                  </a:cubicBezTo>
                  <a:cubicBezTo>
                    <a:pt x="41" y="82"/>
                    <a:pt x="44" y="83"/>
                    <a:pt x="50" y="84"/>
                  </a:cubicBezTo>
                  <a:lnTo>
                    <a:pt x="50" y="88"/>
                  </a:lnTo>
                  <a:lnTo>
                    <a:pt x="0" y="88"/>
                  </a:lnTo>
                  <a:lnTo>
                    <a:pt x="0" y="8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5" name="Freeform 481"/>
            <p:cNvSpPr>
              <a:spLocks noEditPoints="1"/>
            </p:cNvSpPr>
            <p:nvPr/>
          </p:nvSpPr>
          <p:spPr bwMode="auto">
            <a:xfrm>
              <a:off x="2826" y="2076"/>
              <a:ext cx="41" cy="50"/>
            </a:xfrm>
            <a:custGeom>
              <a:avLst/>
              <a:gdLst/>
              <a:ahLst/>
              <a:cxnLst>
                <a:cxn ang="0">
                  <a:pos x="0" y="45"/>
                </a:cxn>
                <a:cxn ang="0">
                  <a:pos x="0" y="45"/>
                </a:cxn>
                <a:cxn ang="0">
                  <a:pos x="11" y="12"/>
                </a:cxn>
                <a:cxn ang="0">
                  <a:pos x="39" y="0"/>
                </a:cxn>
                <a:cxn ang="0">
                  <a:pos x="56" y="5"/>
                </a:cxn>
                <a:cxn ang="0">
                  <a:pos x="68" y="19"/>
                </a:cxn>
                <a:cxn ang="0">
                  <a:pos x="73" y="35"/>
                </a:cxn>
                <a:cxn ang="0">
                  <a:pos x="74" y="43"/>
                </a:cxn>
                <a:cxn ang="0">
                  <a:pos x="26" y="43"/>
                </a:cxn>
                <a:cxn ang="0">
                  <a:pos x="30" y="62"/>
                </a:cxn>
                <a:cxn ang="0">
                  <a:pos x="49" y="77"/>
                </a:cxn>
                <a:cxn ang="0">
                  <a:pos x="61" y="73"/>
                </a:cxn>
                <a:cxn ang="0">
                  <a:pos x="70" y="65"/>
                </a:cxn>
                <a:cxn ang="0">
                  <a:pos x="74" y="68"/>
                </a:cxn>
                <a:cxn ang="0">
                  <a:pos x="54" y="87"/>
                </a:cxn>
                <a:cxn ang="0">
                  <a:pos x="38" y="91"/>
                </a:cxn>
                <a:cxn ang="0">
                  <a:pos x="12" y="80"/>
                </a:cxn>
                <a:cxn ang="0">
                  <a:pos x="0" y="45"/>
                </a:cxn>
                <a:cxn ang="0">
                  <a:pos x="0" y="45"/>
                </a:cxn>
                <a:cxn ang="0">
                  <a:pos x="51" y="36"/>
                </a:cxn>
                <a:cxn ang="0">
                  <a:pos x="51" y="36"/>
                </a:cxn>
                <a:cxn ang="0">
                  <a:pos x="48" y="13"/>
                </a:cxn>
                <a:cxn ang="0">
                  <a:pos x="39" y="6"/>
                </a:cxn>
                <a:cxn ang="0">
                  <a:pos x="29" y="14"/>
                </a:cxn>
                <a:cxn ang="0">
                  <a:pos x="26" y="36"/>
                </a:cxn>
                <a:cxn ang="0">
                  <a:pos x="51" y="36"/>
                </a:cxn>
                <a:cxn ang="0">
                  <a:pos x="39" y="0"/>
                </a:cxn>
                <a:cxn ang="0">
                  <a:pos x="39" y="0"/>
                </a:cxn>
                <a:cxn ang="0">
                  <a:pos x="39" y="0"/>
                </a:cxn>
              </a:cxnLst>
              <a:rect l="0" t="0" r="r" b="b"/>
              <a:pathLst>
                <a:path w="74" h="91">
                  <a:moveTo>
                    <a:pt x="0" y="45"/>
                  </a:moveTo>
                  <a:lnTo>
                    <a:pt x="0" y="45"/>
                  </a:lnTo>
                  <a:cubicBezTo>
                    <a:pt x="0" y="31"/>
                    <a:pt x="4" y="20"/>
                    <a:pt x="11" y="12"/>
                  </a:cubicBezTo>
                  <a:cubicBezTo>
                    <a:pt x="19" y="4"/>
                    <a:pt x="28" y="0"/>
                    <a:pt x="39" y="0"/>
                  </a:cubicBezTo>
                  <a:cubicBezTo>
                    <a:pt x="45" y="0"/>
                    <a:pt x="51" y="2"/>
                    <a:pt x="56" y="5"/>
                  </a:cubicBezTo>
                  <a:cubicBezTo>
                    <a:pt x="61" y="8"/>
                    <a:pt x="66" y="13"/>
                    <a:pt x="68" y="19"/>
                  </a:cubicBezTo>
                  <a:cubicBezTo>
                    <a:pt x="71" y="23"/>
                    <a:pt x="72" y="28"/>
                    <a:pt x="73" y="35"/>
                  </a:cubicBezTo>
                  <a:cubicBezTo>
                    <a:pt x="73" y="38"/>
                    <a:pt x="74" y="41"/>
                    <a:pt x="74" y="43"/>
                  </a:cubicBezTo>
                  <a:lnTo>
                    <a:pt x="26" y="43"/>
                  </a:lnTo>
                  <a:cubicBezTo>
                    <a:pt x="27" y="50"/>
                    <a:pt x="28" y="56"/>
                    <a:pt x="30" y="62"/>
                  </a:cubicBezTo>
                  <a:cubicBezTo>
                    <a:pt x="34" y="72"/>
                    <a:pt x="40" y="77"/>
                    <a:pt x="49" y="77"/>
                  </a:cubicBezTo>
                  <a:cubicBezTo>
                    <a:pt x="53" y="77"/>
                    <a:pt x="58" y="76"/>
                    <a:pt x="61" y="73"/>
                  </a:cubicBezTo>
                  <a:cubicBezTo>
                    <a:pt x="64" y="72"/>
                    <a:pt x="67" y="69"/>
                    <a:pt x="70" y="65"/>
                  </a:cubicBezTo>
                  <a:lnTo>
                    <a:pt x="74" y="68"/>
                  </a:lnTo>
                  <a:cubicBezTo>
                    <a:pt x="69" y="77"/>
                    <a:pt x="62" y="84"/>
                    <a:pt x="54" y="87"/>
                  </a:cubicBezTo>
                  <a:cubicBezTo>
                    <a:pt x="50" y="90"/>
                    <a:pt x="44" y="91"/>
                    <a:pt x="38" y="91"/>
                  </a:cubicBezTo>
                  <a:cubicBezTo>
                    <a:pt x="28" y="91"/>
                    <a:pt x="20" y="87"/>
                    <a:pt x="12" y="80"/>
                  </a:cubicBezTo>
                  <a:cubicBezTo>
                    <a:pt x="4" y="73"/>
                    <a:pt x="0" y="61"/>
                    <a:pt x="0" y="45"/>
                  </a:cubicBezTo>
                  <a:lnTo>
                    <a:pt x="0" y="45"/>
                  </a:lnTo>
                  <a:close/>
                  <a:moveTo>
                    <a:pt x="51" y="36"/>
                  </a:moveTo>
                  <a:lnTo>
                    <a:pt x="51" y="36"/>
                  </a:lnTo>
                  <a:cubicBezTo>
                    <a:pt x="51" y="25"/>
                    <a:pt x="50" y="17"/>
                    <a:pt x="48" y="13"/>
                  </a:cubicBezTo>
                  <a:cubicBezTo>
                    <a:pt x="47" y="8"/>
                    <a:pt x="43" y="6"/>
                    <a:pt x="39" y="6"/>
                  </a:cubicBezTo>
                  <a:cubicBezTo>
                    <a:pt x="34" y="6"/>
                    <a:pt x="31" y="9"/>
                    <a:pt x="29" y="14"/>
                  </a:cubicBezTo>
                  <a:cubicBezTo>
                    <a:pt x="27" y="19"/>
                    <a:pt x="26" y="26"/>
                    <a:pt x="26" y="36"/>
                  </a:cubicBezTo>
                  <a:lnTo>
                    <a:pt x="51" y="36"/>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6" name="Freeform 482"/>
            <p:cNvSpPr>
              <a:spLocks noEditPoints="1"/>
            </p:cNvSpPr>
            <p:nvPr/>
          </p:nvSpPr>
          <p:spPr bwMode="auto">
            <a:xfrm>
              <a:off x="2872" y="2076"/>
              <a:ext cx="34" cy="50"/>
            </a:xfrm>
            <a:custGeom>
              <a:avLst/>
              <a:gdLst/>
              <a:ahLst/>
              <a:cxnLst>
                <a:cxn ang="0">
                  <a:pos x="0" y="60"/>
                </a:cxn>
                <a:cxn ang="0">
                  <a:pos x="0" y="60"/>
                </a:cxn>
                <a:cxn ang="0">
                  <a:pos x="6" y="60"/>
                </a:cxn>
                <a:cxn ang="0">
                  <a:pos x="16" y="79"/>
                </a:cxn>
                <a:cxn ang="0">
                  <a:pos x="31" y="84"/>
                </a:cxn>
                <a:cxn ang="0">
                  <a:pos x="41" y="81"/>
                </a:cxn>
                <a:cxn ang="0">
                  <a:pos x="45" y="73"/>
                </a:cxn>
                <a:cxn ang="0">
                  <a:pos x="41" y="64"/>
                </a:cxn>
                <a:cxn ang="0">
                  <a:pos x="35" y="60"/>
                </a:cxn>
                <a:cxn ang="0">
                  <a:pos x="21" y="53"/>
                </a:cxn>
                <a:cxn ang="0">
                  <a:pos x="5" y="42"/>
                </a:cxn>
                <a:cxn ang="0">
                  <a:pos x="1" y="27"/>
                </a:cxn>
                <a:cxn ang="0">
                  <a:pos x="8" y="8"/>
                </a:cxn>
                <a:cxn ang="0">
                  <a:pos x="29" y="0"/>
                </a:cxn>
                <a:cxn ang="0">
                  <a:pos x="42" y="2"/>
                </a:cxn>
                <a:cxn ang="0">
                  <a:pos x="50" y="4"/>
                </a:cxn>
                <a:cxn ang="0">
                  <a:pos x="53" y="3"/>
                </a:cxn>
                <a:cxn ang="0">
                  <a:pos x="55" y="1"/>
                </a:cxn>
                <a:cxn ang="0">
                  <a:pos x="59" y="1"/>
                </a:cxn>
                <a:cxn ang="0">
                  <a:pos x="59" y="27"/>
                </a:cxn>
                <a:cxn ang="0">
                  <a:pos x="54" y="27"/>
                </a:cxn>
                <a:cxn ang="0">
                  <a:pos x="45" y="12"/>
                </a:cxn>
                <a:cxn ang="0">
                  <a:pos x="31" y="7"/>
                </a:cxn>
                <a:cxn ang="0">
                  <a:pos x="22" y="10"/>
                </a:cxn>
                <a:cxn ang="0">
                  <a:pos x="19" y="18"/>
                </a:cxn>
                <a:cxn ang="0">
                  <a:pos x="22" y="24"/>
                </a:cxn>
                <a:cxn ang="0">
                  <a:pos x="32" y="31"/>
                </a:cxn>
                <a:cxn ang="0">
                  <a:pos x="42" y="36"/>
                </a:cxn>
                <a:cxn ang="0">
                  <a:pos x="56" y="45"/>
                </a:cxn>
                <a:cxn ang="0">
                  <a:pos x="63" y="63"/>
                </a:cxn>
                <a:cxn ang="0">
                  <a:pos x="56" y="82"/>
                </a:cxn>
                <a:cxn ang="0">
                  <a:pos x="33" y="91"/>
                </a:cxn>
                <a:cxn ang="0">
                  <a:pos x="26" y="90"/>
                </a:cxn>
                <a:cxn ang="0">
                  <a:pos x="16" y="87"/>
                </a:cxn>
                <a:cxn ang="0">
                  <a:pos x="13" y="86"/>
                </a:cxn>
                <a:cxn ang="0">
                  <a:pos x="11" y="86"/>
                </a:cxn>
                <a:cxn ang="0">
                  <a:pos x="10" y="85"/>
                </a:cxn>
                <a:cxn ang="0">
                  <a:pos x="7" y="87"/>
                </a:cxn>
                <a:cxn ang="0">
                  <a:pos x="5" y="91"/>
                </a:cxn>
                <a:cxn ang="0">
                  <a:pos x="0" y="91"/>
                </a:cxn>
                <a:cxn ang="0">
                  <a:pos x="0" y="60"/>
                </a:cxn>
                <a:cxn ang="0">
                  <a:pos x="32" y="0"/>
                </a:cxn>
                <a:cxn ang="0">
                  <a:pos x="32" y="0"/>
                </a:cxn>
                <a:cxn ang="0">
                  <a:pos x="32" y="0"/>
                </a:cxn>
              </a:cxnLst>
              <a:rect l="0" t="0" r="r" b="b"/>
              <a:pathLst>
                <a:path w="63" h="91">
                  <a:moveTo>
                    <a:pt x="0" y="60"/>
                  </a:moveTo>
                  <a:lnTo>
                    <a:pt x="0" y="60"/>
                  </a:lnTo>
                  <a:lnTo>
                    <a:pt x="6" y="60"/>
                  </a:lnTo>
                  <a:cubicBezTo>
                    <a:pt x="7" y="69"/>
                    <a:pt x="11" y="75"/>
                    <a:pt x="16" y="79"/>
                  </a:cubicBezTo>
                  <a:cubicBezTo>
                    <a:pt x="21" y="83"/>
                    <a:pt x="26" y="84"/>
                    <a:pt x="31" y="84"/>
                  </a:cubicBezTo>
                  <a:cubicBezTo>
                    <a:pt x="36" y="84"/>
                    <a:pt x="39" y="83"/>
                    <a:pt x="41" y="81"/>
                  </a:cubicBezTo>
                  <a:cubicBezTo>
                    <a:pt x="44" y="79"/>
                    <a:pt x="45" y="76"/>
                    <a:pt x="45" y="73"/>
                  </a:cubicBezTo>
                  <a:cubicBezTo>
                    <a:pt x="45" y="69"/>
                    <a:pt x="44" y="66"/>
                    <a:pt x="41" y="64"/>
                  </a:cubicBezTo>
                  <a:cubicBezTo>
                    <a:pt x="40" y="63"/>
                    <a:pt x="38" y="61"/>
                    <a:pt x="35" y="60"/>
                  </a:cubicBezTo>
                  <a:lnTo>
                    <a:pt x="21" y="53"/>
                  </a:lnTo>
                  <a:cubicBezTo>
                    <a:pt x="14" y="50"/>
                    <a:pt x="8" y="46"/>
                    <a:pt x="5" y="42"/>
                  </a:cubicBezTo>
                  <a:cubicBezTo>
                    <a:pt x="2" y="37"/>
                    <a:pt x="1" y="33"/>
                    <a:pt x="1" y="27"/>
                  </a:cubicBezTo>
                  <a:cubicBezTo>
                    <a:pt x="1" y="20"/>
                    <a:pt x="3" y="13"/>
                    <a:pt x="8" y="8"/>
                  </a:cubicBezTo>
                  <a:cubicBezTo>
                    <a:pt x="13" y="3"/>
                    <a:pt x="20" y="0"/>
                    <a:pt x="29" y="0"/>
                  </a:cubicBezTo>
                  <a:cubicBezTo>
                    <a:pt x="33" y="0"/>
                    <a:pt x="37" y="1"/>
                    <a:pt x="42" y="2"/>
                  </a:cubicBezTo>
                  <a:cubicBezTo>
                    <a:pt x="46" y="4"/>
                    <a:pt x="49" y="4"/>
                    <a:pt x="50" y="4"/>
                  </a:cubicBezTo>
                  <a:cubicBezTo>
                    <a:pt x="51" y="4"/>
                    <a:pt x="52" y="4"/>
                    <a:pt x="53" y="3"/>
                  </a:cubicBezTo>
                  <a:cubicBezTo>
                    <a:pt x="54" y="3"/>
                    <a:pt x="54" y="2"/>
                    <a:pt x="55" y="1"/>
                  </a:cubicBezTo>
                  <a:lnTo>
                    <a:pt x="59" y="1"/>
                  </a:lnTo>
                  <a:lnTo>
                    <a:pt x="59" y="27"/>
                  </a:lnTo>
                  <a:lnTo>
                    <a:pt x="54" y="27"/>
                  </a:lnTo>
                  <a:cubicBezTo>
                    <a:pt x="52" y="21"/>
                    <a:pt x="49" y="16"/>
                    <a:pt x="45" y="12"/>
                  </a:cubicBezTo>
                  <a:cubicBezTo>
                    <a:pt x="41" y="9"/>
                    <a:pt x="37" y="7"/>
                    <a:pt x="31" y="7"/>
                  </a:cubicBezTo>
                  <a:cubicBezTo>
                    <a:pt x="27" y="7"/>
                    <a:pt x="24" y="8"/>
                    <a:pt x="22" y="10"/>
                  </a:cubicBezTo>
                  <a:cubicBezTo>
                    <a:pt x="20" y="12"/>
                    <a:pt x="19" y="15"/>
                    <a:pt x="19" y="18"/>
                  </a:cubicBezTo>
                  <a:cubicBezTo>
                    <a:pt x="19" y="20"/>
                    <a:pt x="20" y="22"/>
                    <a:pt x="22" y="24"/>
                  </a:cubicBezTo>
                  <a:cubicBezTo>
                    <a:pt x="24" y="26"/>
                    <a:pt x="27" y="29"/>
                    <a:pt x="32" y="31"/>
                  </a:cubicBezTo>
                  <a:lnTo>
                    <a:pt x="42" y="36"/>
                  </a:lnTo>
                  <a:cubicBezTo>
                    <a:pt x="48" y="39"/>
                    <a:pt x="53" y="42"/>
                    <a:pt x="56" y="45"/>
                  </a:cubicBezTo>
                  <a:cubicBezTo>
                    <a:pt x="61" y="50"/>
                    <a:pt x="63" y="55"/>
                    <a:pt x="63" y="63"/>
                  </a:cubicBezTo>
                  <a:cubicBezTo>
                    <a:pt x="63" y="69"/>
                    <a:pt x="61" y="76"/>
                    <a:pt x="56" y="82"/>
                  </a:cubicBezTo>
                  <a:cubicBezTo>
                    <a:pt x="51" y="88"/>
                    <a:pt x="43" y="91"/>
                    <a:pt x="33" y="91"/>
                  </a:cubicBezTo>
                  <a:cubicBezTo>
                    <a:pt x="31" y="91"/>
                    <a:pt x="28" y="91"/>
                    <a:pt x="26" y="90"/>
                  </a:cubicBezTo>
                  <a:cubicBezTo>
                    <a:pt x="23" y="90"/>
                    <a:pt x="20" y="89"/>
                    <a:pt x="16" y="87"/>
                  </a:cubicBezTo>
                  <a:lnTo>
                    <a:pt x="13" y="86"/>
                  </a:lnTo>
                  <a:cubicBezTo>
                    <a:pt x="12" y="86"/>
                    <a:pt x="11" y="86"/>
                    <a:pt x="11" y="86"/>
                  </a:cubicBezTo>
                  <a:cubicBezTo>
                    <a:pt x="11" y="85"/>
                    <a:pt x="10" y="85"/>
                    <a:pt x="10" y="85"/>
                  </a:cubicBezTo>
                  <a:cubicBezTo>
                    <a:pt x="9" y="85"/>
                    <a:pt x="8" y="86"/>
                    <a:pt x="7" y="87"/>
                  </a:cubicBezTo>
                  <a:cubicBezTo>
                    <a:pt x="7" y="87"/>
                    <a:pt x="6" y="89"/>
                    <a:pt x="5" y="91"/>
                  </a:cubicBezTo>
                  <a:lnTo>
                    <a:pt x="0" y="91"/>
                  </a:lnTo>
                  <a:lnTo>
                    <a:pt x="0" y="60"/>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7" name="Freeform 483"/>
            <p:cNvSpPr>
              <a:spLocks noEditPoints="1"/>
            </p:cNvSpPr>
            <p:nvPr/>
          </p:nvSpPr>
          <p:spPr bwMode="auto">
            <a:xfrm>
              <a:off x="2912" y="2076"/>
              <a:ext cx="35" cy="50"/>
            </a:xfrm>
            <a:custGeom>
              <a:avLst/>
              <a:gdLst/>
              <a:ahLst/>
              <a:cxnLst>
                <a:cxn ang="0">
                  <a:pos x="0" y="60"/>
                </a:cxn>
                <a:cxn ang="0">
                  <a:pos x="0" y="60"/>
                </a:cxn>
                <a:cxn ang="0">
                  <a:pos x="5" y="60"/>
                </a:cxn>
                <a:cxn ang="0">
                  <a:pos x="15" y="79"/>
                </a:cxn>
                <a:cxn ang="0">
                  <a:pos x="31" y="84"/>
                </a:cxn>
                <a:cxn ang="0">
                  <a:pos x="41" y="81"/>
                </a:cxn>
                <a:cxn ang="0">
                  <a:pos x="44" y="73"/>
                </a:cxn>
                <a:cxn ang="0">
                  <a:pos x="41" y="64"/>
                </a:cxn>
                <a:cxn ang="0">
                  <a:pos x="34" y="60"/>
                </a:cxn>
                <a:cxn ang="0">
                  <a:pos x="21" y="53"/>
                </a:cxn>
                <a:cxn ang="0">
                  <a:pos x="5" y="42"/>
                </a:cxn>
                <a:cxn ang="0">
                  <a:pos x="0" y="27"/>
                </a:cxn>
                <a:cxn ang="0">
                  <a:pos x="8" y="8"/>
                </a:cxn>
                <a:cxn ang="0">
                  <a:pos x="29" y="0"/>
                </a:cxn>
                <a:cxn ang="0">
                  <a:pos x="41" y="2"/>
                </a:cxn>
                <a:cxn ang="0">
                  <a:pos x="50" y="4"/>
                </a:cxn>
                <a:cxn ang="0">
                  <a:pos x="53" y="3"/>
                </a:cxn>
                <a:cxn ang="0">
                  <a:pos x="54" y="1"/>
                </a:cxn>
                <a:cxn ang="0">
                  <a:pos x="58" y="1"/>
                </a:cxn>
                <a:cxn ang="0">
                  <a:pos x="58" y="27"/>
                </a:cxn>
                <a:cxn ang="0">
                  <a:pos x="54" y="27"/>
                </a:cxn>
                <a:cxn ang="0">
                  <a:pos x="45" y="12"/>
                </a:cxn>
                <a:cxn ang="0">
                  <a:pos x="31" y="7"/>
                </a:cxn>
                <a:cxn ang="0">
                  <a:pos x="22" y="10"/>
                </a:cxn>
                <a:cxn ang="0">
                  <a:pos x="19" y="18"/>
                </a:cxn>
                <a:cxn ang="0">
                  <a:pos x="22" y="24"/>
                </a:cxn>
                <a:cxn ang="0">
                  <a:pos x="32" y="31"/>
                </a:cxn>
                <a:cxn ang="0">
                  <a:pos x="42" y="36"/>
                </a:cxn>
                <a:cxn ang="0">
                  <a:pos x="56" y="45"/>
                </a:cxn>
                <a:cxn ang="0">
                  <a:pos x="63" y="63"/>
                </a:cxn>
                <a:cxn ang="0">
                  <a:pos x="55" y="82"/>
                </a:cxn>
                <a:cxn ang="0">
                  <a:pos x="33" y="91"/>
                </a:cxn>
                <a:cxn ang="0">
                  <a:pos x="25" y="90"/>
                </a:cxn>
                <a:cxn ang="0">
                  <a:pos x="16" y="87"/>
                </a:cxn>
                <a:cxn ang="0">
                  <a:pos x="13" y="86"/>
                </a:cxn>
                <a:cxn ang="0">
                  <a:pos x="11" y="86"/>
                </a:cxn>
                <a:cxn ang="0">
                  <a:pos x="10" y="85"/>
                </a:cxn>
                <a:cxn ang="0">
                  <a:pos x="7" y="87"/>
                </a:cxn>
                <a:cxn ang="0">
                  <a:pos x="4" y="91"/>
                </a:cxn>
                <a:cxn ang="0">
                  <a:pos x="0" y="91"/>
                </a:cxn>
                <a:cxn ang="0">
                  <a:pos x="0" y="60"/>
                </a:cxn>
                <a:cxn ang="0">
                  <a:pos x="31" y="0"/>
                </a:cxn>
                <a:cxn ang="0">
                  <a:pos x="31" y="0"/>
                </a:cxn>
                <a:cxn ang="0">
                  <a:pos x="31" y="0"/>
                </a:cxn>
              </a:cxnLst>
              <a:rect l="0" t="0" r="r" b="b"/>
              <a:pathLst>
                <a:path w="63" h="91">
                  <a:moveTo>
                    <a:pt x="0" y="60"/>
                  </a:moveTo>
                  <a:lnTo>
                    <a:pt x="0" y="60"/>
                  </a:lnTo>
                  <a:lnTo>
                    <a:pt x="5" y="60"/>
                  </a:lnTo>
                  <a:cubicBezTo>
                    <a:pt x="7" y="69"/>
                    <a:pt x="10" y="75"/>
                    <a:pt x="15" y="79"/>
                  </a:cubicBezTo>
                  <a:cubicBezTo>
                    <a:pt x="20" y="83"/>
                    <a:pt x="25" y="84"/>
                    <a:pt x="31" y="84"/>
                  </a:cubicBezTo>
                  <a:cubicBezTo>
                    <a:pt x="35" y="84"/>
                    <a:pt x="39" y="83"/>
                    <a:pt x="41" y="81"/>
                  </a:cubicBezTo>
                  <a:cubicBezTo>
                    <a:pt x="43" y="79"/>
                    <a:pt x="44" y="76"/>
                    <a:pt x="44" y="73"/>
                  </a:cubicBezTo>
                  <a:cubicBezTo>
                    <a:pt x="44" y="69"/>
                    <a:pt x="43" y="66"/>
                    <a:pt x="41" y="64"/>
                  </a:cubicBezTo>
                  <a:cubicBezTo>
                    <a:pt x="39" y="63"/>
                    <a:pt x="37" y="61"/>
                    <a:pt x="34" y="60"/>
                  </a:cubicBezTo>
                  <a:lnTo>
                    <a:pt x="21" y="53"/>
                  </a:lnTo>
                  <a:cubicBezTo>
                    <a:pt x="13" y="50"/>
                    <a:pt x="8" y="46"/>
                    <a:pt x="5" y="42"/>
                  </a:cubicBezTo>
                  <a:cubicBezTo>
                    <a:pt x="2" y="37"/>
                    <a:pt x="0" y="33"/>
                    <a:pt x="0" y="27"/>
                  </a:cubicBezTo>
                  <a:cubicBezTo>
                    <a:pt x="0" y="20"/>
                    <a:pt x="3" y="13"/>
                    <a:pt x="8" y="8"/>
                  </a:cubicBezTo>
                  <a:cubicBezTo>
                    <a:pt x="13" y="3"/>
                    <a:pt x="20" y="0"/>
                    <a:pt x="29" y="0"/>
                  </a:cubicBezTo>
                  <a:cubicBezTo>
                    <a:pt x="33" y="0"/>
                    <a:pt x="37" y="1"/>
                    <a:pt x="41" y="2"/>
                  </a:cubicBezTo>
                  <a:cubicBezTo>
                    <a:pt x="46" y="4"/>
                    <a:pt x="48" y="4"/>
                    <a:pt x="50" y="4"/>
                  </a:cubicBezTo>
                  <a:cubicBezTo>
                    <a:pt x="51" y="4"/>
                    <a:pt x="52" y="4"/>
                    <a:pt x="53" y="3"/>
                  </a:cubicBezTo>
                  <a:cubicBezTo>
                    <a:pt x="53" y="3"/>
                    <a:pt x="54" y="2"/>
                    <a:pt x="54" y="1"/>
                  </a:cubicBezTo>
                  <a:lnTo>
                    <a:pt x="58" y="1"/>
                  </a:lnTo>
                  <a:lnTo>
                    <a:pt x="58" y="27"/>
                  </a:lnTo>
                  <a:lnTo>
                    <a:pt x="54" y="27"/>
                  </a:lnTo>
                  <a:cubicBezTo>
                    <a:pt x="52" y="21"/>
                    <a:pt x="49" y="16"/>
                    <a:pt x="45" y="12"/>
                  </a:cubicBezTo>
                  <a:cubicBezTo>
                    <a:pt x="41" y="9"/>
                    <a:pt x="36" y="7"/>
                    <a:pt x="31" y="7"/>
                  </a:cubicBezTo>
                  <a:cubicBezTo>
                    <a:pt x="27" y="7"/>
                    <a:pt x="24" y="8"/>
                    <a:pt x="22" y="10"/>
                  </a:cubicBezTo>
                  <a:cubicBezTo>
                    <a:pt x="20" y="12"/>
                    <a:pt x="19" y="15"/>
                    <a:pt x="19" y="18"/>
                  </a:cubicBezTo>
                  <a:cubicBezTo>
                    <a:pt x="19" y="20"/>
                    <a:pt x="20" y="22"/>
                    <a:pt x="22" y="24"/>
                  </a:cubicBezTo>
                  <a:cubicBezTo>
                    <a:pt x="23" y="26"/>
                    <a:pt x="27" y="29"/>
                    <a:pt x="32" y="31"/>
                  </a:cubicBezTo>
                  <a:lnTo>
                    <a:pt x="42" y="36"/>
                  </a:lnTo>
                  <a:cubicBezTo>
                    <a:pt x="48" y="39"/>
                    <a:pt x="53" y="42"/>
                    <a:pt x="56" y="45"/>
                  </a:cubicBezTo>
                  <a:cubicBezTo>
                    <a:pt x="60" y="50"/>
                    <a:pt x="63" y="55"/>
                    <a:pt x="63" y="63"/>
                  </a:cubicBezTo>
                  <a:cubicBezTo>
                    <a:pt x="63" y="69"/>
                    <a:pt x="60" y="76"/>
                    <a:pt x="55" y="82"/>
                  </a:cubicBezTo>
                  <a:cubicBezTo>
                    <a:pt x="50" y="88"/>
                    <a:pt x="43" y="91"/>
                    <a:pt x="33" y="91"/>
                  </a:cubicBezTo>
                  <a:cubicBezTo>
                    <a:pt x="30" y="91"/>
                    <a:pt x="28" y="91"/>
                    <a:pt x="25" y="90"/>
                  </a:cubicBezTo>
                  <a:cubicBezTo>
                    <a:pt x="23" y="90"/>
                    <a:pt x="20" y="89"/>
                    <a:pt x="16" y="87"/>
                  </a:cubicBezTo>
                  <a:lnTo>
                    <a:pt x="13" y="86"/>
                  </a:lnTo>
                  <a:cubicBezTo>
                    <a:pt x="12" y="86"/>
                    <a:pt x="11" y="86"/>
                    <a:pt x="11" y="86"/>
                  </a:cubicBezTo>
                  <a:cubicBezTo>
                    <a:pt x="10" y="85"/>
                    <a:pt x="10" y="85"/>
                    <a:pt x="10" y="85"/>
                  </a:cubicBezTo>
                  <a:cubicBezTo>
                    <a:pt x="9" y="85"/>
                    <a:pt x="8" y="86"/>
                    <a:pt x="7" y="87"/>
                  </a:cubicBezTo>
                  <a:cubicBezTo>
                    <a:pt x="6" y="87"/>
                    <a:pt x="5" y="89"/>
                    <a:pt x="4" y="91"/>
                  </a:cubicBezTo>
                  <a:lnTo>
                    <a:pt x="0" y="91"/>
                  </a:lnTo>
                  <a:lnTo>
                    <a:pt x="0" y="60"/>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8" name="Freeform 484"/>
            <p:cNvSpPr>
              <a:spLocks/>
            </p:cNvSpPr>
            <p:nvPr/>
          </p:nvSpPr>
          <p:spPr bwMode="auto">
            <a:xfrm>
              <a:off x="3527" y="2245"/>
              <a:ext cx="64" cy="68"/>
            </a:xfrm>
            <a:custGeom>
              <a:avLst/>
              <a:gdLst/>
              <a:ahLst/>
              <a:cxnLst>
                <a:cxn ang="0">
                  <a:pos x="0" y="121"/>
                </a:cxn>
                <a:cxn ang="0">
                  <a:pos x="0" y="121"/>
                </a:cxn>
                <a:cxn ang="0">
                  <a:pos x="11" y="119"/>
                </a:cxn>
                <a:cxn ang="0">
                  <a:pos x="16" y="108"/>
                </a:cxn>
                <a:cxn ang="0">
                  <a:pos x="16" y="18"/>
                </a:cxn>
                <a:cxn ang="0">
                  <a:pos x="11" y="7"/>
                </a:cxn>
                <a:cxn ang="0">
                  <a:pos x="0" y="4"/>
                </a:cxn>
                <a:cxn ang="0">
                  <a:pos x="0" y="0"/>
                </a:cxn>
                <a:cxn ang="0">
                  <a:pos x="65" y="0"/>
                </a:cxn>
                <a:cxn ang="0">
                  <a:pos x="65" y="4"/>
                </a:cxn>
                <a:cxn ang="0">
                  <a:pos x="50" y="8"/>
                </a:cxn>
                <a:cxn ang="0">
                  <a:pos x="46" y="22"/>
                </a:cxn>
                <a:cxn ang="0">
                  <a:pos x="46" y="109"/>
                </a:cxn>
                <a:cxn ang="0">
                  <a:pos x="49" y="118"/>
                </a:cxn>
                <a:cxn ang="0">
                  <a:pos x="62" y="120"/>
                </a:cxn>
                <a:cxn ang="0">
                  <a:pos x="90" y="112"/>
                </a:cxn>
                <a:cxn ang="0">
                  <a:pos x="110" y="83"/>
                </a:cxn>
                <a:cxn ang="0">
                  <a:pos x="115" y="83"/>
                </a:cxn>
                <a:cxn ang="0">
                  <a:pos x="108" y="125"/>
                </a:cxn>
                <a:cxn ang="0">
                  <a:pos x="0" y="125"/>
                </a:cxn>
                <a:cxn ang="0">
                  <a:pos x="0" y="121"/>
                </a:cxn>
              </a:cxnLst>
              <a:rect l="0" t="0" r="r" b="b"/>
              <a:pathLst>
                <a:path w="115" h="125">
                  <a:moveTo>
                    <a:pt x="0" y="121"/>
                  </a:moveTo>
                  <a:lnTo>
                    <a:pt x="0" y="121"/>
                  </a:lnTo>
                  <a:cubicBezTo>
                    <a:pt x="5" y="121"/>
                    <a:pt x="9" y="120"/>
                    <a:pt x="11" y="119"/>
                  </a:cubicBezTo>
                  <a:cubicBezTo>
                    <a:pt x="14" y="117"/>
                    <a:pt x="16" y="113"/>
                    <a:pt x="16" y="108"/>
                  </a:cubicBezTo>
                  <a:lnTo>
                    <a:pt x="16" y="18"/>
                  </a:lnTo>
                  <a:cubicBezTo>
                    <a:pt x="16" y="12"/>
                    <a:pt x="15" y="9"/>
                    <a:pt x="11" y="7"/>
                  </a:cubicBezTo>
                  <a:cubicBezTo>
                    <a:pt x="9" y="6"/>
                    <a:pt x="5" y="5"/>
                    <a:pt x="0" y="4"/>
                  </a:cubicBezTo>
                  <a:lnTo>
                    <a:pt x="0" y="0"/>
                  </a:lnTo>
                  <a:lnTo>
                    <a:pt x="65" y="0"/>
                  </a:lnTo>
                  <a:lnTo>
                    <a:pt x="65" y="4"/>
                  </a:lnTo>
                  <a:cubicBezTo>
                    <a:pt x="57" y="5"/>
                    <a:pt x="52" y="6"/>
                    <a:pt x="50" y="8"/>
                  </a:cubicBezTo>
                  <a:cubicBezTo>
                    <a:pt x="47" y="10"/>
                    <a:pt x="46" y="14"/>
                    <a:pt x="46" y="22"/>
                  </a:cubicBezTo>
                  <a:lnTo>
                    <a:pt x="46" y="109"/>
                  </a:lnTo>
                  <a:cubicBezTo>
                    <a:pt x="46" y="113"/>
                    <a:pt x="47" y="116"/>
                    <a:pt x="49" y="118"/>
                  </a:cubicBezTo>
                  <a:cubicBezTo>
                    <a:pt x="51" y="119"/>
                    <a:pt x="56" y="120"/>
                    <a:pt x="62" y="120"/>
                  </a:cubicBezTo>
                  <a:cubicBezTo>
                    <a:pt x="73" y="120"/>
                    <a:pt x="82" y="117"/>
                    <a:pt x="90" y="112"/>
                  </a:cubicBezTo>
                  <a:cubicBezTo>
                    <a:pt x="98" y="107"/>
                    <a:pt x="104" y="98"/>
                    <a:pt x="110" y="83"/>
                  </a:cubicBezTo>
                  <a:lnTo>
                    <a:pt x="115" y="83"/>
                  </a:lnTo>
                  <a:lnTo>
                    <a:pt x="108" y="125"/>
                  </a:lnTo>
                  <a:lnTo>
                    <a:pt x="0" y="125"/>
                  </a:lnTo>
                  <a:lnTo>
                    <a:pt x="0" y="12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9" name="Freeform 485"/>
            <p:cNvSpPr>
              <a:spLocks noEditPoints="1"/>
            </p:cNvSpPr>
            <p:nvPr/>
          </p:nvSpPr>
          <p:spPr bwMode="auto">
            <a:xfrm>
              <a:off x="3595" y="2243"/>
              <a:ext cx="25" cy="70"/>
            </a:xfrm>
            <a:custGeom>
              <a:avLst/>
              <a:gdLst/>
              <a:ahLst/>
              <a:cxnLst>
                <a:cxn ang="0">
                  <a:pos x="8" y="14"/>
                </a:cxn>
                <a:cxn ang="0">
                  <a:pos x="8" y="14"/>
                </a:cxn>
                <a:cxn ang="0">
                  <a:pos x="13" y="4"/>
                </a:cxn>
                <a:cxn ang="0">
                  <a:pos x="23" y="0"/>
                </a:cxn>
                <a:cxn ang="0">
                  <a:pos x="33" y="4"/>
                </a:cxn>
                <a:cxn ang="0">
                  <a:pos x="37" y="14"/>
                </a:cxn>
                <a:cxn ang="0">
                  <a:pos x="33" y="25"/>
                </a:cxn>
                <a:cxn ang="0">
                  <a:pos x="23" y="29"/>
                </a:cxn>
                <a:cxn ang="0">
                  <a:pos x="13" y="25"/>
                </a:cxn>
                <a:cxn ang="0">
                  <a:pos x="8" y="14"/>
                </a:cxn>
                <a:cxn ang="0">
                  <a:pos x="8" y="14"/>
                </a:cxn>
                <a:cxn ang="0">
                  <a:pos x="0" y="124"/>
                </a:cxn>
                <a:cxn ang="0">
                  <a:pos x="0" y="124"/>
                </a:cxn>
                <a:cxn ang="0">
                  <a:pos x="7" y="122"/>
                </a:cxn>
                <a:cxn ang="0">
                  <a:pos x="10" y="113"/>
                </a:cxn>
                <a:cxn ang="0">
                  <a:pos x="10" y="58"/>
                </a:cxn>
                <a:cxn ang="0">
                  <a:pos x="8" y="50"/>
                </a:cxn>
                <a:cxn ang="0">
                  <a:pos x="0" y="47"/>
                </a:cxn>
                <a:cxn ang="0">
                  <a:pos x="0" y="43"/>
                </a:cxn>
                <a:cxn ang="0">
                  <a:pos x="36" y="43"/>
                </a:cxn>
                <a:cxn ang="0">
                  <a:pos x="36" y="113"/>
                </a:cxn>
                <a:cxn ang="0">
                  <a:pos x="38" y="121"/>
                </a:cxn>
                <a:cxn ang="0">
                  <a:pos x="45" y="124"/>
                </a:cxn>
                <a:cxn ang="0">
                  <a:pos x="45" y="128"/>
                </a:cxn>
                <a:cxn ang="0">
                  <a:pos x="0" y="128"/>
                </a:cxn>
                <a:cxn ang="0">
                  <a:pos x="0" y="124"/>
                </a:cxn>
              </a:cxnLst>
              <a:rect l="0" t="0" r="r" b="b"/>
              <a:pathLst>
                <a:path w="45" h="128">
                  <a:moveTo>
                    <a:pt x="8" y="14"/>
                  </a:moveTo>
                  <a:lnTo>
                    <a:pt x="8" y="14"/>
                  </a:lnTo>
                  <a:cubicBezTo>
                    <a:pt x="8" y="10"/>
                    <a:pt x="10" y="7"/>
                    <a:pt x="13" y="4"/>
                  </a:cubicBezTo>
                  <a:cubicBezTo>
                    <a:pt x="15" y="1"/>
                    <a:pt x="19" y="0"/>
                    <a:pt x="23" y="0"/>
                  </a:cubicBezTo>
                  <a:cubicBezTo>
                    <a:pt x="27" y="0"/>
                    <a:pt x="30" y="1"/>
                    <a:pt x="33" y="4"/>
                  </a:cubicBezTo>
                  <a:cubicBezTo>
                    <a:pt x="36" y="7"/>
                    <a:pt x="37" y="10"/>
                    <a:pt x="37" y="14"/>
                  </a:cubicBezTo>
                  <a:cubicBezTo>
                    <a:pt x="37" y="18"/>
                    <a:pt x="36" y="22"/>
                    <a:pt x="33" y="25"/>
                  </a:cubicBezTo>
                  <a:cubicBezTo>
                    <a:pt x="30" y="27"/>
                    <a:pt x="27" y="29"/>
                    <a:pt x="23" y="29"/>
                  </a:cubicBezTo>
                  <a:cubicBezTo>
                    <a:pt x="19" y="29"/>
                    <a:pt x="15" y="27"/>
                    <a:pt x="13" y="25"/>
                  </a:cubicBezTo>
                  <a:cubicBezTo>
                    <a:pt x="10" y="22"/>
                    <a:pt x="8" y="18"/>
                    <a:pt x="8" y="14"/>
                  </a:cubicBezTo>
                  <a:lnTo>
                    <a:pt x="8" y="14"/>
                  </a:lnTo>
                  <a:close/>
                  <a:moveTo>
                    <a:pt x="0" y="124"/>
                  </a:moveTo>
                  <a:lnTo>
                    <a:pt x="0" y="124"/>
                  </a:lnTo>
                  <a:cubicBezTo>
                    <a:pt x="3" y="123"/>
                    <a:pt x="6" y="123"/>
                    <a:pt x="7" y="122"/>
                  </a:cubicBezTo>
                  <a:cubicBezTo>
                    <a:pt x="9" y="120"/>
                    <a:pt x="10" y="117"/>
                    <a:pt x="10" y="113"/>
                  </a:cubicBezTo>
                  <a:lnTo>
                    <a:pt x="10" y="58"/>
                  </a:lnTo>
                  <a:cubicBezTo>
                    <a:pt x="10" y="54"/>
                    <a:pt x="9" y="52"/>
                    <a:pt x="8" y="50"/>
                  </a:cubicBezTo>
                  <a:cubicBezTo>
                    <a:pt x="6" y="49"/>
                    <a:pt x="4" y="48"/>
                    <a:pt x="0" y="47"/>
                  </a:cubicBezTo>
                  <a:lnTo>
                    <a:pt x="0" y="43"/>
                  </a:lnTo>
                  <a:lnTo>
                    <a:pt x="36" y="43"/>
                  </a:lnTo>
                  <a:lnTo>
                    <a:pt x="36" y="113"/>
                  </a:lnTo>
                  <a:cubicBezTo>
                    <a:pt x="36" y="118"/>
                    <a:pt x="37" y="120"/>
                    <a:pt x="38" y="121"/>
                  </a:cubicBezTo>
                  <a:cubicBezTo>
                    <a:pt x="39" y="122"/>
                    <a:pt x="41" y="123"/>
                    <a:pt x="45" y="124"/>
                  </a:cubicBezTo>
                  <a:lnTo>
                    <a:pt x="45" y="128"/>
                  </a:lnTo>
                  <a:lnTo>
                    <a:pt x="0" y="128"/>
                  </a:lnTo>
                  <a:lnTo>
                    <a:pt x="0" y="12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0" name="Freeform 486"/>
            <p:cNvSpPr>
              <a:spLocks noEditPoints="1"/>
            </p:cNvSpPr>
            <p:nvPr/>
          </p:nvSpPr>
          <p:spPr bwMode="auto">
            <a:xfrm>
              <a:off x="3623" y="2265"/>
              <a:ext cx="53" cy="48"/>
            </a:xfrm>
            <a:custGeom>
              <a:avLst/>
              <a:gdLst/>
              <a:ahLst/>
              <a:cxnLst>
                <a:cxn ang="0">
                  <a:pos x="0" y="84"/>
                </a:cxn>
                <a:cxn ang="0">
                  <a:pos x="0" y="84"/>
                </a:cxn>
                <a:cxn ang="0">
                  <a:pos x="8" y="81"/>
                </a:cxn>
                <a:cxn ang="0">
                  <a:pos x="10" y="73"/>
                </a:cxn>
                <a:cxn ang="0">
                  <a:pos x="10" y="18"/>
                </a:cxn>
                <a:cxn ang="0">
                  <a:pos x="8" y="10"/>
                </a:cxn>
                <a:cxn ang="0">
                  <a:pos x="0" y="7"/>
                </a:cxn>
                <a:cxn ang="0">
                  <a:pos x="0" y="3"/>
                </a:cxn>
                <a:cxn ang="0">
                  <a:pos x="36" y="3"/>
                </a:cxn>
                <a:cxn ang="0">
                  <a:pos x="36" y="16"/>
                </a:cxn>
                <a:cxn ang="0">
                  <a:pos x="47" y="5"/>
                </a:cxn>
                <a:cxn ang="0">
                  <a:pos x="62" y="1"/>
                </a:cxn>
                <a:cxn ang="0">
                  <a:pos x="81" y="7"/>
                </a:cxn>
                <a:cxn ang="0">
                  <a:pos x="87" y="29"/>
                </a:cxn>
                <a:cxn ang="0">
                  <a:pos x="87" y="73"/>
                </a:cxn>
                <a:cxn ang="0">
                  <a:pos x="89" y="82"/>
                </a:cxn>
                <a:cxn ang="0">
                  <a:pos x="97" y="84"/>
                </a:cxn>
                <a:cxn ang="0">
                  <a:pos x="97" y="88"/>
                </a:cxn>
                <a:cxn ang="0">
                  <a:pos x="53" y="88"/>
                </a:cxn>
                <a:cxn ang="0">
                  <a:pos x="53" y="84"/>
                </a:cxn>
                <a:cxn ang="0">
                  <a:pos x="60" y="81"/>
                </a:cxn>
                <a:cxn ang="0">
                  <a:pos x="62" y="73"/>
                </a:cxn>
                <a:cxn ang="0">
                  <a:pos x="62" y="28"/>
                </a:cxn>
                <a:cxn ang="0">
                  <a:pos x="60" y="19"/>
                </a:cxn>
                <a:cxn ang="0">
                  <a:pos x="52" y="13"/>
                </a:cxn>
                <a:cxn ang="0">
                  <a:pos x="43" y="17"/>
                </a:cxn>
                <a:cxn ang="0">
                  <a:pos x="37" y="24"/>
                </a:cxn>
                <a:cxn ang="0">
                  <a:pos x="37" y="73"/>
                </a:cxn>
                <a:cxn ang="0">
                  <a:pos x="38" y="81"/>
                </a:cxn>
                <a:cxn ang="0">
                  <a:pos x="45" y="84"/>
                </a:cxn>
                <a:cxn ang="0">
                  <a:pos x="45" y="88"/>
                </a:cxn>
                <a:cxn ang="0">
                  <a:pos x="0" y="88"/>
                </a:cxn>
                <a:cxn ang="0">
                  <a:pos x="0" y="84"/>
                </a:cxn>
                <a:cxn ang="0">
                  <a:pos x="49" y="0"/>
                </a:cxn>
                <a:cxn ang="0">
                  <a:pos x="49" y="0"/>
                </a:cxn>
                <a:cxn ang="0">
                  <a:pos x="49" y="0"/>
                </a:cxn>
              </a:cxnLst>
              <a:rect l="0" t="0" r="r" b="b"/>
              <a:pathLst>
                <a:path w="97" h="88">
                  <a:moveTo>
                    <a:pt x="0" y="84"/>
                  </a:moveTo>
                  <a:lnTo>
                    <a:pt x="0" y="84"/>
                  </a:lnTo>
                  <a:cubicBezTo>
                    <a:pt x="4" y="84"/>
                    <a:pt x="6" y="83"/>
                    <a:pt x="8" y="81"/>
                  </a:cubicBezTo>
                  <a:cubicBezTo>
                    <a:pt x="9" y="80"/>
                    <a:pt x="10" y="77"/>
                    <a:pt x="10" y="73"/>
                  </a:cubicBezTo>
                  <a:lnTo>
                    <a:pt x="10" y="18"/>
                  </a:lnTo>
                  <a:cubicBezTo>
                    <a:pt x="10" y="14"/>
                    <a:pt x="10" y="12"/>
                    <a:pt x="8" y="10"/>
                  </a:cubicBezTo>
                  <a:cubicBezTo>
                    <a:pt x="7" y="9"/>
                    <a:pt x="4" y="8"/>
                    <a:pt x="0" y="7"/>
                  </a:cubicBezTo>
                  <a:lnTo>
                    <a:pt x="0" y="3"/>
                  </a:lnTo>
                  <a:lnTo>
                    <a:pt x="36" y="3"/>
                  </a:lnTo>
                  <a:lnTo>
                    <a:pt x="36" y="16"/>
                  </a:lnTo>
                  <a:cubicBezTo>
                    <a:pt x="39" y="12"/>
                    <a:pt x="42" y="8"/>
                    <a:pt x="47" y="5"/>
                  </a:cubicBezTo>
                  <a:cubicBezTo>
                    <a:pt x="51" y="2"/>
                    <a:pt x="57" y="1"/>
                    <a:pt x="62" y="1"/>
                  </a:cubicBezTo>
                  <a:cubicBezTo>
                    <a:pt x="70" y="1"/>
                    <a:pt x="76" y="3"/>
                    <a:pt x="81" y="7"/>
                  </a:cubicBezTo>
                  <a:cubicBezTo>
                    <a:pt x="85" y="11"/>
                    <a:pt x="87" y="18"/>
                    <a:pt x="87" y="29"/>
                  </a:cubicBezTo>
                  <a:lnTo>
                    <a:pt x="87" y="73"/>
                  </a:lnTo>
                  <a:cubicBezTo>
                    <a:pt x="87" y="78"/>
                    <a:pt x="88" y="80"/>
                    <a:pt x="89" y="82"/>
                  </a:cubicBezTo>
                  <a:cubicBezTo>
                    <a:pt x="91" y="83"/>
                    <a:pt x="93" y="84"/>
                    <a:pt x="97" y="84"/>
                  </a:cubicBezTo>
                  <a:lnTo>
                    <a:pt x="97" y="88"/>
                  </a:lnTo>
                  <a:lnTo>
                    <a:pt x="53" y="88"/>
                  </a:lnTo>
                  <a:lnTo>
                    <a:pt x="53" y="84"/>
                  </a:lnTo>
                  <a:cubicBezTo>
                    <a:pt x="56" y="83"/>
                    <a:pt x="58" y="82"/>
                    <a:pt x="60" y="81"/>
                  </a:cubicBezTo>
                  <a:cubicBezTo>
                    <a:pt x="61" y="80"/>
                    <a:pt x="62" y="78"/>
                    <a:pt x="62" y="73"/>
                  </a:cubicBezTo>
                  <a:lnTo>
                    <a:pt x="62" y="28"/>
                  </a:lnTo>
                  <a:cubicBezTo>
                    <a:pt x="62" y="24"/>
                    <a:pt x="61" y="21"/>
                    <a:pt x="60" y="19"/>
                  </a:cubicBezTo>
                  <a:cubicBezTo>
                    <a:pt x="59" y="15"/>
                    <a:pt x="56" y="13"/>
                    <a:pt x="52" y="13"/>
                  </a:cubicBezTo>
                  <a:cubicBezTo>
                    <a:pt x="48" y="13"/>
                    <a:pt x="45" y="14"/>
                    <a:pt x="43" y="17"/>
                  </a:cubicBezTo>
                  <a:cubicBezTo>
                    <a:pt x="40" y="19"/>
                    <a:pt x="38" y="21"/>
                    <a:pt x="37" y="24"/>
                  </a:cubicBezTo>
                  <a:lnTo>
                    <a:pt x="37" y="73"/>
                  </a:lnTo>
                  <a:cubicBezTo>
                    <a:pt x="37" y="78"/>
                    <a:pt x="37" y="80"/>
                    <a:pt x="38" y="81"/>
                  </a:cubicBezTo>
                  <a:cubicBezTo>
                    <a:pt x="40" y="82"/>
                    <a:pt x="42" y="83"/>
                    <a:pt x="45" y="84"/>
                  </a:cubicBezTo>
                  <a:lnTo>
                    <a:pt x="45" y="88"/>
                  </a:lnTo>
                  <a:lnTo>
                    <a:pt x="0" y="88"/>
                  </a:lnTo>
                  <a:lnTo>
                    <a:pt x="0" y="84"/>
                  </a:lnTo>
                  <a:close/>
                  <a:moveTo>
                    <a:pt x="49" y="0"/>
                  </a:moveTo>
                  <a:lnTo>
                    <a:pt x="49" y="0"/>
                  </a:lnTo>
                  <a:lnTo>
                    <a:pt x="4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1" name="Freeform 487"/>
            <p:cNvSpPr>
              <a:spLocks noEditPoints="1"/>
            </p:cNvSpPr>
            <p:nvPr/>
          </p:nvSpPr>
          <p:spPr bwMode="auto">
            <a:xfrm>
              <a:off x="3681" y="2265"/>
              <a:ext cx="41" cy="50"/>
            </a:xfrm>
            <a:custGeom>
              <a:avLst/>
              <a:gdLst/>
              <a:ahLst/>
              <a:cxnLst>
                <a:cxn ang="0">
                  <a:pos x="0" y="46"/>
                </a:cxn>
                <a:cxn ang="0">
                  <a:pos x="0" y="46"/>
                </a:cxn>
                <a:cxn ang="0">
                  <a:pos x="11" y="12"/>
                </a:cxn>
                <a:cxn ang="0">
                  <a:pos x="38" y="1"/>
                </a:cxn>
                <a:cxn ang="0">
                  <a:pos x="56" y="5"/>
                </a:cxn>
                <a:cxn ang="0">
                  <a:pos x="68" y="19"/>
                </a:cxn>
                <a:cxn ang="0">
                  <a:pos x="73" y="35"/>
                </a:cxn>
                <a:cxn ang="0">
                  <a:pos x="73" y="43"/>
                </a:cxn>
                <a:cxn ang="0">
                  <a:pos x="26" y="43"/>
                </a:cxn>
                <a:cxn ang="0">
                  <a:pos x="30" y="62"/>
                </a:cxn>
                <a:cxn ang="0">
                  <a:pos x="49" y="78"/>
                </a:cxn>
                <a:cxn ang="0">
                  <a:pos x="61" y="73"/>
                </a:cxn>
                <a:cxn ang="0">
                  <a:pos x="70" y="65"/>
                </a:cxn>
                <a:cxn ang="0">
                  <a:pos x="74" y="68"/>
                </a:cxn>
                <a:cxn ang="0">
                  <a:pos x="54" y="88"/>
                </a:cxn>
                <a:cxn ang="0">
                  <a:pos x="37" y="91"/>
                </a:cxn>
                <a:cxn ang="0">
                  <a:pos x="12" y="80"/>
                </a:cxn>
                <a:cxn ang="0">
                  <a:pos x="0" y="46"/>
                </a:cxn>
                <a:cxn ang="0">
                  <a:pos x="0" y="46"/>
                </a:cxn>
                <a:cxn ang="0">
                  <a:pos x="50" y="36"/>
                </a:cxn>
                <a:cxn ang="0">
                  <a:pos x="50" y="36"/>
                </a:cxn>
                <a:cxn ang="0">
                  <a:pos x="48" y="13"/>
                </a:cxn>
                <a:cxn ang="0">
                  <a:pos x="38" y="6"/>
                </a:cxn>
                <a:cxn ang="0">
                  <a:pos x="29" y="14"/>
                </a:cxn>
                <a:cxn ang="0">
                  <a:pos x="25" y="36"/>
                </a:cxn>
                <a:cxn ang="0">
                  <a:pos x="50" y="36"/>
                </a:cxn>
                <a:cxn ang="0">
                  <a:pos x="38" y="0"/>
                </a:cxn>
                <a:cxn ang="0">
                  <a:pos x="38" y="0"/>
                </a:cxn>
                <a:cxn ang="0">
                  <a:pos x="38" y="0"/>
                </a:cxn>
              </a:cxnLst>
              <a:rect l="0" t="0" r="r" b="b"/>
              <a:pathLst>
                <a:path w="74" h="91">
                  <a:moveTo>
                    <a:pt x="0" y="46"/>
                  </a:moveTo>
                  <a:lnTo>
                    <a:pt x="0" y="46"/>
                  </a:lnTo>
                  <a:cubicBezTo>
                    <a:pt x="0" y="31"/>
                    <a:pt x="3" y="20"/>
                    <a:pt x="11" y="12"/>
                  </a:cubicBezTo>
                  <a:cubicBezTo>
                    <a:pt x="19" y="5"/>
                    <a:pt x="28" y="1"/>
                    <a:pt x="38" y="1"/>
                  </a:cubicBezTo>
                  <a:cubicBezTo>
                    <a:pt x="45" y="1"/>
                    <a:pt x="50" y="2"/>
                    <a:pt x="56" y="5"/>
                  </a:cubicBezTo>
                  <a:cubicBezTo>
                    <a:pt x="61" y="9"/>
                    <a:pt x="65" y="13"/>
                    <a:pt x="68" y="19"/>
                  </a:cubicBezTo>
                  <a:cubicBezTo>
                    <a:pt x="70" y="23"/>
                    <a:pt x="72" y="29"/>
                    <a:pt x="73" y="35"/>
                  </a:cubicBezTo>
                  <a:cubicBezTo>
                    <a:pt x="73" y="39"/>
                    <a:pt x="73" y="41"/>
                    <a:pt x="73" y="43"/>
                  </a:cubicBezTo>
                  <a:lnTo>
                    <a:pt x="26" y="43"/>
                  </a:lnTo>
                  <a:cubicBezTo>
                    <a:pt x="26" y="50"/>
                    <a:pt x="28" y="57"/>
                    <a:pt x="30" y="62"/>
                  </a:cubicBezTo>
                  <a:cubicBezTo>
                    <a:pt x="33" y="72"/>
                    <a:pt x="40" y="78"/>
                    <a:pt x="49" y="78"/>
                  </a:cubicBezTo>
                  <a:cubicBezTo>
                    <a:pt x="53" y="78"/>
                    <a:pt x="57" y="76"/>
                    <a:pt x="61" y="73"/>
                  </a:cubicBezTo>
                  <a:cubicBezTo>
                    <a:pt x="63" y="72"/>
                    <a:pt x="66" y="69"/>
                    <a:pt x="70" y="65"/>
                  </a:cubicBezTo>
                  <a:lnTo>
                    <a:pt x="74" y="68"/>
                  </a:lnTo>
                  <a:cubicBezTo>
                    <a:pt x="68" y="77"/>
                    <a:pt x="62" y="84"/>
                    <a:pt x="54" y="88"/>
                  </a:cubicBezTo>
                  <a:cubicBezTo>
                    <a:pt x="49" y="90"/>
                    <a:pt x="44" y="91"/>
                    <a:pt x="37" y="91"/>
                  </a:cubicBezTo>
                  <a:cubicBezTo>
                    <a:pt x="28" y="91"/>
                    <a:pt x="20" y="87"/>
                    <a:pt x="12" y="80"/>
                  </a:cubicBezTo>
                  <a:cubicBezTo>
                    <a:pt x="4" y="73"/>
                    <a:pt x="0" y="62"/>
                    <a:pt x="0" y="46"/>
                  </a:cubicBezTo>
                  <a:lnTo>
                    <a:pt x="0" y="46"/>
                  </a:lnTo>
                  <a:close/>
                  <a:moveTo>
                    <a:pt x="50" y="36"/>
                  </a:moveTo>
                  <a:lnTo>
                    <a:pt x="50" y="36"/>
                  </a:lnTo>
                  <a:cubicBezTo>
                    <a:pt x="50" y="25"/>
                    <a:pt x="49" y="17"/>
                    <a:pt x="48" y="13"/>
                  </a:cubicBezTo>
                  <a:cubicBezTo>
                    <a:pt x="46" y="9"/>
                    <a:pt x="43" y="6"/>
                    <a:pt x="38" y="6"/>
                  </a:cubicBezTo>
                  <a:cubicBezTo>
                    <a:pt x="34" y="6"/>
                    <a:pt x="30" y="9"/>
                    <a:pt x="29" y="14"/>
                  </a:cubicBezTo>
                  <a:cubicBezTo>
                    <a:pt x="27" y="19"/>
                    <a:pt x="26" y="26"/>
                    <a:pt x="25" y="36"/>
                  </a:cubicBezTo>
                  <a:lnTo>
                    <a:pt x="50" y="36"/>
                  </a:lnTo>
                  <a:close/>
                  <a:moveTo>
                    <a:pt x="38" y="0"/>
                  </a:moveTo>
                  <a:lnTo>
                    <a:pt x="38" y="0"/>
                  </a:lnTo>
                  <a:lnTo>
                    <a:pt x="38"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2" name="Freeform 488"/>
            <p:cNvSpPr>
              <a:spLocks noEditPoints="1"/>
            </p:cNvSpPr>
            <p:nvPr/>
          </p:nvSpPr>
          <p:spPr bwMode="auto">
            <a:xfrm>
              <a:off x="3726" y="2265"/>
              <a:ext cx="47" cy="50"/>
            </a:xfrm>
            <a:custGeom>
              <a:avLst/>
              <a:gdLst/>
              <a:ahLst/>
              <a:cxnLst>
                <a:cxn ang="0">
                  <a:pos x="36" y="78"/>
                </a:cxn>
                <a:cxn ang="0">
                  <a:pos x="36" y="78"/>
                </a:cxn>
                <a:cxn ang="0">
                  <a:pos x="45" y="75"/>
                </a:cxn>
                <a:cxn ang="0">
                  <a:pos x="50" y="70"/>
                </a:cxn>
                <a:cxn ang="0">
                  <a:pos x="50" y="43"/>
                </a:cxn>
                <a:cxn ang="0">
                  <a:pos x="37" y="49"/>
                </a:cxn>
                <a:cxn ang="0">
                  <a:pos x="27" y="65"/>
                </a:cxn>
                <a:cxn ang="0">
                  <a:pos x="30" y="75"/>
                </a:cxn>
                <a:cxn ang="0">
                  <a:pos x="36" y="78"/>
                </a:cxn>
                <a:cxn ang="0">
                  <a:pos x="36" y="78"/>
                </a:cxn>
                <a:cxn ang="0">
                  <a:pos x="0" y="71"/>
                </a:cxn>
                <a:cxn ang="0">
                  <a:pos x="0" y="71"/>
                </a:cxn>
                <a:cxn ang="0">
                  <a:pos x="12" y="51"/>
                </a:cxn>
                <a:cxn ang="0">
                  <a:pos x="50" y="36"/>
                </a:cxn>
                <a:cxn ang="0">
                  <a:pos x="50" y="23"/>
                </a:cxn>
                <a:cxn ang="0">
                  <a:pos x="47" y="11"/>
                </a:cxn>
                <a:cxn ang="0">
                  <a:pos x="34" y="7"/>
                </a:cxn>
                <a:cxn ang="0">
                  <a:pos x="26" y="9"/>
                </a:cxn>
                <a:cxn ang="0">
                  <a:pos x="23" y="13"/>
                </a:cxn>
                <a:cxn ang="0">
                  <a:pos x="23" y="15"/>
                </a:cxn>
                <a:cxn ang="0">
                  <a:pos x="24" y="17"/>
                </a:cxn>
                <a:cxn ang="0">
                  <a:pos x="25" y="18"/>
                </a:cxn>
                <a:cxn ang="0">
                  <a:pos x="27" y="21"/>
                </a:cxn>
                <a:cxn ang="0">
                  <a:pos x="28" y="25"/>
                </a:cxn>
                <a:cxn ang="0">
                  <a:pos x="25" y="33"/>
                </a:cxn>
                <a:cxn ang="0">
                  <a:pos x="17" y="36"/>
                </a:cxn>
                <a:cxn ang="0">
                  <a:pos x="7" y="33"/>
                </a:cxn>
                <a:cxn ang="0">
                  <a:pos x="4" y="24"/>
                </a:cxn>
                <a:cxn ang="0">
                  <a:pos x="14" y="7"/>
                </a:cxn>
                <a:cxn ang="0">
                  <a:pos x="39" y="1"/>
                </a:cxn>
                <a:cxn ang="0">
                  <a:pos x="65" y="7"/>
                </a:cxn>
                <a:cxn ang="0">
                  <a:pos x="76" y="29"/>
                </a:cxn>
                <a:cxn ang="0">
                  <a:pos x="76" y="74"/>
                </a:cxn>
                <a:cxn ang="0">
                  <a:pos x="77" y="78"/>
                </a:cxn>
                <a:cxn ang="0">
                  <a:pos x="79" y="79"/>
                </a:cxn>
                <a:cxn ang="0">
                  <a:pos x="81" y="79"/>
                </a:cxn>
                <a:cxn ang="0">
                  <a:pos x="84" y="77"/>
                </a:cxn>
                <a:cxn ang="0">
                  <a:pos x="86" y="81"/>
                </a:cxn>
                <a:cxn ang="0">
                  <a:pos x="74" y="89"/>
                </a:cxn>
                <a:cxn ang="0">
                  <a:pos x="65" y="91"/>
                </a:cxn>
                <a:cxn ang="0">
                  <a:pos x="53" y="86"/>
                </a:cxn>
                <a:cxn ang="0">
                  <a:pos x="50" y="78"/>
                </a:cxn>
                <a:cxn ang="0">
                  <a:pos x="33" y="89"/>
                </a:cxn>
                <a:cxn ang="0">
                  <a:pos x="21" y="91"/>
                </a:cxn>
                <a:cxn ang="0">
                  <a:pos x="7" y="86"/>
                </a:cxn>
                <a:cxn ang="0">
                  <a:pos x="0" y="71"/>
                </a:cxn>
                <a:cxn ang="0">
                  <a:pos x="0" y="71"/>
                </a:cxn>
                <a:cxn ang="0">
                  <a:pos x="40" y="0"/>
                </a:cxn>
                <a:cxn ang="0">
                  <a:pos x="40" y="0"/>
                </a:cxn>
                <a:cxn ang="0">
                  <a:pos x="40" y="0"/>
                </a:cxn>
              </a:cxnLst>
              <a:rect l="0" t="0" r="r" b="b"/>
              <a:pathLst>
                <a:path w="86" h="91">
                  <a:moveTo>
                    <a:pt x="36" y="78"/>
                  </a:moveTo>
                  <a:lnTo>
                    <a:pt x="36" y="78"/>
                  </a:lnTo>
                  <a:cubicBezTo>
                    <a:pt x="39" y="78"/>
                    <a:pt x="42" y="77"/>
                    <a:pt x="45" y="75"/>
                  </a:cubicBezTo>
                  <a:cubicBezTo>
                    <a:pt x="46" y="74"/>
                    <a:pt x="48" y="72"/>
                    <a:pt x="50" y="70"/>
                  </a:cubicBezTo>
                  <a:lnTo>
                    <a:pt x="50" y="43"/>
                  </a:lnTo>
                  <a:cubicBezTo>
                    <a:pt x="45" y="44"/>
                    <a:pt x="41" y="46"/>
                    <a:pt x="37" y="49"/>
                  </a:cubicBezTo>
                  <a:cubicBezTo>
                    <a:pt x="31" y="53"/>
                    <a:pt x="27" y="59"/>
                    <a:pt x="27" y="65"/>
                  </a:cubicBezTo>
                  <a:cubicBezTo>
                    <a:pt x="27" y="70"/>
                    <a:pt x="28" y="73"/>
                    <a:pt x="30" y="75"/>
                  </a:cubicBezTo>
                  <a:cubicBezTo>
                    <a:pt x="32" y="77"/>
                    <a:pt x="34" y="78"/>
                    <a:pt x="36" y="78"/>
                  </a:cubicBezTo>
                  <a:lnTo>
                    <a:pt x="36" y="78"/>
                  </a:lnTo>
                  <a:close/>
                  <a:moveTo>
                    <a:pt x="0" y="71"/>
                  </a:moveTo>
                  <a:lnTo>
                    <a:pt x="0" y="71"/>
                  </a:lnTo>
                  <a:cubicBezTo>
                    <a:pt x="0" y="63"/>
                    <a:pt x="4" y="56"/>
                    <a:pt x="12" y="51"/>
                  </a:cubicBezTo>
                  <a:cubicBezTo>
                    <a:pt x="20" y="46"/>
                    <a:pt x="33" y="41"/>
                    <a:pt x="50" y="36"/>
                  </a:cubicBezTo>
                  <a:lnTo>
                    <a:pt x="50" y="23"/>
                  </a:lnTo>
                  <a:cubicBezTo>
                    <a:pt x="50" y="17"/>
                    <a:pt x="49" y="13"/>
                    <a:pt x="47" y="11"/>
                  </a:cubicBezTo>
                  <a:cubicBezTo>
                    <a:pt x="44" y="8"/>
                    <a:pt x="40" y="7"/>
                    <a:pt x="34" y="7"/>
                  </a:cubicBezTo>
                  <a:cubicBezTo>
                    <a:pt x="31" y="7"/>
                    <a:pt x="28" y="7"/>
                    <a:pt x="26" y="9"/>
                  </a:cubicBezTo>
                  <a:cubicBezTo>
                    <a:pt x="24" y="10"/>
                    <a:pt x="23" y="11"/>
                    <a:pt x="23" y="13"/>
                  </a:cubicBezTo>
                  <a:cubicBezTo>
                    <a:pt x="23" y="14"/>
                    <a:pt x="23" y="15"/>
                    <a:pt x="23" y="15"/>
                  </a:cubicBezTo>
                  <a:cubicBezTo>
                    <a:pt x="23" y="16"/>
                    <a:pt x="24" y="16"/>
                    <a:pt x="24" y="17"/>
                  </a:cubicBezTo>
                  <a:lnTo>
                    <a:pt x="25" y="18"/>
                  </a:lnTo>
                  <a:cubicBezTo>
                    <a:pt x="26" y="19"/>
                    <a:pt x="27" y="20"/>
                    <a:pt x="27" y="21"/>
                  </a:cubicBezTo>
                  <a:cubicBezTo>
                    <a:pt x="28" y="23"/>
                    <a:pt x="28" y="24"/>
                    <a:pt x="28" y="25"/>
                  </a:cubicBezTo>
                  <a:cubicBezTo>
                    <a:pt x="28" y="29"/>
                    <a:pt x="27" y="31"/>
                    <a:pt x="25" y="33"/>
                  </a:cubicBezTo>
                  <a:cubicBezTo>
                    <a:pt x="22" y="35"/>
                    <a:pt x="20" y="36"/>
                    <a:pt x="17" y="36"/>
                  </a:cubicBezTo>
                  <a:cubicBezTo>
                    <a:pt x="13" y="36"/>
                    <a:pt x="10" y="35"/>
                    <a:pt x="7" y="33"/>
                  </a:cubicBezTo>
                  <a:cubicBezTo>
                    <a:pt x="5" y="31"/>
                    <a:pt x="4" y="28"/>
                    <a:pt x="4" y="24"/>
                  </a:cubicBezTo>
                  <a:cubicBezTo>
                    <a:pt x="4" y="17"/>
                    <a:pt x="7" y="11"/>
                    <a:pt x="14" y="7"/>
                  </a:cubicBezTo>
                  <a:cubicBezTo>
                    <a:pt x="21" y="3"/>
                    <a:pt x="29" y="1"/>
                    <a:pt x="39" y="1"/>
                  </a:cubicBezTo>
                  <a:cubicBezTo>
                    <a:pt x="49" y="1"/>
                    <a:pt x="58" y="3"/>
                    <a:pt x="65" y="7"/>
                  </a:cubicBezTo>
                  <a:cubicBezTo>
                    <a:pt x="72" y="11"/>
                    <a:pt x="76" y="18"/>
                    <a:pt x="76" y="29"/>
                  </a:cubicBezTo>
                  <a:lnTo>
                    <a:pt x="76" y="74"/>
                  </a:lnTo>
                  <a:cubicBezTo>
                    <a:pt x="76" y="76"/>
                    <a:pt x="76" y="77"/>
                    <a:pt x="77" y="78"/>
                  </a:cubicBezTo>
                  <a:cubicBezTo>
                    <a:pt x="77" y="79"/>
                    <a:pt x="78" y="79"/>
                    <a:pt x="79" y="79"/>
                  </a:cubicBezTo>
                  <a:cubicBezTo>
                    <a:pt x="80" y="79"/>
                    <a:pt x="80" y="79"/>
                    <a:pt x="81" y="79"/>
                  </a:cubicBezTo>
                  <a:cubicBezTo>
                    <a:pt x="81" y="79"/>
                    <a:pt x="82" y="78"/>
                    <a:pt x="84" y="77"/>
                  </a:cubicBezTo>
                  <a:lnTo>
                    <a:pt x="86" y="81"/>
                  </a:lnTo>
                  <a:cubicBezTo>
                    <a:pt x="83" y="85"/>
                    <a:pt x="79" y="88"/>
                    <a:pt x="74" y="89"/>
                  </a:cubicBezTo>
                  <a:cubicBezTo>
                    <a:pt x="72" y="91"/>
                    <a:pt x="69" y="91"/>
                    <a:pt x="65" y="91"/>
                  </a:cubicBezTo>
                  <a:cubicBezTo>
                    <a:pt x="60" y="91"/>
                    <a:pt x="56" y="89"/>
                    <a:pt x="53" y="86"/>
                  </a:cubicBezTo>
                  <a:cubicBezTo>
                    <a:pt x="52" y="84"/>
                    <a:pt x="51" y="82"/>
                    <a:pt x="50" y="78"/>
                  </a:cubicBezTo>
                  <a:cubicBezTo>
                    <a:pt x="45" y="83"/>
                    <a:pt x="39" y="87"/>
                    <a:pt x="33" y="89"/>
                  </a:cubicBezTo>
                  <a:cubicBezTo>
                    <a:pt x="29" y="90"/>
                    <a:pt x="25" y="91"/>
                    <a:pt x="21" y="91"/>
                  </a:cubicBezTo>
                  <a:cubicBezTo>
                    <a:pt x="16" y="91"/>
                    <a:pt x="11" y="89"/>
                    <a:pt x="7" y="86"/>
                  </a:cubicBezTo>
                  <a:cubicBezTo>
                    <a:pt x="2" y="83"/>
                    <a:pt x="0" y="78"/>
                    <a:pt x="0" y="71"/>
                  </a:cubicBezTo>
                  <a:lnTo>
                    <a:pt x="0" y="71"/>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3" name="Freeform 489"/>
            <p:cNvSpPr>
              <a:spLocks/>
            </p:cNvSpPr>
            <p:nvPr/>
          </p:nvSpPr>
          <p:spPr bwMode="auto">
            <a:xfrm>
              <a:off x="3776" y="2266"/>
              <a:ext cx="42" cy="47"/>
            </a:xfrm>
            <a:custGeom>
              <a:avLst/>
              <a:gdLst/>
              <a:ahLst/>
              <a:cxnLst>
                <a:cxn ang="0">
                  <a:pos x="0" y="83"/>
                </a:cxn>
                <a:cxn ang="0">
                  <a:pos x="0" y="83"/>
                </a:cxn>
                <a:cxn ang="0">
                  <a:pos x="8" y="80"/>
                </a:cxn>
                <a:cxn ang="0">
                  <a:pos x="10" y="73"/>
                </a:cxn>
                <a:cxn ang="0">
                  <a:pos x="10" y="68"/>
                </a:cxn>
                <a:cxn ang="0">
                  <a:pos x="10" y="17"/>
                </a:cxn>
                <a:cxn ang="0">
                  <a:pos x="8" y="9"/>
                </a:cxn>
                <a:cxn ang="0">
                  <a:pos x="0" y="6"/>
                </a:cxn>
                <a:cxn ang="0">
                  <a:pos x="0" y="2"/>
                </a:cxn>
                <a:cxn ang="0">
                  <a:pos x="36" y="2"/>
                </a:cxn>
                <a:cxn ang="0">
                  <a:pos x="36" y="16"/>
                </a:cxn>
                <a:cxn ang="0">
                  <a:pos x="48" y="4"/>
                </a:cxn>
                <a:cxn ang="0">
                  <a:pos x="61" y="0"/>
                </a:cxn>
                <a:cxn ang="0">
                  <a:pos x="71" y="3"/>
                </a:cxn>
                <a:cxn ang="0">
                  <a:pos x="76" y="14"/>
                </a:cxn>
                <a:cxn ang="0">
                  <a:pos x="73" y="23"/>
                </a:cxn>
                <a:cxn ang="0">
                  <a:pos x="64" y="27"/>
                </a:cxn>
                <a:cxn ang="0">
                  <a:pos x="54" y="21"/>
                </a:cxn>
                <a:cxn ang="0">
                  <a:pos x="48" y="16"/>
                </a:cxn>
                <a:cxn ang="0">
                  <a:pos x="40" y="20"/>
                </a:cxn>
                <a:cxn ang="0">
                  <a:pos x="37" y="33"/>
                </a:cxn>
                <a:cxn ang="0">
                  <a:pos x="37" y="68"/>
                </a:cxn>
                <a:cxn ang="0">
                  <a:pos x="39" y="80"/>
                </a:cxn>
                <a:cxn ang="0">
                  <a:pos x="50" y="83"/>
                </a:cxn>
                <a:cxn ang="0">
                  <a:pos x="50" y="87"/>
                </a:cxn>
                <a:cxn ang="0">
                  <a:pos x="0" y="87"/>
                </a:cxn>
                <a:cxn ang="0">
                  <a:pos x="0" y="83"/>
                </a:cxn>
              </a:cxnLst>
              <a:rect l="0" t="0" r="r" b="b"/>
              <a:pathLst>
                <a:path w="76" h="87">
                  <a:moveTo>
                    <a:pt x="0" y="83"/>
                  </a:moveTo>
                  <a:lnTo>
                    <a:pt x="0" y="83"/>
                  </a:lnTo>
                  <a:cubicBezTo>
                    <a:pt x="4" y="83"/>
                    <a:pt x="7" y="82"/>
                    <a:pt x="8" y="80"/>
                  </a:cubicBezTo>
                  <a:cubicBezTo>
                    <a:pt x="9" y="79"/>
                    <a:pt x="10" y="77"/>
                    <a:pt x="10" y="73"/>
                  </a:cubicBezTo>
                  <a:lnTo>
                    <a:pt x="10" y="68"/>
                  </a:lnTo>
                  <a:lnTo>
                    <a:pt x="10" y="17"/>
                  </a:lnTo>
                  <a:cubicBezTo>
                    <a:pt x="10" y="13"/>
                    <a:pt x="10" y="11"/>
                    <a:pt x="8" y="9"/>
                  </a:cubicBezTo>
                  <a:cubicBezTo>
                    <a:pt x="7" y="8"/>
                    <a:pt x="4" y="7"/>
                    <a:pt x="0" y="6"/>
                  </a:cubicBezTo>
                  <a:lnTo>
                    <a:pt x="0" y="2"/>
                  </a:lnTo>
                  <a:lnTo>
                    <a:pt x="36" y="2"/>
                  </a:lnTo>
                  <a:lnTo>
                    <a:pt x="36" y="16"/>
                  </a:lnTo>
                  <a:cubicBezTo>
                    <a:pt x="40" y="11"/>
                    <a:pt x="44" y="7"/>
                    <a:pt x="48" y="4"/>
                  </a:cubicBezTo>
                  <a:cubicBezTo>
                    <a:pt x="51" y="1"/>
                    <a:pt x="56" y="0"/>
                    <a:pt x="61" y="0"/>
                  </a:cubicBezTo>
                  <a:cubicBezTo>
                    <a:pt x="65" y="0"/>
                    <a:pt x="68" y="1"/>
                    <a:pt x="71" y="3"/>
                  </a:cubicBezTo>
                  <a:cubicBezTo>
                    <a:pt x="74" y="6"/>
                    <a:pt x="76" y="9"/>
                    <a:pt x="76" y="14"/>
                  </a:cubicBezTo>
                  <a:cubicBezTo>
                    <a:pt x="76" y="18"/>
                    <a:pt x="75" y="21"/>
                    <a:pt x="73" y="23"/>
                  </a:cubicBezTo>
                  <a:cubicBezTo>
                    <a:pt x="70" y="25"/>
                    <a:pt x="68" y="27"/>
                    <a:pt x="64" y="27"/>
                  </a:cubicBezTo>
                  <a:cubicBezTo>
                    <a:pt x="60" y="27"/>
                    <a:pt x="57" y="25"/>
                    <a:pt x="54" y="21"/>
                  </a:cubicBezTo>
                  <a:cubicBezTo>
                    <a:pt x="51" y="17"/>
                    <a:pt x="49" y="16"/>
                    <a:pt x="48" y="16"/>
                  </a:cubicBezTo>
                  <a:cubicBezTo>
                    <a:pt x="46" y="16"/>
                    <a:pt x="43" y="17"/>
                    <a:pt x="40" y="20"/>
                  </a:cubicBezTo>
                  <a:cubicBezTo>
                    <a:pt x="38" y="23"/>
                    <a:pt x="37" y="28"/>
                    <a:pt x="37" y="33"/>
                  </a:cubicBezTo>
                  <a:lnTo>
                    <a:pt x="37" y="68"/>
                  </a:lnTo>
                  <a:cubicBezTo>
                    <a:pt x="37" y="75"/>
                    <a:pt x="38" y="78"/>
                    <a:pt x="39" y="80"/>
                  </a:cubicBezTo>
                  <a:cubicBezTo>
                    <a:pt x="41" y="82"/>
                    <a:pt x="45" y="83"/>
                    <a:pt x="50" y="83"/>
                  </a:cubicBezTo>
                  <a:lnTo>
                    <a:pt x="50" y="87"/>
                  </a:lnTo>
                  <a:lnTo>
                    <a:pt x="0" y="87"/>
                  </a:lnTo>
                  <a:lnTo>
                    <a:pt x="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4" name="Freeform 490"/>
            <p:cNvSpPr>
              <a:spLocks noEditPoints="1"/>
            </p:cNvSpPr>
            <p:nvPr/>
          </p:nvSpPr>
          <p:spPr bwMode="auto">
            <a:xfrm>
              <a:off x="3527" y="2346"/>
              <a:ext cx="70" cy="70"/>
            </a:xfrm>
            <a:custGeom>
              <a:avLst/>
              <a:gdLst/>
              <a:ahLst/>
              <a:cxnLst>
                <a:cxn ang="0">
                  <a:pos x="70" y="84"/>
                </a:cxn>
                <a:cxn ang="0">
                  <a:pos x="70" y="84"/>
                </a:cxn>
                <a:cxn ang="0">
                  <a:pos x="52" y="41"/>
                </a:cxn>
                <a:cxn ang="0">
                  <a:pos x="50" y="41"/>
                </a:cxn>
                <a:cxn ang="0">
                  <a:pos x="33" y="84"/>
                </a:cxn>
                <a:cxn ang="0">
                  <a:pos x="70" y="84"/>
                </a:cxn>
                <a:cxn ang="0">
                  <a:pos x="0" y="123"/>
                </a:cxn>
                <a:cxn ang="0">
                  <a:pos x="0" y="123"/>
                </a:cxn>
                <a:cxn ang="0">
                  <a:pos x="11" y="117"/>
                </a:cxn>
                <a:cxn ang="0">
                  <a:pos x="18" y="102"/>
                </a:cxn>
                <a:cxn ang="0">
                  <a:pos x="60" y="0"/>
                </a:cxn>
                <a:cxn ang="0">
                  <a:pos x="65" y="0"/>
                </a:cxn>
                <a:cxn ang="0">
                  <a:pos x="106" y="98"/>
                </a:cxn>
                <a:cxn ang="0">
                  <a:pos x="117" y="119"/>
                </a:cxn>
                <a:cxn ang="0">
                  <a:pos x="126" y="123"/>
                </a:cxn>
                <a:cxn ang="0">
                  <a:pos x="126" y="128"/>
                </a:cxn>
                <a:cxn ang="0">
                  <a:pos x="66" y="128"/>
                </a:cxn>
                <a:cxn ang="0">
                  <a:pos x="66" y="123"/>
                </a:cxn>
                <a:cxn ang="0">
                  <a:pos x="78" y="122"/>
                </a:cxn>
                <a:cxn ang="0">
                  <a:pos x="81" y="116"/>
                </a:cxn>
                <a:cxn ang="0">
                  <a:pos x="80" y="109"/>
                </a:cxn>
                <a:cxn ang="0">
                  <a:pos x="77" y="103"/>
                </a:cxn>
                <a:cxn ang="0">
                  <a:pos x="72" y="92"/>
                </a:cxn>
                <a:cxn ang="0">
                  <a:pos x="31" y="92"/>
                </a:cxn>
                <a:cxn ang="0">
                  <a:pos x="25" y="106"/>
                </a:cxn>
                <a:cxn ang="0">
                  <a:pos x="23" y="116"/>
                </a:cxn>
                <a:cxn ang="0">
                  <a:pos x="28" y="122"/>
                </a:cxn>
                <a:cxn ang="0">
                  <a:pos x="38" y="123"/>
                </a:cxn>
                <a:cxn ang="0">
                  <a:pos x="38" y="128"/>
                </a:cxn>
                <a:cxn ang="0">
                  <a:pos x="0" y="128"/>
                </a:cxn>
                <a:cxn ang="0">
                  <a:pos x="0" y="123"/>
                </a:cxn>
                <a:cxn ang="0">
                  <a:pos x="65" y="0"/>
                </a:cxn>
                <a:cxn ang="0">
                  <a:pos x="65" y="0"/>
                </a:cxn>
                <a:cxn ang="0">
                  <a:pos x="65" y="0"/>
                </a:cxn>
              </a:cxnLst>
              <a:rect l="0" t="0" r="r" b="b"/>
              <a:pathLst>
                <a:path w="126" h="128">
                  <a:moveTo>
                    <a:pt x="70" y="84"/>
                  </a:moveTo>
                  <a:lnTo>
                    <a:pt x="70" y="84"/>
                  </a:lnTo>
                  <a:lnTo>
                    <a:pt x="52" y="41"/>
                  </a:lnTo>
                  <a:lnTo>
                    <a:pt x="50" y="41"/>
                  </a:lnTo>
                  <a:lnTo>
                    <a:pt x="33" y="84"/>
                  </a:lnTo>
                  <a:lnTo>
                    <a:pt x="70" y="84"/>
                  </a:lnTo>
                  <a:close/>
                  <a:moveTo>
                    <a:pt x="0" y="123"/>
                  </a:moveTo>
                  <a:lnTo>
                    <a:pt x="0" y="123"/>
                  </a:lnTo>
                  <a:cubicBezTo>
                    <a:pt x="4" y="123"/>
                    <a:pt x="8" y="121"/>
                    <a:pt x="11" y="117"/>
                  </a:cubicBezTo>
                  <a:cubicBezTo>
                    <a:pt x="12" y="115"/>
                    <a:pt x="15" y="110"/>
                    <a:pt x="18" y="102"/>
                  </a:cubicBezTo>
                  <a:lnTo>
                    <a:pt x="60" y="0"/>
                  </a:lnTo>
                  <a:lnTo>
                    <a:pt x="65" y="0"/>
                  </a:lnTo>
                  <a:lnTo>
                    <a:pt x="106" y="98"/>
                  </a:lnTo>
                  <a:cubicBezTo>
                    <a:pt x="111" y="109"/>
                    <a:pt x="114" y="116"/>
                    <a:pt x="117" y="119"/>
                  </a:cubicBezTo>
                  <a:cubicBezTo>
                    <a:pt x="119" y="122"/>
                    <a:pt x="122" y="124"/>
                    <a:pt x="126" y="123"/>
                  </a:cubicBezTo>
                  <a:lnTo>
                    <a:pt x="126" y="128"/>
                  </a:lnTo>
                  <a:lnTo>
                    <a:pt x="66" y="128"/>
                  </a:lnTo>
                  <a:lnTo>
                    <a:pt x="66" y="123"/>
                  </a:lnTo>
                  <a:cubicBezTo>
                    <a:pt x="72" y="123"/>
                    <a:pt x="76" y="123"/>
                    <a:pt x="78" y="122"/>
                  </a:cubicBezTo>
                  <a:cubicBezTo>
                    <a:pt x="80" y="121"/>
                    <a:pt x="81" y="119"/>
                    <a:pt x="81" y="116"/>
                  </a:cubicBezTo>
                  <a:cubicBezTo>
                    <a:pt x="81" y="114"/>
                    <a:pt x="81" y="112"/>
                    <a:pt x="80" y="109"/>
                  </a:cubicBezTo>
                  <a:cubicBezTo>
                    <a:pt x="79" y="107"/>
                    <a:pt x="78" y="105"/>
                    <a:pt x="77" y="103"/>
                  </a:cubicBezTo>
                  <a:lnTo>
                    <a:pt x="72" y="92"/>
                  </a:lnTo>
                  <a:lnTo>
                    <a:pt x="31" y="92"/>
                  </a:lnTo>
                  <a:cubicBezTo>
                    <a:pt x="28" y="99"/>
                    <a:pt x="26" y="104"/>
                    <a:pt x="25" y="106"/>
                  </a:cubicBezTo>
                  <a:cubicBezTo>
                    <a:pt x="24" y="111"/>
                    <a:pt x="23" y="114"/>
                    <a:pt x="23" y="116"/>
                  </a:cubicBezTo>
                  <a:cubicBezTo>
                    <a:pt x="23" y="119"/>
                    <a:pt x="25" y="121"/>
                    <a:pt x="28" y="122"/>
                  </a:cubicBezTo>
                  <a:cubicBezTo>
                    <a:pt x="30" y="123"/>
                    <a:pt x="34" y="123"/>
                    <a:pt x="38" y="123"/>
                  </a:cubicBezTo>
                  <a:lnTo>
                    <a:pt x="38" y="128"/>
                  </a:lnTo>
                  <a:lnTo>
                    <a:pt x="0" y="128"/>
                  </a:lnTo>
                  <a:lnTo>
                    <a:pt x="0" y="123"/>
                  </a:lnTo>
                  <a:close/>
                  <a:moveTo>
                    <a:pt x="65" y="0"/>
                  </a:moveTo>
                  <a:lnTo>
                    <a:pt x="65" y="0"/>
                  </a:lnTo>
                  <a:lnTo>
                    <a:pt x="65"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5" name="Freeform 491"/>
            <p:cNvSpPr>
              <a:spLocks noEditPoints="1"/>
            </p:cNvSpPr>
            <p:nvPr/>
          </p:nvSpPr>
          <p:spPr bwMode="auto">
            <a:xfrm>
              <a:off x="3602" y="2347"/>
              <a:ext cx="52" cy="71"/>
            </a:xfrm>
            <a:custGeom>
              <a:avLst/>
              <a:gdLst/>
              <a:ahLst/>
              <a:cxnLst>
                <a:cxn ang="0">
                  <a:pos x="42" y="118"/>
                </a:cxn>
                <a:cxn ang="0">
                  <a:pos x="42" y="118"/>
                </a:cxn>
                <a:cxn ang="0">
                  <a:pos x="53" y="113"/>
                </a:cxn>
                <a:cxn ang="0">
                  <a:pos x="58" y="105"/>
                </a:cxn>
                <a:cxn ang="0">
                  <a:pos x="58" y="60"/>
                </a:cxn>
                <a:cxn ang="0">
                  <a:pos x="54" y="53"/>
                </a:cxn>
                <a:cxn ang="0">
                  <a:pos x="43" y="49"/>
                </a:cxn>
                <a:cxn ang="0">
                  <a:pos x="30" y="63"/>
                </a:cxn>
                <a:cxn ang="0">
                  <a:pos x="28" y="83"/>
                </a:cxn>
                <a:cxn ang="0">
                  <a:pos x="29" y="105"/>
                </a:cxn>
                <a:cxn ang="0">
                  <a:pos x="42" y="118"/>
                </a:cxn>
                <a:cxn ang="0">
                  <a:pos x="42" y="118"/>
                </a:cxn>
                <a:cxn ang="0">
                  <a:pos x="0" y="86"/>
                </a:cxn>
                <a:cxn ang="0">
                  <a:pos x="0" y="86"/>
                </a:cxn>
                <a:cxn ang="0">
                  <a:pos x="11" y="51"/>
                </a:cxn>
                <a:cxn ang="0">
                  <a:pos x="36" y="38"/>
                </a:cxn>
                <a:cxn ang="0">
                  <a:pos x="49" y="42"/>
                </a:cxn>
                <a:cxn ang="0">
                  <a:pos x="58" y="50"/>
                </a:cxn>
                <a:cxn ang="0">
                  <a:pos x="58" y="16"/>
                </a:cxn>
                <a:cxn ang="0">
                  <a:pos x="55" y="7"/>
                </a:cxn>
                <a:cxn ang="0">
                  <a:pos x="44" y="5"/>
                </a:cxn>
                <a:cxn ang="0">
                  <a:pos x="44" y="0"/>
                </a:cxn>
                <a:cxn ang="0">
                  <a:pos x="84" y="0"/>
                </a:cxn>
                <a:cxn ang="0">
                  <a:pos x="84" y="107"/>
                </a:cxn>
                <a:cxn ang="0">
                  <a:pos x="86" y="115"/>
                </a:cxn>
                <a:cxn ang="0">
                  <a:pos x="95" y="118"/>
                </a:cxn>
                <a:cxn ang="0">
                  <a:pos x="95" y="122"/>
                </a:cxn>
                <a:cxn ang="0">
                  <a:pos x="75" y="125"/>
                </a:cxn>
                <a:cxn ang="0">
                  <a:pos x="59" y="129"/>
                </a:cxn>
                <a:cxn ang="0">
                  <a:pos x="59" y="116"/>
                </a:cxn>
                <a:cxn ang="0">
                  <a:pos x="49" y="125"/>
                </a:cxn>
                <a:cxn ang="0">
                  <a:pos x="34" y="129"/>
                </a:cxn>
                <a:cxn ang="0">
                  <a:pos x="10" y="117"/>
                </a:cxn>
                <a:cxn ang="0">
                  <a:pos x="0" y="86"/>
                </a:cxn>
                <a:cxn ang="0">
                  <a:pos x="0" y="86"/>
                </a:cxn>
              </a:cxnLst>
              <a:rect l="0" t="0" r="r" b="b"/>
              <a:pathLst>
                <a:path w="95" h="129">
                  <a:moveTo>
                    <a:pt x="42" y="118"/>
                  </a:moveTo>
                  <a:lnTo>
                    <a:pt x="42" y="118"/>
                  </a:lnTo>
                  <a:cubicBezTo>
                    <a:pt x="46" y="118"/>
                    <a:pt x="50" y="116"/>
                    <a:pt x="53" y="113"/>
                  </a:cubicBezTo>
                  <a:cubicBezTo>
                    <a:pt x="56" y="109"/>
                    <a:pt x="58" y="107"/>
                    <a:pt x="58" y="105"/>
                  </a:cubicBezTo>
                  <a:lnTo>
                    <a:pt x="58" y="60"/>
                  </a:lnTo>
                  <a:cubicBezTo>
                    <a:pt x="58" y="59"/>
                    <a:pt x="57" y="56"/>
                    <a:pt x="54" y="53"/>
                  </a:cubicBezTo>
                  <a:cubicBezTo>
                    <a:pt x="51" y="50"/>
                    <a:pt x="47" y="49"/>
                    <a:pt x="43" y="49"/>
                  </a:cubicBezTo>
                  <a:cubicBezTo>
                    <a:pt x="36" y="49"/>
                    <a:pt x="32" y="53"/>
                    <a:pt x="30" y="63"/>
                  </a:cubicBezTo>
                  <a:cubicBezTo>
                    <a:pt x="28" y="68"/>
                    <a:pt x="28" y="74"/>
                    <a:pt x="28" y="83"/>
                  </a:cubicBezTo>
                  <a:cubicBezTo>
                    <a:pt x="28" y="93"/>
                    <a:pt x="28" y="100"/>
                    <a:pt x="29" y="105"/>
                  </a:cubicBezTo>
                  <a:cubicBezTo>
                    <a:pt x="32" y="114"/>
                    <a:pt x="36" y="118"/>
                    <a:pt x="42" y="118"/>
                  </a:cubicBezTo>
                  <a:lnTo>
                    <a:pt x="42" y="118"/>
                  </a:lnTo>
                  <a:close/>
                  <a:moveTo>
                    <a:pt x="0" y="86"/>
                  </a:moveTo>
                  <a:lnTo>
                    <a:pt x="0" y="86"/>
                  </a:lnTo>
                  <a:cubicBezTo>
                    <a:pt x="0" y="71"/>
                    <a:pt x="4" y="60"/>
                    <a:pt x="11" y="51"/>
                  </a:cubicBezTo>
                  <a:cubicBezTo>
                    <a:pt x="18" y="43"/>
                    <a:pt x="26" y="38"/>
                    <a:pt x="36" y="38"/>
                  </a:cubicBezTo>
                  <a:cubicBezTo>
                    <a:pt x="41" y="38"/>
                    <a:pt x="45" y="40"/>
                    <a:pt x="49" y="42"/>
                  </a:cubicBezTo>
                  <a:cubicBezTo>
                    <a:pt x="51" y="43"/>
                    <a:pt x="54" y="46"/>
                    <a:pt x="58" y="50"/>
                  </a:cubicBezTo>
                  <a:lnTo>
                    <a:pt x="58" y="16"/>
                  </a:lnTo>
                  <a:cubicBezTo>
                    <a:pt x="58" y="11"/>
                    <a:pt x="57" y="8"/>
                    <a:pt x="55" y="7"/>
                  </a:cubicBezTo>
                  <a:cubicBezTo>
                    <a:pt x="53" y="6"/>
                    <a:pt x="50" y="5"/>
                    <a:pt x="44" y="5"/>
                  </a:cubicBezTo>
                  <a:lnTo>
                    <a:pt x="44" y="0"/>
                  </a:lnTo>
                  <a:lnTo>
                    <a:pt x="84" y="0"/>
                  </a:lnTo>
                  <a:lnTo>
                    <a:pt x="84" y="107"/>
                  </a:lnTo>
                  <a:cubicBezTo>
                    <a:pt x="84" y="111"/>
                    <a:pt x="85" y="114"/>
                    <a:pt x="86" y="115"/>
                  </a:cubicBezTo>
                  <a:cubicBezTo>
                    <a:pt x="88" y="117"/>
                    <a:pt x="90" y="118"/>
                    <a:pt x="95" y="118"/>
                  </a:cubicBezTo>
                  <a:lnTo>
                    <a:pt x="95" y="122"/>
                  </a:lnTo>
                  <a:cubicBezTo>
                    <a:pt x="84" y="124"/>
                    <a:pt x="78" y="124"/>
                    <a:pt x="75" y="125"/>
                  </a:cubicBezTo>
                  <a:cubicBezTo>
                    <a:pt x="71" y="125"/>
                    <a:pt x="66" y="127"/>
                    <a:pt x="59" y="129"/>
                  </a:cubicBezTo>
                  <a:lnTo>
                    <a:pt x="59" y="116"/>
                  </a:lnTo>
                  <a:cubicBezTo>
                    <a:pt x="55" y="120"/>
                    <a:pt x="52" y="123"/>
                    <a:pt x="49" y="125"/>
                  </a:cubicBezTo>
                  <a:cubicBezTo>
                    <a:pt x="44" y="127"/>
                    <a:pt x="39" y="129"/>
                    <a:pt x="34" y="129"/>
                  </a:cubicBezTo>
                  <a:cubicBezTo>
                    <a:pt x="25" y="129"/>
                    <a:pt x="17" y="125"/>
                    <a:pt x="10" y="117"/>
                  </a:cubicBezTo>
                  <a:cubicBezTo>
                    <a:pt x="4"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6" name="Freeform 492"/>
            <p:cNvSpPr>
              <a:spLocks noEditPoints="1"/>
            </p:cNvSpPr>
            <p:nvPr/>
          </p:nvSpPr>
          <p:spPr bwMode="auto">
            <a:xfrm>
              <a:off x="3658" y="2347"/>
              <a:ext cx="53" cy="71"/>
            </a:xfrm>
            <a:custGeom>
              <a:avLst/>
              <a:gdLst/>
              <a:ahLst/>
              <a:cxnLst>
                <a:cxn ang="0">
                  <a:pos x="42" y="118"/>
                </a:cxn>
                <a:cxn ang="0">
                  <a:pos x="42" y="118"/>
                </a:cxn>
                <a:cxn ang="0">
                  <a:pos x="53" y="113"/>
                </a:cxn>
                <a:cxn ang="0">
                  <a:pos x="58" y="105"/>
                </a:cxn>
                <a:cxn ang="0">
                  <a:pos x="58" y="60"/>
                </a:cxn>
                <a:cxn ang="0">
                  <a:pos x="54" y="53"/>
                </a:cxn>
                <a:cxn ang="0">
                  <a:pos x="43" y="49"/>
                </a:cxn>
                <a:cxn ang="0">
                  <a:pos x="30" y="63"/>
                </a:cxn>
                <a:cxn ang="0">
                  <a:pos x="28" y="83"/>
                </a:cxn>
                <a:cxn ang="0">
                  <a:pos x="30" y="105"/>
                </a:cxn>
                <a:cxn ang="0">
                  <a:pos x="42" y="118"/>
                </a:cxn>
                <a:cxn ang="0">
                  <a:pos x="42" y="118"/>
                </a:cxn>
                <a:cxn ang="0">
                  <a:pos x="0" y="86"/>
                </a:cxn>
                <a:cxn ang="0">
                  <a:pos x="0" y="86"/>
                </a:cxn>
                <a:cxn ang="0">
                  <a:pos x="11" y="51"/>
                </a:cxn>
                <a:cxn ang="0">
                  <a:pos x="36" y="38"/>
                </a:cxn>
                <a:cxn ang="0">
                  <a:pos x="49" y="42"/>
                </a:cxn>
                <a:cxn ang="0">
                  <a:pos x="58" y="50"/>
                </a:cxn>
                <a:cxn ang="0">
                  <a:pos x="58" y="16"/>
                </a:cxn>
                <a:cxn ang="0">
                  <a:pos x="55" y="7"/>
                </a:cxn>
                <a:cxn ang="0">
                  <a:pos x="44" y="5"/>
                </a:cxn>
                <a:cxn ang="0">
                  <a:pos x="44" y="0"/>
                </a:cxn>
                <a:cxn ang="0">
                  <a:pos x="84" y="0"/>
                </a:cxn>
                <a:cxn ang="0">
                  <a:pos x="84" y="107"/>
                </a:cxn>
                <a:cxn ang="0">
                  <a:pos x="86" y="115"/>
                </a:cxn>
                <a:cxn ang="0">
                  <a:pos x="95" y="118"/>
                </a:cxn>
                <a:cxn ang="0">
                  <a:pos x="95" y="122"/>
                </a:cxn>
                <a:cxn ang="0">
                  <a:pos x="75" y="125"/>
                </a:cxn>
                <a:cxn ang="0">
                  <a:pos x="59" y="129"/>
                </a:cxn>
                <a:cxn ang="0">
                  <a:pos x="59" y="116"/>
                </a:cxn>
                <a:cxn ang="0">
                  <a:pos x="49" y="125"/>
                </a:cxn>
                <a:cxn ang="0">
                  <a:pos x="34" y="129"/>
                </a:cxn>
                <a:cxn ang="0">
                  <a:pos x="10" y="117"/>
                </a:cxn>
                <a:cxn ang="0">
                  <a:pos x="0" y="86"/>
                </a:cxn>
                <a:cxn ang="0">
                  <a:pos x="0" y="86"/>
                </a:cxn>
              </a:cxnLst>
              <a:rect l="0" t="0" r="r" b="b"/>
              <a:pathLst>
                <a:path w="95" h="129">
                  <a:moveTo>
                    <a:pt x="42" y="118"/>
                  </a:moveTo>
                  <a:lnTo>
                    <a:pt x="42" y="118"/>
                  </a:lnTo>
                  <a:cubicBezTo>
                    <a:pt x="46" y="118"/>
                    <a:pt x="50" y="116"/>
                    <a:pt x="53" y="113"/>
                  </a:cubicBezTo>
                  <a:cubicBezTo>
                    <a:pt x="56" y="109"/>
                    <a:pt x="58" y="107"/>
                    <a:pt x="58" y="105"/>
                  </a:cubicBezTo>
                  <a:lnTo>
                    <a:pt x="58" y="60"/>
                  </a:lnTo>
                  <a:cubicBezTo>
                    <a:pt x="58" y="59"/>
                    <a:pt x="57" y="56"/>
                    <a:pt x="54" y="53"/>
                  </a:cubicBezTo>
                  <a:cubicBezTo>
                    <a:pt x="51" y="50"/>
                    <a:pt x="48" y="49"/>
                    <a:pt x="43" y="49"/>
                  </a:cubicBezTo>
                  <a:cubicBezTo>
                    <a:pt x="36" y="49"/>
                    <a:pt x="32" y="53"/>
                    <a:pt x="30" y="63"/>
                  </a:cubicBezTo>
                  <a:cubicBezTo>
                    <a:pt x="28" y="68"/>
                    <a:pt x="28" y="74"/>
                    <a:pt x="28" y="83"/>
                  </a:cubicBezTo>
                  <a:cubicBezTo>
                    <a:pt x="28" y="93"/>
                    <a:pt x="28" y="100"/>
                    <a:pt x="30" y="105"/>
                  </a:cubicBezTo>
                  <a:cubicBezTo>
                    <a:pt x="32" y="114"/>
                    <a:pt x="36" y="118"/>
                    <a:pt x="42" y="118"/>
                  </a:cubicBezTo>
                  <a:lnTo>
                    <a:pt x="42" y="118"/>
                  </a:lnTo>
                  <a:close/>
                  <a:moveTo>
                    <a:pt x="0" y="86"/>
                  </a:moveTo>
                  <a:lnTo>
                    <a:pt x="0" y="86"/>
                  </a:lnTo>
                  <a:cubicBezTo>
                    <a:pt x="0" y="71"/>
                    <a:pt x="4" y="60"/>
                    <a:pt x="11" y="51"/>
                  </a:cubicBezTo>
                  <a:cubicBezTo>
                    <a:pt x="18" y="43"/>
                    <a:pt x="26" y="38"/>
                    <a:pt x="36" y="38"/>
                  </a:cubicBezTo>
                  <a:cubicBezTo>
                    <a:pt x="41" y="38"/>
                    <a:pt x="45" y="40"/>
                    <a:pt x="49" y="42"/>
                  </a:cubicBezTo>
                  <a:cubicBezTo>
                    <a:pt x="51" y="43"/>
                    <a:pt x="54" y="46"/>
                    <a:pt x="58" y="50"/>
                  </a:cubicBezTo>
                  <a:lnTo>
                    <a:pt x="58" y="16"/>
                  </a:lnTo>
                  <a:cubicBezTo>
                    <a:pt x="58" y="11"/>
                    <a:pt x="57" y="8"/>
                    <a:pt x="55" y="7"/>
                  </a:cubicBezTo>
                  <a:cubicBezTo>
                    <a:pt x="53" y="6"/>
                    <a:pt x="50" y="5"/>
                    <a:pt x="44" y="5"/>
                  </a:cubicBezTo>
                  <a:lnTo>
                    <a:pt x="44" y="0"/>
                  </a:lnTo>
                  <a:lnTo>
                    <a:pt x="84" y="0"/>
                  </a:lnTo>
                  <a:lnTo>
                    <a:pt x="84" y="107"/>
                  </a:lnTo>
                  <a:cubicBezTo>
                    <a:pt x="84" y="111"/>
                    <a:pt x="85" y="114"/>
                    <a:pt x="86" y="115"/>
                  </a:cubicBezTo>
                  <a:cubicBezTo>
                    <a:pt x="88" y="117"/>
                    <a:pt x="90" y="118"/>
                    <a:pt x="95" y="118"/>
                  </a:cubicBezTo>
                  <a:lnTo>
                    <a:pt x="95" y="122"/>
                  </a:lnTo>
                  <a:cubicBezTo>
                    <a:pt x="84" y="124"/>
                    <a:pt x="78" y="124"/>
                    <a:pt x="75" y="125"/>
                  </a:cubicBezTo>
                  <a:cubicBezTo>
                    <a:pt x="72" y="125"/>
                    <a:pt x="66" y="127"/>
                    <a:pt x="59" y="129"/>
                  </a:cubicBezTo>
                  <a:lnTo>
                    <a:pt x="59" y="116"/>
                  </a:lnTo>
                  <a:cubicBezTo>
                    <a:pt x="55" y="120"/>
                    <a:pt x="52" y="123"/>
                    <a:pt x="49" y="125"/>
                  </a:cubicBezTo>
                  <a:cubicBezTo>
                    <a:pt x="44" y="127"/>
                    <a:pt x="39" y="129"/>
                    <a:pt x="34" y="129"/>
                  </a:cubicBezTo>
                  <a:cubicBezTo>
                    <a:pt x="25" y="129"/>
                    <a:pt x="17" y="125"/>
                    <a:pt x="10" y="117"/>
                  </a:cubicBezTo>
                  <a:cubicBezTo>
                    <a:pt x="4" y="110"/>
                    <a:pt x="0" y="99"/>
                    <a:pt x="0" y="86"/>
                  </a:cubicBezTo>
                  <a:lnTo>
                    <a:pt x="0" y="8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7" name="Freeform 493"/>
            <p:cNvSpPr>
              <a:spLocks/>
            </p:cNvSpPr>
            <p:nvPr/>
          </p:nvSpPr>
          <p:spPr bwMode="auto">
            <a:xfrm>
              <a:off x="3714" y="2368"/>
              <a:ext cx="42" cy="48"/>
            </a:xfrm>
            <a:custGeom>
              <a:avLst/>
              <a:gdLst/>
              <a:ahLst/>
              <a:cxnLst>
                <a:cxn ang="0">
                  <a:pos x="0" y="84"/>
                </a:cxn>
                <a:cxn ang="0">
                  <a:pos x="0" y="84"/>
                </a:cxn>
                <a:cxn ang="0">
                  <a:pos x="7" y="81"/>
                </a:cxn>
                <a:cxn ang="0">
                  <a:pos x="10" y="74"/>
                </a:cxn>
                <a:cxn ang="0">
                  <a:pos x="10" y="68"/>
                </a:cxn>
                <a:cxn ang="0">
                  <a:pos x="10" y="18"/>
                </a:cxn>
                <a:cxn ang="0">
                  <a:pos x="8" y="10"/>
                </a:cxn>
                <a:cxn ang="0">
                  <a:pos x="0" y="7"/>
                </a:cxn>
                <a:cxn ang="0">
                  <a:pos x="0" y="2"/>
                </a:cxn>
                <a:cxn ang="0">
                  <a:pos x="35" y="2"/>
                </a:cxn>
                <a:cxn ang="0">
                  <a:pos x="35" y="17"/>
                </a:cxn>
                <a:cxn ang="0">
                  <a:pos x="47" y="5"/>
                </a:cxn>
                <a:cxn ang="0">
                  <a:pos x="60" y="0"/>
                </a:cxn>
                <a:cxn ang="0">
                  <a:pos x="71" y="4"/>
                </a:cxn>
                <a:cxn ang="0">
                  <a:pos x="75" y="15"/>
                </a:cxn>
                <a:cxn ang="0">
                  <a:pos x="72" y="24"/>
                </a:cxn>
                <a:cxn ang="0">
                  <a:pos x="64" y="27"/>
                </a:cxn>
                <a:cxn ang="0">
                  <a:pos x="53" y="22"/>
                </a:cxn>
                <a:cxn ang="0">
                  <a:pos x="47" y="16"/>
                </a:cxn>
                <a:cxn ang="0">
                  <a:pos x="40" y="21"/>
                </a:cxn>
                <a:cxn ang="0">
                  <a:pos x="36" y="34"/>
                </a:cxn>
                <a:cxn ang="0">
                  <a:pos x="36" y="69"/>
                </a:cxn>
                <a:cxn ang="0">
                  <a:pos x="39" y="81"/>
                </a:cxn>
                <a:cxn ang="0">
                  <a:pos x="50" y="84"/>
                </a:cxn>
                <a:cxn ang="0">
                  <a:pos x="50" y="88"/>
                </a:cxn>
                <a:cxn ang="0">
                  <a:pos x="0" y="88"/>
                </a:cxn>
                <a:cxn ang="0">
                  <a:pos x="0" y="84"/>
                </a:cxn>
              </a:cxnLst>
              <a:rect l="0" t="0" r="r" b="b"/>
              <a:pathLst>
                <a:path w="75" h="88">
                  <a:moveTo>
                    <a:pt x="0" y="84"/>
                  </a:moveTo>
                  <a:lnTo>
                    <a:pt x="0" y="84"/>
                  </a:lnTo>
                  <a:cubicBezTo>
                    <a:pt x="4" y="83"/>
                    <a:pt x="6" y="82"/>
                    <a:pt x="7" y="81"/>
                  </a:cubicBezTo>
                  <a:cubicBezTo>
                    <a:pt x="9" y="80"/>
                    <a:pt x="10" y="77"/>
                    <a:pt x="10" y="74"/>
                  </a:cubicBezTo>
                  <a:lnTo>
                    <a:pt x="10" y="68"/>
                  </a:lnTo>
                  <a:lnTo>
                    <a:pt x="10" y="18"/>
                  </a:lnTo>
                  <a:cubicBezTo>
                    <a:pt x="10" y="14"/>
                    <a:pt x="9" y="11"/>
                    <a:pt x="8" y="10"/>
                  </a:cubicBezTo>
                  <a:cubicBezTo>
                    <a:pt x="7" y="8"/>
                    <a:pt x="4" y="8"/>
                    <a:pt x="0" y="7"/>
                  </a:cubicBezTo>
                  <a:lnTo>
                    <a:pt x="0" y="2"/>
                  </a:lnTo>
                  <a:lnTo>
                    <a:pt x="35" y="2"/>
                  </a:lnTo>
                  <a:lnTo>
                    <a:pt x="35" y="17"/>
                  </a:lnTo>
                  <a:cubicBezTo>
                    <a:pt x="39" y="12"/>
                    <a:pt x="43" y="8"/>
                    <a:pt x="47" y="5"/>
                  </a:cubicBezTo>
                  <a:cubicBezTo>
                    <a:pt x="51" y="2"/>
                    <a:pt x="55" y="0"/>
                    <a:pt x="60" y="0"/>
                  </a:cubicBezTo>
                  <a:cubicBezTo>
                    <a:pt x="64" y="0"/>
                    <a:pt x="68" y="2"/>
                    <a:pt x="71" y="4"/>
                  </a:cubicBezTo>
                  <a:cubicBezTo>
                    <a:pt x="74" y="6"/>
                    <a:pt x="75" y="10"/>
                    <a:pt x="75" y="15"/>
                  </a:cubicBezTo>
                  <a:cubicBezTo>
                    <a:pt x="75" y="18"/>
                    <a:pt x="74" y="21"/>
                    <a:pt x="72" y="24"/>
                  </a:cubicBezTo>
                  <a:cubicBezTo>
                    <a:pt x="70" y="26"/>
                    <a:pt x="67" y="27"/>
                    <a:pt x="64" y="27"/>
                  </a:cubicBezTo>
                  <a:cubicBezTo>
                    <a:pt x="60" y="27"/>
                    <a:pt x="56" y="25"/>
                    <a:pt x="53" y="22"/>
                  </a:cubicBezTo>
                  <a:cubicBezTo>
                    <a:pt x="51" y="18"/>
                    <a:pt x="49" y="16"/>
                    <a:pt x="47" y="16"/>
                  </a:cubicBezTo>
                  <a:cubicBezTo>
                    <a:pt x="45" y="16"/>
                    <a:pt x="42" y="18"/>
                    <a:pt x="40" y="21"/>
                  </a:cubicBezTo>
                  <a:cubicBezTo>
                    <a:pt x="37" y="24"/>
                    <a:pt x="36" y="28"/>
                    <a:pt x="36" y="34"/>
                  </a:cubicBezTo>
                  <a:lnTo>
                    <a:pt x="36" y="69"/>
                  </a:lnTo>
                  <a:cubicBezTo>
                    <a:pt x="36" y="75"/>
                    <a:pt x="37" y="79"/>
                    <a:pt x="39" y="81"/>
                  </a:cubicBezTo>
                  <a:cubicBezTo>
                    <a:pt x="41" y="82"/>
                    <a:pt x="44" y="83"/>
                    <a:pt x="50" y="84"/>
                  </a:cubicBezTo>
                  <a:lnTo>
                    <a:pt x="50" y="88"/>
                  </a:lnTo>
                  <a:lnTo>
                    <a:pt x="0" y="88"/>
                  </a:lnTo>
                  <a:lnTo>
                    <a:pt x="0" y="8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8" name="Freeform 494"/>
            <p:cNvSpPr>
              <a:spLocks noEditPoints="1"/>
            </p:cNvSpPr>
            <p:nvPr/>
          </p:nvSpPr>
          <p:spPr bwMode="auto">
            <a:xfrm>
              <a:off x="3760" y="2368"/>
              <a:ext cx="41" cy="50"/>
            </a:xfrm>
            <a:custGeom>
              <a:avLst/>
              <a:gdLst/>
              <a:ahLst/>
              <a:cxnLst>
                <a:cxn ang="0">
                  <a:pos x="0" y="45"/>
                </a:cxn>
                <a:cxn ang="0">
                  <a:pos x="0" y="45"/>
                </a:cxn>
                <a:cxn ang="0">
                  <a:pos x="11" y="12"/>
                </a:cxn>
                <a:cxn ang="0">
                  <a:pos x="39" y="0"/>
                </a:cxn>
                <a:cxn ang="0">
                  <a:pos x="56" y="5"/>
                </a:cxn>
                <a:cxn ang="0">
                  <a:pos x="68" y="18"/>
                </a:cxn>
                <a:cxn ang="0">
                  <a:pos x="73" y="35"/>
                </a:cxn>
                <a:cxn ang="0">
                  <a:pos x="74" y="43"/>
                </a:cxn>
                <a:cxn ang="0">
                  <a:pos x="26" y="43"/>
                </a:cxn>
                <a:cxn ang="0">
                  <a:pos x="30" y="62"/>
                </a:cxn>
                <a:cxn ang="0">
                  <a:pos x="49" y="77"/>
                </a:cxn>
                <a:cxn ang="0">
                  <a:pos x="61" y="73"/>
                </a:cxn>
                <a:cxn ang="0">
                  <a:pos x="70" y="65"/>
                </a:cxn>
                <a:cxn ang="0">
                  <a:pos x="74" y="68"/>
                </a:cxn>
                <a:cxn ang="0">
                  <a:pos x="54" y="87"/>
                </a:cxn>
                <a:cxn ang="0">
                  <a:pos x="38" y="91"/>
                </a:cxn>
                <a:cxn ang="0">
                  <a:pos x="12" y="80"/>
                </a:cxn>
                <a:cxn ang="0">
                  <a:pos x="0" y="45"/>
                </a:cxn>
                <a:cxn ang="0">
                  <a:pos x="0" y="45"/>
                </a:cxn>
                <a:cxn ang="0">
                  <a:pos x="51" y="36"/>
                </a:cxn>
                <a:cxn ang="0">
                  <a:pos x="51" y="36"/>
                </a:cxn>
                <a:cxn ang="0">
                  <a:pos x="48" y="13"/>
                </a:cxn>
                <a:cxn ang="0">
                  <a:pos x="39" y="6"/>
                </a:cxn>
                <a:cxn ang="0">
                  <a:pos x="29" y="14"/>
                </a:cxn>
                <a:cxn ang="0">
                  <a:pos x="26" y="36"/>
                </a:cxn>
                <a:cxn ang="0">
                  <a:pos x="51" y="36"/>
                </a:cxn>
                <a:cxn ang="0">
                  <a:pos x="39" y="0"/>
                </a:cxn>
                <a:cxn ang="0">
                  <a:pos x="39" y="0"/>
                </a:cxn>
                <a:cxn ang="0">
                  <a:pos x="39" y="0"/>
                </a:cxn>
              </a:cxnLst>
              <a:rect l="0" t="0" r="r" b="b"/>
              <a:pathLst>
                <a:path w="74" h="91">
                  <a:moveTo>
                    <a:pt x="0" y="45"/>
                  </a:moveTo>
                  <a:lnTo>
                    <a:pt x="0" y="45"/>
                  </a:lnTo>
                  <a:cubicBezTo>
                    <a:pt x="0" y="31"/>
                    <a:pt x="4" y="20"/>
                    <a:pt x="11" y="12"/>
                  </a:cubicBezTo>
                  <a:cubicBezTo>
                    <a:pt x="19" y="4"/>
                    <a:pt x="28" y="0"/>
                    <a:pt x="39" y="0"/>
                  </a:cubicBezTo>
                  <a:cubicBezTo>
                    <a:pt x="45" y="0"/>
                    <a:pt x="51" y="2"/>
                    <a:pt x="56" y="5"/>
                  </a:cubicBezTo>
                  <a:cubicBezTo>
                    <a:pt x="61" y="8"/>
                    <a:pt x="66" y="13"/>
                    <a:pt x="68" y="18"/>
                  </a:cubicBezTo>
                  <a:cubicBezTo>
                    <a:pt x="71" y="23"/>
                    <a:pt x="72" y="28"/>
                    <a:pt x="73" y="35"/>
                  </a:cubicBezTo>
                  <a:cubicBezTo>
                    <a:pt x="73" y="38"/>
                    <a:pt x="74" y="41"/>
                    <a:pt x="74" y="43"/>
                  </a:cubicBezTo>
                  <a:lnTo>
                    <a:pt x="26" y="43"/>
                  </a:lnTo>
                  <a:cubicBezTo>
                    <a:pt x="27" y="50"/>
                    <a:pt x="28" y="56"/>
                    <a:pt x="30" y="62"/>
                  </a:cubicBezTo>
                  <a:cubicBezTo>
                    <a:pt x="33" y="72"/>
                    <a:pt x="40" y="77"/>
                    <a:pt x="49" y="77"/>
                  </a:cubicBezTo>
                  <a:cubicBezTo>
                    <a:pt x="53" y="77"/>
                    <a:pt x="57" y="76"/>
                    <a:pt x="61" y="73"/>
                  </a:cubicBezTo>
                  <a:cubicBezTo>
                    <a:pt x="64" y="72"/>
                    <a:pt x="67" y="69"/>
                    <a:pt x="70" y="65"/>
                  </a:cubicBezTo>
                  <a:lnTo>
                    <a:pt x="74" y="68"/>
                  </a:lnTo>
                  <a:cubicBezTo>
                    <a:pt x="69" y="77"/>
                    <a:pt x="62" y="84"/>
                    <a:pt x="54" y="87"/>
                  </a:cubicBezTo>
                  <a:cubicBezTo>
                    <a:pt x="50" y="90"/>
                    <a:pt x="44" y="91"/>
                    <a:pt x="38" y="91"/>
                  </a:cubicBezTo>
                  <a:cubicBezTo>
                    <a:pt x="28" y="91"/>
                    <a:pt x="20" y="87"/>
                    <a:pt x="12" y="80"/>
                  </a:cubicBezTo>
                  <a:cubicBezTo>
                    <a:pt x="4" y="73"/>
                    <a:pt x="0" y="61"/>
                    <a:pt x="0" y="45"/>
                  </a:cubicBezTo>
                  <a:lnTo>
                    <a:pt x="0" y="45"/>
                  </a:lnTo>
                  <a:close/>
                  <a:moveTo>
                    <a:pt x="51" y="36"/>
                  </a:moveTo>
                  <a:lnTo>
                    <a:pt x="51" y="36"/>
                  </a:lnTo>
                  <a:cubicBezTo>
                    <a:pt x="51" y="25"/>
                    <a:pt x="50" y="17"/>
                    <a:pt x="48" y="13"/>
                  </a:cubicBezTo>
                  <a:cubicBezTo>
                    <a:pt x="47" y="8"/>
                    <a:pt x="43" y="6"/>
                    <a:pt x="39" y="6"/>
                  </a:cubicBezTo>
                  <a:cubicBezTo>
                    <a:pt x="34" y="6"/>
                    <a:pt x="31" y="9"/>
                    <a:pt x="29" y="14"/>
                  </a:cubicBezTo>
                  <a:cubicBezTo>
                    <a:pt x="27" y="19"/>
                    <a:pt x="26" y="26"/>
                    <a:pt x="26" y="36"/>
                  </a:cubicBezTo>
                  <a:lnTo>
                    <a:pt x="51" y="36"/>
                  </a:lnTo>
                  <a:close/>
                  <a:moveTo>
                    <a:pt x="39" y="0"/>
                  </a:moveTo>
                  <a:lnTo>
                    <a:pt x="39" y="0"/>
                  </a:lnTo>
                  <a:lnTo>
                    <a:pt x="3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9" name="Freeform 495"/>
            <p:cNvSpPr>
              <a:spLocks noEditPoints="1"/>
            </p:cNvSpPr>
            <p:nvPr/>
          </p:nvSpPr>
          <p:spPr bwMode="auto">
            <a:xfrm>
              <a:off x="3806" y="2368"/>
              <a:ext cx="34" cy="50"/>
            </a:xfrm>
            <a:custGeom>
              <a:avLst/>
              <a:gdLst/>
              <a:ahLst/>
              <a:cxnLst>
                <a:cxn ang="0">
                  <a:pos x="0" y="60"/>
                </a:cxn>
                <a:cxn ang="0">
                  <a:pos x="0" y="60"/>
                </a:cxn>
                <a:cxn ang="0">
                  <a:pos x="5" y="60"/>
                </a:cxn>
                <a:cxn ang="0">
                  <a:pos x="15" y="79"/>
                </a:cxn>
                <a:cxn ang="0">
                  <a:pos x="30" y="84"/>
                </a:cxn>
                <a:cxn ang="0">
                  <a:pos x="41" y="81"/>
                </a:cxn>
                <a:cxn ang="0">
                  <a:pos x="44" y="73"/>
                </a:cxn>
                <a:cxn ang="0">
                  <a:pos x="40" y="64"/>
                </a:cxn>
                <a:cxn ang="0">
                  <a:pos x="34" y="60"/>
                </a:cxn>
                <a:cxn ang="0">
                  <a:pos x="20" y="53"/>
                </a:cxn>
                <a:cxn ang="0">
                  <a:pos x="5" y="42"/>
                </a:cxn>
                <a:cxn ang="0">
                  <a:pos x="0" y="27"/>
                </a:cxn>
                <a:cxn ang="0">
                  <a:pos x="7" y="8"/>
                </a:cxn>
                <a:cxn ang="0">
                  <a:pos x="28" y="0"/>
                </a:cxn>
                <a:cxn ang="0">
                  <a:pos x="41" y="2"/>
                </a:cxn>
                <a:cxn ang="0">
                  <a:pos x="49" y="4"/>
                </a:cxn>
                <a:cxn ang="0">
                  <a:pos x="52" y="3"/>
                </a:cxn>
                <a:cxn ang="0">
                  <a:pos x="54" y="1"/>
                </a:cxn>
                <a:cxn ang="0">
                  <a:pos x="58" y="1"/>
                </a:cxn>
                <a:cxn ang="0">
                  <a:pos x="58" y="27"/>
                </a:cxn>
                <a:cxn ang="0">
                  <a:pos x="53" y="27"/>
                </a:cxn>
                <a:cxn ang="0">
                  <a:pos x="45" y="12"/>
                </a:cxn>
                <a:cxn ang="0">
                  <a:pos x="31" y="7"/>
                </a:cxn>
                <a:cxn ang="0">
                  <a:pos x="22" y="10"/>
                </a:cxn>
                <a:cxn ang="0">
                  <a:pos x="18" y="17"/>
                </a:cxn>
                <a:cxn ang="0">
                  <a:pos x="21" y="24"/>
                </a:cxn>
                <a:cxn ang="0">
                  <a:pos x="31" y="31"/>
                </a:cxn>
                <a:cxn ang="0">
                  <a:pos x="41" y="36"/>
                </a:cxn>
                <a:cxn ang="0">
                  <a:pos x="55" y="45"/>
                </a:cxn>
                <a:cxn ang="0">
                  <a:pos x="62" y="63"/>
                </a:cxn>
                <a:cxn ang="0">
                  <a:pos x="55" y="82"/>
                </a:cxn>
                <a:cxn ang="0">
                  <a:pos x="32" y="91"/>
                </a:cxn>
                <a:cxn ang="0">
                  <a:pos x="25" y="90"/>
                </a:cxn>
                <a:cxn ang="0">
                  <a:pos x="16" y="87"/>
                </a:cxn>
                <a:cxn ang="0">
                  <a:pos x="12" y="86"/>
                </a:cxn>
                <a:cxn ang="0">
                  <a:pos x="10" y="85"/>
                </a:cxn>
                <a:cxn ang="0">
                  <a:pos x="9" y="85"/>
                </a:cxn>
                <a:cxn ang="0">
                  <a:pos x="7" y="87"/>
                </a:cxn>
                <a:cxn ang="0">
                  <a:pos x="4" y="91"/>
                </a:cxn>
                <a:cxn ang="0">
                  <a:pos x="0" y="91"/>
                </a:cxn>
                <a:cxn ang="0">
                  <a:pos x="0" y="60"/>
                </a:cxn>
                <a:cxn ang="0">
                  <a:pos x="31" y="0"/>
                </a:cxn>
                <a:cxn ang="0">
                  <a:pos x="31" y="0"/>
                </a:cxn>
                <a:cxn ang="0">
                  <a:pos x="31" y="0"/>
                </a:cxn>
              </a:cxnLst>
              <a:rect l="0" t="0" r="r" b="b"/>
              <a:pathLst>
                <a:path w="62" h="91">
                  <a:moveTo>
                    <a:pt x="0" y="60"/>
                  </a:moveTo>
                  <a:lnTo>
                    <a:pt x="0" y="60"/>
                  </a:lnTo>
                  <a:lnTo>
                    <a:pt x="5" y="60"/>
                  </a:lnTo>
                  <a:cubicBezTo>
                    <a:pt x="7" y="69"/>
                    <a:pt x="10" y="75"/>
                    <a:pt x="15" y="79"/>
                  </a:cubicBezTo>
                  <a:cubicBezTo>
                    <a:pt x="20" y="82"/>
                    <a:pt x="25" y="84"/>
                    <a:pt x="30" y="84"/>
                  </a:cubicBezTo>
                  <a:cubicBezTo>
                    <a:pt x="35" y="84"/>
                    <a:pt x="38" y="83"/>
                    <a:pt x="41" y="81"/>
                  </a:cubicBezTo>
                  <a:cubicBezTo>
                    <a:pt x="43" y="79"/>
                    <a:pt x="44" y="76"/>
                    <a:pt x="44" y="73"/>
                  </a:cubicBezTo>
                  <a:cubicBezTo>
                    <a:pt x="44" y="69"/>
                    <a:pt x="43" y="66"/>
                    <a:pt x="40" y="64"/>
                  </a:cubicBezTo>
                  <a:cubicBezTo>
                    <a:pt x="39" y="63"/>
                    <a:pt x="37" y="61"/>
                    <a:pt x="34" y="60"/>
                  </a:cubicBezTo>
                  <a:lnTo>
                    <a:pt x="20" y="53"/>
                  </a:lnTo>
                  <a:cubicBezTo>
                    <a:pt x="13" y="50"/>
                    <a:pt x="8" y="46"/>
                    <a:pt x="5" y="42"/>
                  </a:cubicBezTo>
                  <a:cubicBezTo>
                    <a:pt x="1" y="37"/>
                    <a:pt x="0" y="33"/>
                    <a:pt x="0" y="27"/>
                  </a:cubicBezTo>
                  <a:cubicBezTo>
                    <a:pt x="0" y="20"/>
                    <a:pt x="2" y="13"/>
                    <a:pt x="7" y="8"/>
                  </a:cubicBezTo>
                  <a:cubicBezTo>
                    <a:pt x="12" y="3"/>
                    <a:pt x="19" y="0"/>
                    <a:pt x="28" y="0"/>
                  </a:cubicBezTo>
                  <a:cubicBezTo>
                    <a:pt x="32" y="0"/>
                    <a:pt x="36" y="1"/>
                    <a:pt x="41" y="2"/>
                  </a:cubicBezTo>
                  <a:cubicBezTo>
                    <a:pt x="45" y="4"/>
                    <a:pt x="48" y="4"/>
                    <a:pt x="49" y="4"/>
                  </a:cubicBezTo>
                  <a:cubicBezTo>
                    <a:pt x="51" y="4"/>
                    <a:pt x="52" y="4"/>
                    <a:pt x="52" y="3"/>
                  </a:cubicBezTo>
                  <a:cubicBezTo>
                    <a:pt x="53" y="3"/>
                    <a:pt x="54" y="2"/>
                    <a:pt x="54" y="1"/>
                  </a:cubicBezTo>
                  <a:lnTo>
                    <a:pt x="58" y="1"/>
                  </a:lnTo>
                  <a:lnTo>
                    <a:pt x="58" y="27"/>
                  </a:lnTo>
                  <a:lnTo>
                    <a:pt x="53" y="27"/>
                  </a:lnTo>
                  <a:cubicBezTo>
                    <a:pt x="52" y="21"/>
                    <a:pt x="49" y="16"/>
                    <a:pt x="45" y="12"/>
                  </a:cubicBezTo>
                  <a:cubicBezTo>
                    <a:pt x="41" y="8"/>
                    <a:pt x="36" y="7"/>
                    <a:pt x="31" y="7"/>
                  </a:cubicBezTo>
                  <a:cubicBezTo>
                    <a:pt x="27" y="7"/>
                    <a:pt x="24" y="8"/>
                    <a:pt x="22" y="10"/>
                  </a:cubicBezTo>
                  <a:cubicBezTo>
                    <a:pt x="19" y="12"/>
                    <a:pt x="18" y="15"/>
                    <a:pt x="18" y="17"/>
                  </a:cubicBezTo>
                  <a:cubicBezTo>
                    <a:pt x="18" y="20"/>
                    <a:pt x="19" y="22"/>
                    <a:pt x="21" y="24"/>
                  </a:cubicBezTo>
                  <a:cubicBezTo>
                    <a:pt x="23" y="26"/>
                    <a:pt x="26" y="29"/>
                    <a:pt x="31" y="31"/>
                  </a:cubicBezTo>
                  <a:lnTo>
                    <a:pt x="41" y="36"/>
                  </a:lnTo>
                  <a:cubicBezTo>
                    <a:pt x="48" y="39"/>
                    <a:pt x="52" y="42"/>
                    <a:pt x="55" y="45"/>
                  </a:cubicBezTo>
                  <a:cubicBezTo>
                    <a:pt x="60" y="49"/>
                    <a:pt x="62" y="55"/>
                    <a:pt x="62" y="63"/>
                  </a:cubicBezTo>
                  <a:cubicBezTo>
                    <a:pt x="62" y="69"/>
                    <a:pt x="60" y="76"/>
                    <a:pt x="55" y="82"/>
                  </a:cubicBezTo>
                  <a:cubicBezTo>
                    <a:pt x="50" y="88"/>
                    <a:pt x="42" y="91"/>
                    <a:pt x="32" y="91"/>
                  </a:cubicBezTo>
                  <a:cubicBezTo>
                    <a:pt x="30" y="91"/>
                    <a:pt x="27" y="90"/>
                    <a:pt x="25" y="90"/>
                  </a:cubicBezTo>
                  <a:cubicBezTo>
                    <a:pt x="22" y="89"/>
                    <a:pt x="19" y="89"/>
                    <a:pt x="16" y="87"/>
                  </a:cubicBezTo>
                  <a:lnTo>
                    <a:pt x="12" y="86"/>
                  </a:lnTo>
                  <a:cubicBezTo>
                    <a:pt x="11" y="86"/>
                    <a:pt x="11" y="86"/>
                    <a:pt x="10" y="85"/>
                  </a:cubicBezTo>
                  <a:cubicBezTo>
                    <a:pt x="10" y="85"/>
                    <a:pt x="10" y="85"/>
                    <a:pt x="9" y="85"/>
                  </a:cubicBezTo>
                  <a:cubicBezTo>
                    <a:pt x="8" y="85"/>
                    <a:pt x="7" y="86"/>
                    <a:pt x="7" y="87"/>
                  </a:cubicBezTo>
                  <a:cubicBezTo>
                    <a:pt x="6" y="87"/>
                    <a:pt x="5" y="89"/>
                    <a:pt x="4" y="91"/>
                  </a:cubicBezTo>
                  <a:lnTo>
                    <a:pt x="0" y="91"/>
                  </a:lnTo>
                  <a:lnTo>
                    <a:pt x="0" y="60"/>
                  </a:lnTo>
                  <a:close/>
                  <a:moveTo>
                    <a:pt x="31" y="0"/>
                  </a:moveTo>
                  <a:lnTo>
                    <a:pt x="31" y="0"/>
                  </a:lnTo>
                  <a:lnTo>
                    <a:pt x="3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0" name="Freeform 496"/>
            <p:cNvSpPr>
              <a:spLocks noEditPoints="1"/>
            </p:cNvSpPr>
            <p:nvPr/>
          </p:nvSpPr>
          <p:spPr bwMode="auto">
            <a:xfrm>
              <a:off x="3845" y="2368"/>
              <a:ext cx="35" cy="50"/>
            </a:xfrm>
            <a:custGeom>
              <a:avLst/>
              <a:gdLst/>
              <a:ahLst/>
              <a:cxnLst>
                <a:cxn ang="0">
                  <a:pos x="0" y="60"/>
                </a:cxn>
                <a:cxn ang="0">
                  <a:pos x="0" y="60"/>
                </a:cxn>
                <a:cxn ang="0">
                  <a:pos x="6" y="60"/>
                </a:cxn>
                <a:cxn ang="0">
                  <a:pos x="16" y="79"/>
                </a:cxn>
                <a:cxn ang="0">
                  <a:pos x="31" y="84"/>
                </a:cxn>
                <a:cxn ang="0">
                  <a:pos x="42" y="81"/>
                </a:cxn>
                <a:cxn ang="0">
                  <a:pos x="45" y="73"/>
                </a:cxn>
                <a:cxn ang="0">
                  <a:pos x="41" y="64"/>
                </a:cxn>
                <a:cxn ang="0">
                  <a:pos x="35" y="60"/>
                </a:cxn>
                <a:cxn ang="0">
                  <a:pos x="21" y="53"/>
                </a:cxn>
                <a:cxn ang="0">
                  <a:pos x="5" y="42"/>
                </a:cxn>
                <a:cxn ang="0">
                  <a:pos x="1" y="27"/>
                </a:cxn>
                <a:cxn ang="0">
                  <a:pos x="8" y="8"/>
                </a:cxn>
                <a:cxn ang="0">
                  <a:pos x="29" y="0"/>
                </a:cxn>
                <a:cxn ang="0">
                  <a:pos x="42" y="2"/>
                </a:cxn>
                <a:cxn ang="0">
                  <a:pos x="50" y="4"/>
                </a:cxn>
                <a:cxn ang="0">
                  <a:pos x="53" y="3"/>
                </a:cxn>
                <a:cxn ang="0">
                  <a:pos x="55" y="1"/>
                </a:cxn>
                <a:cxn ang="0">
                  <a:pos x="59" y="1"/>
                </a:cxn>
                <a:cxn ang="0">
                  <a:pos x="59" y="27"/>
                </a:cxn>
                <a:cxn ang="0">
                  <a:pos x="54" y="27"/>
                </a:cxn>
                <a:cxn ang="0">
                  <a:pos x="46" y="12"/>
                </a:cxn>
                <a:cxn ang="0">
                  <a:pos x="32" y="7"/>
                </a:cxn>
                <a:cxn ang="0">
                  <a:pos x="22" y="10"/>
                </a:cxn>
                <a:cxn ang="0">
                  <a:pos x="19" y="17"/>
                </a:cxn>
                <a:cxn ang="0">
                  <a:pos x="22" y="24"/>
                </a:cxn>
                <a:cxn ang="0">
                  <a:pos x="32" y="31"/>
                </a:cxn>
                <a:cxn ang="0">
                  <a:pos x="42" y="36"/>
                </a:cxn>
                <a:cxn ang="0">
                  <a:pos x="56" y="45"/>
                </a:cxn>
                <a:cxn ang="0">
                  <a:pos x="63" y="63"/>
                </a:cxn>
                <a:cxn ang="0">
                  <a:pos x="56" y="82"/>
                </a:cxn>
                <a:cxn ang="0">
                  <a:pos x="33" y="91"/>
                </a:cxn>
                <a:cxn ang="0">
                  <a:pos x="26" y="90"/>
                </a:cxn>
                <a:cxn ang="0">
                  <a:pos x="17" y="87"/>
                </a:cxn>
                <a:cxn ang="0">
                  <a:pos x="13" y="86"/>
                </a:cxn>
                <a:cxn ang="0">
                  <a:pos x="11" y="85"/>
                </a:cxn>
                <a:cxn ang="0">
                  <a:pos x="10" y="85"/>
                </a:cxn>
                <a:cxn ang="0">
                  <a:pos x="7" y="87"/>
                </a:cxn>
                <a:cxn ang="0">
                  <a:pos x="5" y="91"/>
                </a:cxn>
                <a:cxn ang="0">
                  <a:pos x="0" y="91"/>
                </a:cxn>
                <a:cxn ang="0">
                  <a:pos x="0" y="60"/>
                </a:cxn>
                <a:cxn ang="0">
                  <a:pos x="32" y="0"/>
                </a:cxn>
                <a:cxn ang="0">
                  <a:pos x="32" y="0"/>
                </a:cxn>
                <a:cxn ang="0">
                  <a:pos x="32" y="0"/>
                </a:cxn>
              </a:cxnLst>
              <a:rect l="0" t="0" r="r" b="b"/>
              <a:pathLst>
                <a:path w="63" h="91">
                  <a:moveTo>
                    <a:pt x="0" y="60"/>
                  </a:moveTo>
                  <a:lnTo>
                    <a:pt x="0" y="60"/>
                  </a:lnTo>
                  <a:lnTo>
                    <a:pt x="6" y="60"/>
                  </a:lnTo>
                  <a:cubicBezTo>
                    <a:pt x="7" y="69"/>
                    <a:pt x="11" y="75"/>
                    <a:pt x="16" y="79"/>
                  </a:cubicBezTo>
                  <a:cubicBezTo>
                    <a:pt x="21" y="82"/>
                    <a:pt x="26" y="84"/>
                    <a:pt x="31" y="84"/>
                  </a:cubicBezTo>
                  <a:cubicBezTo>
                    <a:pt x="36" y="84"/>
                    <a:pt x="39" y="83"/>
                    <a:pt x="42" y="81"/>
                  </a:cubicBezTo>
                  <a:cubicBezTo>
                    <a:pt x="44" y="79"/>
                    <a:pt x="45" y="76"/>
                    <a:pt x="45" y="73"/>
                  </a:cubicBezTo>
                  <a:cubicBezTo>
                    <a:pt x="45" y="69"/>
                    <a:pt x="44" y="66"/>
                    <a:pt x="41" y="64"/>
                  </a:cubicBezTo>
                  <a:cubicBezTo>
                    <a:pt x="40" y="63"/>
                    <a:pt x="38" y="61"/>
                    <a:pt x="35" y="60"/>
                  </a:cubicBezTo>
                  <a:lnTo>
                    <a:pt x="21" y="53"/>
                  </a:lnTo>
                  <a:cubicBezTo>
                    <a:pt x="14" y="50"/>
                    <a:pt x="9" y="46"/>
                    <a:pt x="5" y="42"/>
                  </a:cubicBezTo>
                  <a:cubicBezTo>
                    <a:pt x="2" y="37"/>
                    <a:pt x="1" y="33"/>
                    <a:pt x="1" y="27"/>
                  </a:cubicBezTo>
                  <a:cubicBezTo>
                    <a:pt x="1" y="20"/>
                    <a:pt x="3" y="13"/>
                    <a:pt x="8" y="8"/>
                  </a:cubicBezTo>
                  <a:cubicBezTo>
                    <a:pt x="13" y="3"/>
                    <a:pt x="20" y="0"/>
                    <a:pt x="29" y="0"/>
                  </a:cubicBezTo>
                  <a:cubicBezTo>
                    <a:pt x="33" y="0"/>
                    <a:pt x="37" y="1"/>
                    <a:pt x="42" y="2"/>
                  </a:cubicBezTo>
                  <a:cubicBezTo>
                    <a:pt x="46" y="4"/>
                    <a:pt x="49" y="4"/>
                    <a:pt x="50" y="4"/>
                  </a:cubicBezTo>
                  <a:cubicBezTo>
                    <a:pt x="52" y="4"/>
                    <a:pt x="53" y="4"/>
                    <a:pt x="53" y="3"/>
                  </a:cubicBezTo>
                  <a:cubicBezTo>
                    <a:pt x="54" y="3"/>
                    <a:pt x="54" y="2"/>
                    <a:pt x="55" y="1"/>
                  </a:cubicBezTo>
                  <a:lnTo>
                    <a:pt x="59" y="1"/>
                  </a:lnTo>
                  <a:lnTo>
                    <a:pt x="59" y="27"/>
                  </a:lnTo>
                  <a:lnTo>
                    <a:pt x="54" y="27"/>
                  </a:lnTo>
                  <a:cubicBezTo>
                    <a:pt x="52" y="21"/>
                    <a:pt x="50" y="16"/>
                    <a:pt x="46" y="12"/>
                  </a:cubicBezTo>
                  <a:cubicBezTo>
                    <a:pt x="42" y="8"/>
                    <a:pt x="37" y="7"/>
                    <a:pt x="32" y="7"/>
                  </a:cubicBezTo>
                  <a:cubicBezTo>
                    <a:pt x="27" y="7"/>
                    <a:pt x="24" y="8"/>
                    <a:pt x="22" y="10"/>
                  </a:cubicBezTo>
                  <a:cubicBezTo>
                    <a:pt x="20" y="12"/>
                    <a:pt x="19" y="15"/>
                    <a:pt x="19" y="17"/>
                  </a:cubicBezTo>
                  <a:cubicBezTo>
                    <a:pt x="19" y="20"/>
                    <a:pt x="20" y="22"/>
                    <a:pt x="22" y="24"/>
                  </a:cubicBezTo>
                  <a:cubicBezTo>
                    <a:pt x="24" y="26"/>
                    <a:pt x="27" y="29"/>
                    <a:pt x="32" y="31"/>
                  </a:cubicBezTo>
                  <a:lnTo>
                    <a:pt x="42" y="36"/>
                  </a:lnTo>
                  <a:cubicBezTo>
                    <a:pt x="49" y="39"/>
                    <a:pt x="53" y="42"/>
                    <a:pt x="56" y="45"/>
                  </a:cubicBezTo>
                  <a:cubicBezTo>
                    <a:pt x="61" y="49"/>
                    <a:pt x="63" y="55"/>
                    <a:pt x="63" y="63"/>
                  </a:cubicBezTo>
                  <a:cubicBezTo>
                    <a:pt x="63" y="69"/>
                    <a:pt x="61" y="76"/>
                    <a:pt x="56" y="82"/>
                  </a:cubicBezTo>
                  <a:cubicBezTo>
                    <a:pt x="51" y="88"/>
                    <a:pt x="43" y="91"/>
                    <a:pt x="33" y="91"/>
                  </a:cubicBezTo>
                  <a:cubicBezTo>
                    <a:pt x="31" y="91"/>
                    <a:pt x="28" y="90"/>
                    <a:pt x="26" y="90"/>
                  </a:cubicBezTo>
                  <a:cubicBezTo>
                    <a:pt x="23" y="89"/>
                    <a:pt x="20" y="89"/>
                    <a:pt x="17" y="87"/>
                  </a:cubicBezTo>
                  <a:lnTo>
                    <a:pt x="13" y="86"/>
                  </a:lnTo>
                  <a:cubicBezTo>
                    <a:pt x="12" y="86"/>
                    <a:pt x="11" y="86"/>
                    <a:pt x="11" y="85"/>
                  </a:cubicBezTo>
                  <a:cubicBezTo>
                    <a:pt x="11" y="85"/>
                    <a:pt x="11" y="85"/>
                    <a:pt x="10" y="85"/>
                  </a:cubicBezTo>
                  <a:cubicBezTo>
                    <a:pt x="9" y="85"/>
                    <a:pt x="8" y="86"/>
                    <a:pt x="7" y="87"/>
                  </a:cubicBezTo>
                  <a:cubicBezTo>
                    <a:pt x="7" y="87"/>
                    <a:pt x="6" y="89"/>
                    <a:pt x="5" y="91"/>
                  </a:cubicBezTo>
                  <a:lnTo>
                    <a:pt x="0" y="91"/>
                  </a:lnTo>
                  <a:lnTo>
                    <a:pt x="0" y="60"/>
                  </a:lnTo>
                  <a:close/>
                  <a:moveTo>
                    <a:pt x="32" y="0"/>
                  </a:moveTo>
                  <a:lnTo>
                    <a:pt x="32" y="0"/>
                  </a:lnTo>
                  <a:lnTo>
                    <a:pt x="3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1" name="Freeform 497"/>
            <p:cNvSpPr>
              <a:spLocks noEditPoints="1"/>
            </p:cNvSpPr>
            <p:nvPr/>
          </p:nvSpPr>
          <p:spPr bwMode="auto">
            <a:xfrm>
              <a:off x="5208" y="1638"/>
              <a:ext cx="42" cy="62"/>
            </a:xfrm>
            <a:custGeom>
              <a:avLst/>
              <a:gdLst/>
              <a:ahLst/>
              <a:cxnLst>
                <a:cxn ang="0">
                  <a:pos x="0" y="74"/>
                </a:cxn>
                <a:cxn ang="0">
                  <a:pos x="0" y="74"/>
                </a:cxn>
                <a:cxn ang="0">
                  <a:pos x="4" y="74"/>
                </a:cxn>
                <a:cxn ang="0">
                  <a:pos x="17" y="100"/>
                </a:cxn>
                <a:cxn ang="0">
                  <a:pos x="37" y="108"/>
                </a:cxn>
                <a:cxn ang="0">
                  <a:pos x="52" y="102"/>
                </a:cxn>
                <a:cxn ang="0">
                  <a:pos x="57" y="90"/>
                </a:cxn>
                <a:cxn ang="0">
                  <a:pos x="52" y="79"/>
                </a:cxn>
                <a:cxn ang="0">
                  <a:pos x="39" y="71"/>
                </a:cxn>
                <a:cxn ang="0">
                  <a:pos x="29" y="66"/>
                </a:cxn>
                <a:cxn ang="0">
                  <a:pos x="7" y="51"/>
                </a:cxn>
                <a:cxn ang="0">
                  <a:pos x="1" y="33"/>
                </a:cxn>
                <a:cxn ang="0">
                  <a:pos x="9" y="11"/>
                </a:cxn>
                <a:cxn ang="0">
                  <a:pos x="35" y="1"/>
                </a:cxn>
                <a:cxn ang="0">
                  <a:pos x="52" y="3"/>
                </a:cxn>
                <a:cxn ang="0">
                  <a:pos x="61" y="6"/>
                </a:cxn>
                <a:cxn ang="0">
                  <a:pos x="65" y="4"/>
                </a:cxn>
                <a:cxn ang="0">
                  <a:pos x="66" y="0"/>
                </a:cxn>
                <a:cxn ang="0">
                  <a:pos x="71" y="0"/>
                </a:cxn>
                <a:cxn ang="0">
                  <a:pos x="71" y="35"/>
                </a:cxn>
                <a:cxn ang="0">
                  <a:pos x="67" y="35"/>
                </a:cxn>
                <a:cxn ang="0">
                  <a:pos x="55" y="14"/>
                </a:cxn>
                <a:cxn ang="0">
                  <a:pos x="36" y="6"/>
                </a:cxn>
                <a:cxn ang="0">
                  <a:pos x="23" y="10"/>
                </a:cxn>
                <a:cxn ang="0">
                  <a:pos x="18" y="21"/>
                </a:cxn>
                <a:cxn ang="0">
                  <a:pos x="23" y="32"/>
                </a:cxn>
                <a:cxn ang="0">
                  <a:pos x="42" y="43"/>
                </a:cxn>
                <a:cxn ang="0">
                  <a:pos x="54" y="49"/>
                </a:cxn>
                <a:cxn ang="0">
                  <a:pos x="67" y="58"/>
                </a:cxn>
                <a:cxn ang="0">
                  <a:pos x="76" y="80"/>
                </a:cxn>
                <a:cxn ang="0">
                  <a:pos x="66" y="102"/>
                </a:cxn>
                <a:cxn ang="0">
                  <a:pos x="36" y="113"/>
                </a:cxn>
                <a:cxn ang="0">
                  <a:pos x="26" y="112"/>
                </a:cxn>
                <a:cxn ang="0">
                  <a:pos x="16" y="109"/>
                </a:cxn>
                <a:cxn ang="0">
                  <a:pos x="13" y="108"/>
                </a:cxn>
                <a:cxn ang="0">
                  <a:pos x="11" y="108"/>
                </a:cxn>
                <a:cxn ang="0">
                  <a:pos x="9" y="108"/>
                </a:cxn>
                <a:cxn ang="0">
                  <a:pos x="6" y="109"/>
                </a:cxn>
                <a:cxn ang="0">
                  <a:pos x="4" y="113"/>
                </a:cxn>
                <a:cxn ang="0">
                  <a:pos x="0" y="113"/>
                </a:cxn>
                <a:cxn ang="0">
                  <a:pos x="0" y="74"/>
                </a:cxn>
                <a:cxn ang="0">
                  <a:pos x="38" y="1"/>
                </a:cxn>
                <a:cxn ang="0">
                  <a:pos x="38" y="1"/>
                </a:cxn>
                <a:cxn ang="0">
                  <a:pos x="38" y="1"/>
                </a:cxn>
              </a:cxnLst>
              <a:rect l="0" t="0" r="r" b="b"/>
              <a:pathLst>
                <a:path w="76" h="113">
                  <a:moveTo>
                    <a:pt x="0" y="74"/>
                  </a:moveTo>
                  <a:lnTo>
                    <a:pt x="0" y="74"/>
                  </a:lnTo>
                  <a:lnTo>
                    <a:pt x="4" y="74"/>
                  </a:lnTo>
                  <a:cubicBezTo>
                    <a:pt x="7" y="86"/>
                    <a:pt x="11" y="94"/>
                    <a:pt x="17" y="100"/>
                  </a:cubicBezTo>
                  <a:cubicBezTo>
                    <a:pt x="23" y="105"/>
                    <a:pt x="29" y="108"/>
                    <a:pt x="37" y="108"/>
                  </a:cubicBezTo>
                  <a:cubicBezTo>
                    <a:pt x="44" y="108"/>
                    <a:pt x="49" y="106"/>
                    <a:pt x="52" y="102"/>
                  </a:cubicBezTo>
                  <a:cubicBezTo>
                    <a:pt x="55" y="98"/>
                    <a:pt x="57" y="95"/>
                    <a:pt x="57" y="90"/>
                  </a:cubicBezTo>
                  <a:cubicBezTo>
                    <a:pt x="57" y="86"/>
                    <a:pt x="55" y="82"/>
                    <a:pt x="52" y="79"/>
                  </a:cubicBezTo>
                  <a:cubicBezTo>
                    <a:pt x="50" y="77"/>
                    <a:pt x="45" y="74"/>
                    <a:pt x="39" y="71"/>
                  </a:cubicBezTo>
                  <a:lnTo>
                    <a:pt x="29" y="66"/>
                  </a:lnTo>
                  <a:cubicBezTo>
                    <a:pt x="19" y="61"/>
                    <a:pt x="11" y="56"/>
                    <a:pt x="7" y="51"/>
                  </a:cubicBezTo>
                  <a:cubicBezTo>
                    <a:pt x="3" y="46"/>
                    <a:pt x="1" y="40"/>
                    <a:pt x="1" y="33"/>
                  </a:cubicBezTo>
                  <a:cubicBezTo>
                    <a:pt x="1" y="25"/>
                    <a:pt x="4" y="17"/>
                    <a:pt x="9" y="11"/>
                  </a:cubicBezTo>
                  <a:cubicBezTo>
                    <a:pt x="15" y="4"/>
                    <a:pt x="23" y="1"/>
                    <a:pt x="35" y="1"/>
                  </a:cubicBezTo>
                  <a:cubicBezTo>
                    <a:pt x="41" y="1"/>
                    <a:pt x="46" y="2"/>
                    <a:pt x="52" y="3"/>
                  </a:cubicBezTo>
                  <a:cubicBezTo>
                    <a:pt x="57" y="5"/>
                    <a:pt x="60" y="6"/>
                    <a:pt x="61" y="6"/>
                  </a:cubicBezTo>
                  <a:cubicBezTo>
                    <a:pt x="63" y="6"/>
                    <a:pt x="64" y="5"/>
                    <a:pt x="65" y="4"/>
                  </a:cubicBezTo>
                  <a:cubicBezTo>
                    <a:pt x="65" y="3"/>
                    <a:pt x="66" y="2"/>
                    <a:pt x="66" y="0"/>
                  </a:cubicBezTo>
                  <a:lnTo>
                    <a:pt x="71" y="0"/>
                  </a:lnTo>
                  <a:lnTo>
                    <a:pt x="71" y="35"/>
                  </a:lnTo>
                  <a:lnTo>
                    <a:pt x="67" y="35"/>
                  </a:lnTo>
                  <a:cubicBezTo>
                    <a:pt x="65" y="27"/>
                    <a:pt x="61" y="20"/>
                    <a:pt x="55" y="14"/>
                  </a:cubicBezTo>
                  <a:cubicBezTo>
                    <a:pt x="50" y="9"/>
                    <a:pt x="44" y="6"/>
                    <a:pt x="36" y="6"/>
                  </a:cubicBezTo>
                  <a:cubicBezTo>
                    <a:pt x="31" y="6"/>
                    <a:pt x="26" y="7"/>
                    <a:pt x="23" y="10"/>
                  </a:cubicBezTo>
                  <a:cubicBezTo>
                    <a:pt x="20" y="13"/>
                    <a:pt x="18" y="17"/>
                    <a:pt x="18" y="21"/>
                  </a:cubicBezTo>
                  <a:cubicBezTo>
                    <a:pt x="18" y="26"/>
                    <a:pt x="20" y="29"/>
                    <a:pt x="23" y="32"/>
                  </a:cubicBezTo>
                  <a:cubicBezTo>
                    <a:pt x="26" y="34"/>
                    <a:pt x="32" y="38"/>
                    <a:pt x="42" y="43"/>
                  </a:cubicBezTo>
                  <a:lnTo>
                    <a:pt x="54" y="49"/>
                  </a:lnTo>
                  <a:cubicBezTo>
                    <a:pt x="59" y="52"/>
                    <a:pt x="64" y="55"/>
                    <a:pt x="67" y="58"/>
                  </a:cubicBezTo>
                  <a:cubicBezTo>
                    <a:pt x="73" y="64"/>
                    <a:pt x="76" y="71"/>
                    <a:pt x="76" y="80"/>
                  </a:cubicBezTo>
                  <a:cubicBezTo>
                    <a:pt x="76" y="88"/>
                    <a:pt x="73" y="95"/>
                    <a:pt x="66" y="102"/>
                  </a:cubicBezTo>
                  <a:cubicBezTo>
                    <a:pt x="60" y="110"/>
                    <a:pt x="50" y="113"/>
                    <a:pt x="36" y="113"/>
                  </a:cubicBezTo>
                  <a:cubicBezTo>
                    <a:pt x="33" y="113"/>
                    <a:pt x="29" y="113"/>
                    <a:pt x="26" y="112"/>
                  </a:cubicBezTo>
                  <a:cubicBezTo>
                    <a:pt x="23" y="112"/>
                    <a:pt x="19" y="111"/>
                    <a:pt x="16" y="109"/>
                  </a:cubicBezTo>
                  <a:lnTo>
                    <a:pt x="13" y="108"/>
                  </a:lnTo>
                  <a:cubicBezTo>
                    <a:pt x="12" y="108"/>
                    <a:pt x="12" y="108"/>
                    <a:pt x="11" y="108"/>
                  </a:cubicBezTo>
                  <a:cubicBezTo>
                    <a:pt x="10" y="108"/>
                    <a:pt x="10" y="108"/>
                    <a:pt x="9" y="108"/>
                  </a:cubicBezTo>
                  <a:cubicBezTo>
                    <a:pt x="8" y="108"/>
                    <a:pt x="7" y="108"/>
                    <a:pt x="6" y="109"/>
                  </a:cubicBezTo>
                  <a:cubicBezTo>
                    <a:pt x="5" y="110"/>
                    <a:pt x="5" y="111"/>
                    <a:pt x="4" y="113"/>
                  </a:cubicBezTo>
                  <a:lnTo>
                    <a:pt x="0" y="113"/>
                  </a:lnTo>
                  <a:lnTo>
                    <a:pt x="0" y="74"/>
                  </a:lnTo>
                  <a:close/>
                  <a:moveTo>
                    <a:pt x="38" y="1"/>
                  </a:moveTo>
                  <a:lnTo>
                    <a:pt x="38" y="1"/>
                  </a:lnTo>
                  <a:lnTo>
                    <a:pt x="38" y="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2" name="Freeform 498"/>
            <p:cNvSpPr>
              <a:spLocks noEditPoints="1"/>
            </p:cNvSpPr>
            <p:nvPr/>
          </p:nvSpPr>
          <p:spPr bwMode="auto">
            <a:xfrm>
              <a:off x="5256" y="1658"/>
              <a:ext cx="35" cy="42"/>
            </a:xfrm>
            <a:custGeom>
              <a:avLst/>
              <a:gdLst/>
              <a:ahLst/>
              <a:cxnLst>
                <a:cxn ang="0">
                  <a:pos x="0" y="38"/>
                </a:cxn>
                <a:cxn ang="0">
                  <a:pos x="0" y="38"/>
                </a:cxn>
                <a:cxn ang="0">
                  <a:pos x="9" y="10"/>
                </a:cxn>
                <a:cxn ang="0">
                  <a:pos x="33" y="0"/>
                </a:cxn>
                <a:cxn ang="0">
                  <a:pos x="48" y="4"/>
                </a:cxn>
                <a:cxn ang="0">
                  <a:pos x="58" y="15"/>
                </a:cxn>
                <a:cxn ang="0">
                  <a:pos x="62" y="30"/>
                </a:cxn>
                <a:cxn ang="0">
                  <a:pos x="63" y="36"/>
                </a:cxn>
                <a:cxn ang="0">
                  <a:pos x="22" y="36"/>
                </a:cxn>
                <a:cxn ang="0">
                  <a:pos x="25" y="52"/>
                </a:cxn>
                <a:cxn ang="0">
                  <a:pos x="42" y="66"/>
                </a:cxn>
                <a:cxn ang="0">
                  <a:pos x="52" y="62"/>
                </a:cxn>
                <a:cxn ang="0">
                  <a:pos x="60" y="55"/>
                </a:cxn>
                <a:cxn ang="0">
                  <a:pos x="63" y="57"/>
                </a:cxn>
                <a:cxn ang="0">
                  <a:pos x="46" y="74"/>
                </a:cxn>
                <a:cxn ang="0">
                  <a:pos x="32" y="77"/>
                </a:cxn>
                <a:cxn ang="0">
                  <a:pos x="10" y="68"/>
                </a:cxn>
                <a:cxn ang="0">
                  <a:pos x="0" y="38"/>
                </a:cxn>
                <a:cxn ang="0">
                  <a:pos x="0" y="38"/>
                </a:cxn>
                <a:cxn ang="0">
                  <a:pos x="43" y="30"/>
                </a:cxn>
                <a:cxn ang="0">
                  <a:pos x="43" y="30"/>
                </a:cxn>
                <a:cxn ang="0">
                  <a:pos x="41" y="10"/>
                </a:cxn>
                <a:cxn ang="0">
                  <a:pos x="33" y="5"/>
                </a:cxn>
                <a:cxn ang="0">
                  <a:pos x="24" y="11"/>
                </a:cxn>
                <a:cxn ang="0">
                  <a:pos x="22" y="30"/>
                </a:cxn>
                <a:cxn ang="0">
                  <a:pos x="43" y="30"/>
                </a:cxn>
                <a:cxn ang="0">
                  <a:pos x="33" y="0"/>
                </a:cxn>
                <a:cxn ang="0">
                  <a:pos x="33" y="0"/>
                </a:cxn>
                <a:cxn ang="0">
                  <a:pos x="33" y="0"/>
                </a:cxn>
              </a:cxnLst>
              <a:rect l="0" t="0" r="r" b="b"/>
              <a:pathLst>
                <a:path w="63" h="77">
                  <a:moveTo>
                    <a:pt x="0" y="38"/>
                  </a:moveTo>
                  <a:lnTo>
                    <a:pt x="0" y="38"/>
                  </a:lnTo>
                  <a:cubicBezTo>
                    <a:pt x="0" y="26"/>
                    <a:pt x="3" y="17"/>
                    <a:pt x="9" y="10"/>
                  </a:cubicBezTo>
                  <a:cubicBezTo>
                    <a:pt x="16" y="3"/>
                    <a:pt x="24" y="0"/>
                    <a:pt x="33" y="0"/>
                  </a:cubicBezTo>
                  <a:cubicBezTo>
                    <a:pt x="38" y="0"/>
                    <a:pt x="43" y="1"/>
                    <a:pt x="48" y="4"/>
                  </a:cubicBezTo>
                  <a:cubicBezTo>
                    <a:pt x="52" y="7"/>
                    <a:pt x="56" y="10"/>
                    <a:pt x="58" y="15"/>
                  </a:cubicBezTo>
                  <a:cubicBezTo>
                    <a:pt x="60" y="19"/>
                    <a:pt x="62" y="24"/>
                    <a:pt x="62" y="30"/>
                  </a:cubicBezTo>
                  <a:cubicBezTo>
                    <a:pt x="63" y="32"/>
                    <a:pt x="63" y="34"/>
                    <a:pt x="63" y="36"/>
                  </a:cubicBezTo>
                  <a:lnTo>
                    <a:pt x="22" y="36"/>
                  </a:lnTo>
                  <a:cubicBezTo>
                    <a:pt x="23" y="42"/>
                    <a:pt x="24" y="48"/>
                    <a:pt x="25" y="52"/>
                  </a:cubicBezTo>
                  <a:cubicBezTo>
                    <a:pt x="28" y="61"/>
                    <a:pt x="34" y="66"/>
                    <a:pt x="42" y="66"/>
                  </a:cubicBezTo>
                  <a:cubicBezTo>
                    <a:pt x="45" y="66"/>
                    <a:pt x="49" y="64"/>
                    <a:pt x="52" y="62"/>
                  </a:cubicBezTo>
                  <a:cubicBezTo>
                    <a:pt x="54" y="61"/>
                    <a:pt x="57" y="58"/>
                    <a:pt x="60" y="55"/>
                  </a:cubicBezTo>
                  <a:lnTo>
                    <a:pt x="63" y="57"/>
                  </a:lnTo>
                  <a:cubicBezTo>
                    <a:pt x="59" y="65"/>
                    <a:pt x="53" y="71"/>
                    <a:pt x="46" y="74"/>
                  </a:cubicBezTo>
                  <a:cubicBezTo>
                    <a:pt x="42" y="76"/>
                    <a:pt x="37" y="77"/>
                    <a:pt x="32" y="77"/>
                  </a:cubicBezTo>
                  <a:cubicBezTo>
                    <a:pt x="24" y="77"/>
                    <a:pt x="17" y="74"/>
                    <a:pt x="10" y="68"/>
                  </a:cubicBezTo>
                  <a:cubicBezTo>
                    <a:pt x="3" y="62"/>
                    <a:pt x="0" y="52"/>
                    <a:pt x="0" y="38"/>
                  </a:cubicBezTo>
                  <a:lnTo>
                    <a:pt x="0" y="38"/>
                  </a:lnTo>
                  <a:close/>
                  <a:moveTo>
                    <a:pt x="43" y="30"/>
                  </a:moveTo>
                  <a:lnTo>
                    <a:pt x="43" y="30"/>
                  </a:lnTo>
                  <a:cubicBezTo>
                    <a:pt x="43" y="21"/>
                    <a:pt x="42" y="14"/>
                    <a:pt x="41" y="10"/>
                  </a:cubicBezTo>
                  <a:cubicBezTo>
                    <a:pt x="40" y="7"/>
                    <a:pt x="37" y="5"/>
                    <a:pt x="33" y="5"/>
                  </a:cubicBezTo>
                  <a:cubicBezTo>
                    <a:pt x="29" y="5"/>
                    <a:pt x="26" y="7"/>
                    <a:pt x="24" y="11"/>
                  </a:cubicBezTo>
                  <a:cubicBezTo>
                    <a:pt x="23" y="15"/>
                    <a:pt x="22" y="22"/>
                    <a:pt x="22" y="30"/>
                  </a:cubicBezTo>
                  <a:lnTo>
                    <a:pt x="43"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3" name="Freeform 499"/>
            <p:cNvSpPr>
              <a:spLocks noEditPoints="1"/>
            </p:cNvSpPr>
            <p:nvPr/>
          </p:nvSpPr>
          <p:spPr bwMode="auto">
            <a:xfrm>
              <a:off x="5295" y="1658"/>
              <a:ext cx="40" cy="59"/>
            </a:xfrm>
            <a:custGeom>
              <a:avLst/>
              <a:gdLst/>
              <a:ahLst/>
              <a:cxnLst>
                <a:cxn ang="0">
                  <a:pos x="23" y="25"/>
                </a:cxn>
                <a:cxn ang="0">
                  <a:pos x="34" y="46"/>
                </a:cxn>
                <a:cxn ang="0">
                  <a:pos x="44" y="25"/>
                </a:cxn>
                <a:cxn ang="0">
                  <a:pos x="34" y="5"/>
                </a:cxn>
                <a:cxn ang="0">
                  <a:pos x="23" y="25"/>
                </a:cxn>
                <a:cxn ang="0">
                  <a:pos x="14" y="92"/>
                </a:cxn>
                <a:cxn ang="0">
                  <a:pos x="19" y="100"/>
                </a:cxn>
                <a:cxn ang="0">
                  <a:pos x="49" y="101"/>
                </a:cxn>
                <a:cxn ang="0">
                  <a:pos x="57" y="85"/>
                </a:cxn>
                <a:cxn ang="0">
                  <a:pos x="19" y="83"/>
                </a:cxn>
                <a:cxn ang="0">
                  <a:pos x="14" y="92"/>
                </a:cxn>
                <a:cxn ang="0">
                  <a:pos x="0" y="93"/>
                </a:cxn>
                <a:cxn ang="0">
                  <a:pos x="3" y="86"/>
                </a:cxn>
                <a:cxn ang="0">
                  <a:pos x="13" y="80"/>
                </a:cxn>
                <a:cxn ang="0">
                  <a:pos x="2" y="68"/>
                </a:cxn>
                <a:cxn ang="0">
                  <a:pos x="19" y="50"/>
                </a:cxn>
                <a:cxn ang="0">
                  <a:pos x="6" y="39"/>
                </a:cxn>
                <a:cxn ang="0">
                  <a:pos x="10" y="7"/>
                </a:cxn>
                <a:cxn ang="0">
                  <a:pos x="44" y="1"/>
                </a:cxn>
                <a:cxn ang="0">
                  <a:pos x="72" y="3"/>
                </a:cxn>
                <a:cxn ang="0">
                  <a:pos x="59" y="12"/>
                </a:cxn>
                <a:cxn ang="0">
                  <a:pos x="66" y="27"/>
                </a:cxn>
                <a:cxn ang="0">
                  <a:pos x="33" y="51"/>
                </a:cxn>
                <a:cxn ang="0">
                  <a:pos x="27" y="51"/>
                </a:cxn>
                <a:cxn ang="0">
                  <a:pos x="20" y="58"/>
                </a:cxn>
                <a:cxn ang="0">
                  <a:pos x="25" y="64"/>
                </a:cxn>
                <a:cxn ang="0">
                  <a:pos x="36" y="64"/>
                </a:cxn>
                <a:cxn ang="0">
                  <a:pos x="61" y="67"/>
                </a:cxn>
                <a:cxn ang="0">
                  <a:pos x="55" y="105"/>
                </a:cxn>
                <a:cxn ang="0">
                  <a:pos x="13" y="106"/>
                </a:cxn>
                <a:cxn ang="0">
                  <a:pos x="0" y="93"/>
                </a:cxn>
                <a:cxn ang="0">
                  <a:pos x="36" y="0"/>
                </a:cxn>
              </a:cxnLst>
              <a:rect l="0" t="0" r="r" b="b"/>
              <a:pathLst>
                <a:path w="72" h="108">
                  <a:moveTo>
                    <a:pt x="23" y="25"/>
                  </a:moveTo>
                  <a:lnTo>
                    <a:pt x="23" y="25"/>
                  </a:lnTo>
                  <a:cubicBezTo>
                    <a:pt x="23" y="31"/>
                    <a:pt x="24" y="36"/>
                    <a:pt x="25" y="39"/>
                  </a:cubicBezTo>
                  <a:cubicBezTo>
                    <a:pt x="26" y="44"/>
                    <a:pt x="29" y="46"/>
                    <a:pt x="34" y="46"/>
                  </a:cubicBezTo>
                  <a:cubicBezTo>
                    <a:pt x="38" y="46"/>
                    <a:pt x="40" y="44"/>
                    <a:pt x="42" y="41"/>
                  </a:cubicBezTo>
                  <a:cubicBezTo>
                    <a:pt x="43" y="37"/>
                    <a:pt x="44" y="32"/>
                    <a:pt x="44" y="25"/>
                  </a:cubicBezTo>
                  <a:cubicBezTo>
                    <a:pt x="44" y="18"/>
                    <a:pt x="43" y="13"/>
                    <a:pt x="42" y="10"/>
                  </a:cubicBezTo>
                  <a:cubicBezTo>
                    <a:pt x="40" y="7"/>
                    <a:pt x="37" y="5"/>
                    <a:pt x="34" y="5"/>
                  </a:cubicBezTo>
                  <a:cubicBezTo>
                    <a:pt x="29" y="5"/>
                    <a:pt x="27" y="7"/>
                    <a:pt x="25" y="10"/>
                  </a:cubicBezTo>
                  <a:cubicBezTo>
                    <a:pt x="24" y="14"/>
                    <a:pt x="23" y="19"/>
                    <a:pt x="23" y="25"/>
                  </a:cubicBezTo>
                  <a:lnTo>
                    <a:pt x="23" y="25"/>
                  </a:lnTo>
                  <a:close/>
                  <a:moveTo>
                    <a:pt x="14" y="92"/>
                  </a:moveTo>
                  <a:lnTo>
                    <a:pt x="14" y="92"/>
                  </a:lnTo>
                  <a:cubicBezTo>
                    <a:pt x="14" y="95"/>
                    <a:pt x="16" y="98"/>
                    <a:pt x="19" y="100"/>
                  </a:cubicBezTo>
                  <a:cubicBezTo>
                    <a:pt x="23" y="102"/>
                    <a:pt x="28" y="103"/>
                    <a:pt x="34" y="103"/>
                  </a:cubicBezTo>
                  <a:cubicBezTo>
                    <a:pt x="40" y="103"/>
                    <a:pt x="45" y="102"/>
                    <a:pt x="49" y="101"/>
                  </a:cubicBezTo>
                  <a:cubicBezTo>
                    <a:pt x="56" y="99"/>
                    <a:pt x="60" y="96"/>
                    <a:pt x="60" y="92"/>
                  </a:cubicBezTo>
                  <a:cubicBezTo>
                    <a:pt x="60" y="89"/>
                    <a:pt x="59" y="87"/>
                    <a:pt x="57" y="85"/>
                  </a:cubicBezTo>
                  <a:cubicBezTo>
                    <a:pt x="55" y="84"/>
                    <a:pt x="51" y="83"/>
                    <a:pt x="45" y="83"/>
                  </a:cubicBezTo>
                  <a:lnTo>
                    <a:pt x="19" y="83"/>
                  </a:lnTo>
                  <a:cubicBezTo>
                    <a:pt x="18" y="85"/>
                    <a:pt x="16" y="86"/>
                    <a:pt x="16" y="87"/>
                  </a:cubicBezTo>
                  <a:cubicBezTo>
                    <a:pt x="14" y="88"/>
                    <a:pt x="14" y="90"/>
                    <a:pt x="14" y="92"/>
                  </a:cubicBezTo>
                  <a:lnTo>
                    <a:pt x="14" y="92"/>
                  </a:lnTo>
                  <a:close/>
                  <a:moveTo>
                    <a:pt x="0" y="93"/>
                  </a:moveTo>
                  <a:lnTo>
                    <a:pt x="0" y="93"/>
                  </a:lnTo>
                  <a:cubicBezTo>
                    <a:pt x="0" y="91"/>
                    <a:pt x="1" y="89"/>
                    <a:pt x="3" y="86"/>
                  </a:cubicBezTo>
                  <a:cubicBezTo>
                    <a:pt x="5" y="84"/>
                    <a:pt x="8" y="82"/>
                    <a:pt x="13" y="82"/>
                  </a:cubicBezTo>
                  <a:lnTo>
                    <a:pt x="13" y="80"/>
                  </a:lnTo>
                  <a:cubicBezTo>
                    <a:pt x="9" y="79"/>
                    <a:pt x="7" y="78"/>
                    <a:pt x="6" y="77"/>
                  </a:cubicBezTo>
                  <a:cubicBezTo>
                    <a:pt x="3" y="75"/>
                    <a:pt x="2" y="72"/>
                    <a:pt x="2" y="68"/>
                  </a:cubicBezTo>
                  <a:cubicBezTo>
                    <a:pt x="2" y="63"/>
                    <a:pt x="4" y="60"/>
                    <a:pt x="8" y="56"/>
                  </a:cubicBezTo>
                  <a:cubicBezTo>
                    <a:pt x="12" y="53"/>
                    <a:pt x="16" y="51"/>
                    <a:pt x="19" y="50"/>
                  </a:cubicBezTo>
                  <a:lnTo>
                    <a:pt x="19" y="49"/>
                  </a:lnTo>
                  <a:cubicBezTo>
                    <a:pt x="14" y="47"/>
                    <a:pt x="10" y="43"/>
                    <a:pt x="6" y="39"/>
                  </a:cubicBezTo>
                  <a:cubicBezTo>
                    <a:pt x="3" y="35"/>
                    <a:pt x="1" y="31"/>
                    <a:pt x="1" y="25"/>
                  </a:cubicBezTo>
                  <a:cubicBezTo>
                    <a:pt x="1" y="18"/>
                    <a:pt x="4" y="12"/>
                    <a:pt x="10" y="7"/>
                  </a:cubicBezTo>
                  <a:cubicBezTo>
                    <a:pt x="16" y="2"/>
                    <a:pt x="24" y="0"/>
                    <a:pt x="34" y="0"/>
                  </a:cubicBezTo>
                  <a:cubicBezTo>
                    <a:pt x="37" y="0"/>
                    <a:pt x="41" y="0"/>
                    <a:pt x="44" y="1"/>
                  </a:cubicBezTo>
                  <a:cubicBezTo>
                    <a:pt x="47" y="2"/>
                    <a:pt x="49" y="2"/>
                    <a:pt x="51" y="3"/>
                  </a:cubicBezTo>
                  <a:lnTo>
                    <a:pt x="72" y="3"/>
                  </a:lnTo>
                  <a:lnTo>
                    <a:pt x="72" y="12"/>
                  </a:lnTo>
                  <a:lnTo>
                    <a:pt x="59" y="12"/>
                  </a:lnTo>
                  <a:cubicBezTo>
                    <a:pt x="61" y="14"/>
                    <a:pt x="63" y="16"/>
                    <a:pt x="64" y="19"/>
                  </a:cubicBezTo>
                  <a:cubicBezTo>
                    <a:pt x="65" y="21"/>
                    <a:pt x="66" y="24"/>
                    <a:pt x="66" y="27"/>
                  </a:cubicBezTo>
                  <a:cubicBezTo>
                    <a:pt x="66" y="37"/>
                    <a:pt x="61" y="44"/>
                    <a:pt x="51" y="48"/>
                  </a:cubicBezTo>
                  <a:cubicBezTo>
                    <a:pt x="46" y="50"/>
                    <a:pt x="40" y="51"/>
                    <a:pt x="33" y="51"/>
                  </a:cubicBezTo>
                  <a:cubicBezTo>
                    <a:pt x="31" y="51"/>
                    <a:pt x="30" y="51"/>
                    <a:pt x="30" y="51"/>
                  </a:cubicBezTo>
                  <a:cubicBezTo>
                    <a:pt x="29" y="51"/>
                    <a:pt x="28" y="51"/>
                    <a:pt x="27" y="51"/>
                  </a:cubicBezTo>
                  <a:cubicBezTo>
                    <a:pt x="26" y="51"/>
                    <a:pt x="24" y="52"/>
                    <a:pt x="23" y="53"/>
                  </a:cubicBezTo>
                  <a:cubicBezTo>
                    <a:pt x="21" y="55"/>
                    <a:pt x="20" y="56"/>
                    <a:pt x="20" y="58"/>
                  </a:cubicBezTo>
                  <a:cubicBezTo>
                    <a:pt x="20" y="60"/>
                    <a:pt x="20" y="61"/>
                    <a:pt x="21" y="62"/>
                  </a:cubicBezTo>
                  <a:cubicBezTo>
                    <a:pt x="22" y="63"/>
                    <a:pt x="23" y="63"/>
                    <a:pt x="25" y="64"/>
                  </a:cubicBezTo>
                  <a:cubicBezTo>
                    <a:pt x="26" y="64"/>
                    <a:pt x="27" y="64"/>
                    <a:pt x="30" y="64"/>
                  </a:cubicBezTo>
                  <a:cubicBezTo>
                    <a:pt x="32" y="64"/>
                    <a:pt x="34" y="64"/>
                    <a:pt x="36" y="64"/>
                  </a:cubicBezTo>
                  <a:lnTo>
                    <a:pt x="46" y="64"/>
                  </a:lnTo>
                  <a:cubicBezTo>
                    <a:pt x="52" y="64"/>
                    <a:pt x="57" y="65"/>
                    <a:pt x="61" y="67"/>
                  </a:cubicBezTo>
                  <a:cubicBezTo>
                    <a:pt x="68" y="70"/>
                    <a:pt x="72" y="75"/>
                    <a:pt x="72" y="83"/>
                  </a:cubicBezTo>
                  <a:cubicBezTo>
                    <a:pt x="72" y="94"/>
                    <a:pt x="67" y="101"/>
                    <a:pt x="55" y="105"/>
                  </a:cubicBezTo>
                  <a:cubicBezTo>
                    <a:pt x="49" y="107"/>
                    <a:pt x="42" y="108"/>
                    <a:pt x="32" y="108"/>
                  </a:cubicBezTo>
                  <a:cubicBezTo>
                    <a:pt x="25" y="108"/>
                    <a:pt x="19" y="107"/>
                    <a:pt x="13" y="106"/>
                  </a:cubicBezTo>
                  <a:cubicBezTo>
                    <a:pt x="4" y="103"/>
                    <a:pt x="0" y="99"/>
                    <a:pt x="0" y="93"/>
                  </a:cubicBezTo>
                  <a:lnTo>
                    <a:pt x="0" y="93"/>
                  </a:lnTo>
                  <a:close/>
                  <a:moveTo>
                    <a:pt x="36" y="0"/>
                  </a:moveTo>
                  <a:lnTo>
                    <a:pt x="36" y="0"/>
                  </a:lnTo>
                  <a:lnTo>
                    <a:pt x="3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4" name="Freeform 500"/>
            <p:cNvSpPr>
              <a:spLocks/>
            </p:cNvSpPr>
            <p:nvPr/>
          </p:nvSpPr>
          <p:spPr bwMode="auto">
            <a:xfrm>
              <a:off x="5339" y="1658"/>
              <a:ext cx="70" cy="41"/>
            </a:xfrm>
            <a:custGeom>
              <a:avLst/>
              <a:gdLst/>
              <a:ahLst/>
              <a:cxnLst>
                <a:cxn ang="0">
                  <a:pos x="0" y="71"/>
                </a:cxn>
                <a:cxn ang="0">
                  <a:pos x="0" y="71"/>
                </a:cxn>
                <a:cxn ang="0">
                  <a:pos x="6" y="69"/>
                </a:cxn>
                <a:cxn ang="0">
                  <a:pos x="8" y="61"/>
                </a:cxn>
                <a:cxn ang="0">
                  <a:pos x="8" y="15"/>
                </a:cxn>
                <a:cxn ang="0">
                  <a:pos x="7" y="8"/>
                </a:cxn>
                <a:cxn ang="0">
                  <a:pos x="0" y="6"/>
                </a:cxn>
                <a:cxn ang="0">
                  <a:pos x="0" y="2"/>
                </a:cxn>
                <a:cxn ang="0">
                  <a:pos x="30" y="2"/>
                </a:cxn>
                <a:cxn ang="0">
                  <a:pos x="30" y="13"/>
                </a:cxn>
                <a:cxn ang="0">
                  <a:pos x="38" y="5"/>
                </a:cxn>
                <a:cxn ang="0">
                  <a:pos x="53" y="0"/>
                </a:cxn>
                <a:cxn ang="0">
                  <a:pos x="68" y="4"/>
                </a:cxn>
                <a:cxn ang="0">
                  <a:pos x="73" y="13"/>
                </a:cxn>
                <a:cxn ang="0">
                  <a:pos x="74" y="13"/>
                </a:cxn>
                <a:cxn ang="0">
                  <a:pos x="83" y="4"/>
                </a:cxn>
                <a:cxn ang="0">
                  <a:pos x="97" y="0"/>
                </a:cxn>
                <a:cxn ang="0">
                  <a:pos x="112" y="5"/>
                </a:cxn>
                <a:cxn ang="0">
                  <a:pos x="118" y="22"/>
                </a:cxn>
                <a:cxn ang="0">
                  <a:pos x="118" y="62"/>
                </a:cxn>
                <a:cxn ang="0">
                  <a:pos x="120" y="69"/>
                </a:cxn>
                <a:cxn ang="0">
                  <a:pos x="127" y="71"/>
                </a:cxn>
                <a:cxn ang="0">
                  <a:pos x="127" y="75"/>
                </a:cxn>
                <a:cxn ang="0">
                  <a:pos x="89" y="75"/>
                </a:cxn>
                <a:cxn ang="0">
                  <a:pos x="89" y="71"/>
                </a:cxn>
                <a:cxn ang="0">
                  <a:pos x="95" y="69"/>
                </a:cxn>
                <a:cxn ang="0">
                  <a:pos x="97" y="62"/>
                </a:cxn>
                <a:cxn ang="0">
                  <a:pos x="97" y="24"/>
                </a:cxn>
                <a:cxn ang="0">
                  <a:pos x="95" y="14"/>
                </a:cxn>
                <a:cxn ang="0">
                  <a:pos x="88" y="10"/>
                </a:cxn>
                <a:cxn ang="0">
                  <a:pos x="79" y="14"/>
                </a:cxn>
                <a:cxn ang="0">
                  <a:pos x="75" y="19"/>
                </a:cxn>
                <a:cxn ang="0">
                  <a:pos x="75" y="62"/>
                </a:cxn>
                <a:cxn ang="0">
                  <a:pos x="76" y="69"/>
                </a:cxn>
                <a:cxn ang="0">
                  <a:pos x="82" y="71"/>
                </a:cxn>
                <a:cxn ang="0">
                  <a:pos x="82" y="75"/>
                </a:cxn>
                <a:cxn ang="0">
                  <a:pos x="45" y="75"/>
                </a:cxn>
                <a:cxn ang="0">
                  <a:pos x="45" y="71"/>
                </a:cxn>
                <a:cxn ang="0">
                  <a:pos x="51" y="69"/>
                </a:cxn>
                <a:cxn ang="0">
                  <a:pos x="53" y="62"/>
                </a:cxn>
                <a:cxn ang="0">
                  <a:pos x="53" y="24"/>
                </a:cxn>
                <a:cxn ang="0">
                  <a:pos x="51" y="14"/>
                </a:cxn>
                <a:cxn ang="0">
                  <a:pos x="44" y="10"/>
                </a:cxn>
                <a:cxn ang="0">
                  <a:pos x="35" y="14"/>
                </a:cxn>
                <a:cxn ang="0">
                  <a:pos x="31" y="19"/>
                </a:cxn>
                <a:cxn ang="0">
                  <a:pos x="31" y="62"/>
                </a:cxn>
                <a:cxn ang="0">
                  <a:pos x="32" y="69"/>
                </a:cxn>
                <a:cxn ang="0">
                  <a:pos x="38" y="71"/>
                </a:cxn>
                <a:cxn ang="0">
                  <a:pos x="38" y="75"/>
                </a:cxn>
                <a:cxn ang="0">
                  <a:pos x="0" y="75"/>
                </a:cxn>
                <a:cxn ang="0">
                  <a:pos x="0" y="71"/>
                </a:cxn>
              </a:cxnLst>
              <a:rect l="0" t="0" r="r" b="b"/>
              <a:pathLst>
                <a:path w="127" h="75">
                  <a:moveTo>
                    <a:pt x="0" y="71"/>
                  </a:moveTo>
                  <a:lnTo>
                    <a:pt x="0" y="71"/>
                  </a:lnTo>
                  <a:cubicBezTo>
                    <a:pt x="3" y="71"/>
                    <a:pt x="5" y="70"/>
                    <a:pt x="6" y="69"/>
                  </a:cubicBezTo>
                  <a:cubicBezTo>
                    <a:pt x="8" y="68"/>
                    <a:pt x="8" y="65"/>
                    <a:pt x="8" y="61"/>
                  </a:cubicBezTo>
                  <a:lnTo>
                    <a:pt x="8" y="15"/>
                  </a:lnTo>
                  <a:cubicBezTo>
                    <a:pt x="8" y="11"/>
                    <a:pt x="8" y="9"/>
                    <a:pt x="7" y="8"/>
                  </a:cubicBezTo>
                  <a:cubicBezTo>
                    <a:pt x="5" y="7"/>
                    <a:pt x="3" y="6"/>
                    <a:pt x="0" y="6"/>
                  </a:cubicBezTo>
                  <a:lnTo>
                    <a:pt x="0" y="2"/>
                  </a:lnTo>
                  <a:lnTo>
                    <a:pt x="30" y="2"/>
                  </a:lnTo>
                  <a:lnTo>
                    <a:pt x="30" y="13"/>
                  </a:lnTo>
                  <a:cubicBezTo>
                    <a:pt x="33" y="10"/>
                    <a:pt x="35" y="7"/>
                    <a:pt x="38" y="5"/>
                  </a:cubicBezTo>
                  <a:cubicBezTo>
                    <a:pt x="42" y="1"/>
                    <a:pt x="47" y="0"/>
                    <a:pt x="53" y="0"/>
                  </a:cubicBezTo>
                  <a:cubicBezTo>
                    <a:pt x="59" y="0"/>
                    <a:pt x="64" y="1"/>
                    <a:pt x="68" y="4"/>
                  </a:cubicBezTo>
                  <a:cubicBezTo>
                    <a:pt x="70" y="6"/>
                    <a:pt x="72" y="9"/>
                    <a:pt x="73" y="13"/>
                  </a:cubicBezTo>
                  <a:lnTo>
                    <a:pt x="74" y="13"/>
                  </a:lnTo>
                  <a:cubicBezTo>
                    <a:pt x="77" y="9"/>
                    <a:pt x="80" y="6"/>
                    <a:pt x="83" y="4"/>
                  </a:cubicBezTo>
                  <a:cubicBezTo>
                    <a:pt x="87" y="1"/>
                    <a:pt x="92" y="0"/>
                    <a:pt x="97" y="0"/>
                  </a:cubicBezTo>
                  <a:cubicBezTo>
                    <a:pt x="103" y="0"/>
                    <a:pt x="108" y="2"/>
                    <a:pt x="112" y="5"/>
                  </a:cubicBezTo>
                  <a:cubicBezTo>
                    <a:pt x="116" y="9"/>
                    <a:pt x="118" y="14"/>
                    <a:pt x="118" y="22"/>
                  </a:cubicBezTo>
                  <a:lnTo>
                    <a:pt x="118" y="62"/>
                  </a:lnTo>
                  <a:cubicBezTo>
                    <a:pt x="118" y="66"/>
                    <a:pt x="119" y="68"/>
                    <a:pt x="120" y="69"/>
                  </a:cubicBezTo>
                  <a:cubicBezTo>
                    <a:pt x="121" y="70"/>
                    <a:pt x="124" y="71"/>
                    <a:pt x="127" y="71"/>
                  </a:cubicBezTo>
                  <a:lnTo>
                    <a:pt x="127" y="75"/>
                  </a:lnTo>
                  <a:lnTo>
                    <a:pt x="89" y="75"/>
                  </a:lnTo>
                  <a:lnTo>
                    <a:pt x="89" y="71"/>
                  </a:lnTo>
                  <a:cubicBezTo>
                    <a:pt x="92" y="71"/>
                    <a:pt x="94" y="70"/>
                    <a:pt x="95" y="69"/>
                  </a:cubicBezTo>
                  <a:cubicBezTo>
                    <a:pt x="96" y="68"/>
                    <a:pt x="97" y="66"/>
                    <a:pt x="97" y="62"/>
                  </a:cubicBezTo>
                  <a:lnTo>
                    <a:pt x="97" y="24"/>
                  </a:lnTo>
                  <a:cubicBezTo>
                    <a:pt x="97" y="19"/>
                    <a:pt x="96" y="16"/>
                    <a:pt x="95" y="14"/>
                  </a:cubicBezTo>
                  <a:cubicBezTo>
                    <a:pt x="94" y="12"/>
                    <a:pt x="91" y="10"/>
                    <a:pt x="88" y="10"/>
                  </a:cubicBezTo>
                  <a:cubicBezTo>
                    <a:pt x="85" y="10"/>
                    <a:pt x="82" y="12"/>
                    <a:pt x="79" y="14"/>
                  </a:cubicBezTo>
                  <a:cubicBezTo>
                    <a:pt x="76" y="17"/>
                    <a:pt x="75" y="19"/>
                    <a:pt x="75" y="19"/>
                  </a:cubicBezTo>
                  <a:lnTo>
                    <a:pt x="75" y="62"/>
                  </a:lnTo>
                  <a:cubicBezTo>
                    <a:pt x="75" y="65"/>
                    <a:pt x="75" y="68"/>
                    <a:pt x="76" y="69"/>
                  </a:cubicBezTo>
                  <a:cubicBezTo>
                    <a:pt x="77" y="70"/>
                    <a:pt x="79" y="70"/>
                    <a:pt x="82" y="71"/>
                  </a:cubicBezTo>
                  <a:lnTo>
                    <a:pt x="82" y="75"/>
                  </a:lnTo>
                  <a:lnTo>
                    <a:pt x="45" y="75"/>
                  </a:lnTo>
                  <a:lnTo>
                    <a:pt x="45" y="71"/>
                  </a:lnTo>
                  <a:cubicBezTo>
                    <a:pt x="48" y="71"/>
                    <a:pt x="50" y="70"/>
                    <a:pt x="51" y="69"/>
                  </a:cubicBezTo>
                  <a:cubicBezTo>
                    <a:pt x="52" y="68"/>
                    <a:pt x="53" y="66"/>
                    <a:pt x="53" y="62"/>
                  </a:cubicBezTo>
                  <a:lnTo>
                    <a:pt x="53" y="24"/>
                  </a:lnTo>
                  <a:cubicBezTo>
                    <a:pt x="53" y="19"/>
                    <a:pt x="52" y="16"/>
                    <a:pt x="51" y="14"/>
                  </a:cubicBezTo>
                  <a:cubicBezTo>
                    <a:pt x="50" y="12"/>
                    <a:pt x="47" y="10"/>
                    <a:pt x="44" y="10"/>
                  </a:cubicBezTo>
                  <a:cubicBezTo>
                    <a:pt x="41" y="10"/>
                    <a:pt x="37" y="12"/>
                    <a:pt x="35" y="14"/>
                  </a:cubicBezTo>
                  <a:cubicBezTo>
                    <a:pt x="32" y="17"/>
                    <a:pt x="31" y="19"/>
                    <a:pt x="31" y="19"/>
                  </a:cubicBezTo>
                  <a:lnTo>
                    <a:pt x="31" y="62"/>
                  </a:lnTo>
                  <a:cubicBezTo>
                    <a:pt x="31" y="65"/>
                    <a:pt x="31" y="68"/>
                    <a:pt x="32" y="69"/>
                  </a:cubicBezTo>
                  <a:cubicBezTo>
                    <a:pt x="33" y="70"/>
                    <a:pt x="35" y="70"/>
                    <a:pt x="38" y="71"/>
                  </a:cubicBezTo>
                  <a:lnTo>
                    <a:pt x="38" y="75"/>
                  </a:lnTo>
                  <a:lnTo>
                    <a:pt x="0" y="75"/>
                  </a:lnTo>
                  <a:lnTo>
                    <a:pt x="0" y="7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5" name="Freeform 501"/>
            <p:cNvSpPr>
              <a:spLocks noEditPoints="1"/>
            </p:cNvSpPr>
            <p:nvPr/>
          </p:nvSpPr>
          <p:spPr bwMode="auto">
            <a:xfrm>
              <a:off x="5412" y="1658"/>
              <a:ext cx="36" cy="42"/>
            </a:xfrm>
            <a:custGeom>
              <a:avLst/>
              <a:gdLst/>
              <a:ahLst/>
              <a:cxnLst>
                <a:cxn ang="0">
                  <a:pos x="0" y="38"/>
                </a:cxn>
                <a:cxn ang="0">
                  <a:pos x="0" y="38"/>
                </a:cxn>
                <a:cxn ang="0">
                  <a:pos x="10" y="10"/>
                </a:cxn>
                <a:cxn ang="0">
                  <a:pos x="33" y="0"/>
                </a:cxn>
                <a:cxn ang="0">
                  <a:pos x="48" y="4"/>
                </a:cxn>
                <a:cxn ang="0">
                  <a:pos x="59" y="15"/>
                </a:cxn>
                <a:cxn ang="0">
                  <a:pos x="63" y="30"/>
                </a:cxn>
                <a:cxn ang="0">
                  <a:pos x="63" y="36"/>
                </a:cxn>
                <a:cxn ang="0">
                  <a:pos x="23" y="36"/>
                </a:cxn>
                <a:cxn ang="0">
                  <a:pos x="26" y="52"/>
                </a:cxn>
                <a:cxn ang="0">
                  <a:pos x="42" y="66"/>
                </a:cxn>
                <a:cxn ang="0">
                  <a:pos x="53" y="62"/>
                </a:cxn>
                <a:cxn ang="0">
                  <a:pos x="60" y="55"/>
                </a:cxn>
                <a:cxn ang="0">
                  <a:pos x="64" y="57"/>
                </a:cxn>
                <a:cxn ang="0">
                  <a:pos x="47" y="74"/>
                </a:cxn>
                <a:cxn ang="0">
                  <a:pos x="32" y="77"/>
                </a:cxn>
                <a:cxn ang="0">
                  <a:pos x="10" y="68"/>
                </a:cxn>
                <a:cxn ang="0">
                  <a:pos x="0" y="38"/>
                </a:cxn>
                <a:cxn ang="0">
                  <a:pos x="0" y="38"/>
                </a:cxn>
                <a:cxn ang="0">
                  <a:pos x="44" y="30"/>
                </a:cxn>
                <a:cxn ang="0">
                  <a:pos x="44" y="30"/>
                </a:cxn>
                <a:cxn ang="0">
                  <a:pos x="41" y="10"/>
                </a:cxn>
                <a:cxn ang="0">
                  <a:pos x="33" y="5"/>
                </a:cxn>
                <a:cxn ang="0">
                  <a:pos x="25" y="11"/>
                </a:cxn>
                <a:cxn ang="0">
                  <a:pos x="22" y="30"/>
                </a:cxn>
                <a:cxn ang="0">
                  <a:pos x="44" y="30"/>
                </a:cxn>
                <a:cxn ang="0">
                  <a:pos x="33" y="0"/>
                </a:cxn>
                <a:cxn ang="0">
                  <a:pos x="33" y="0"/>
                </a:cxn>
                <a:cxn ang="0">
                  <a:pos x="33" y="0"/>
                </a:cxn>
              </a:cxnLst>
              <a:rect l="0" t="0" r="r" b="b"/>
              <a:pathLst>
                <a:path w="64" h="77">
                  <a:moveTo>
                    <a:pt x="0" y="38"/>
                  </a:moveTo>
                  <a:lnTo>
                    <a:pt x="0" y="38"/>
                  </a:lnTo>
                  <a:cubicBezTo>
                    <a:pt x="0" y="26"/>
                    <a:pt x="3" y="17"/>
                    <a:pt x="10" y="10"/>
                  </a:cubicBezTo>
                  <a:cubicBezTo>
                    <a:pt x="16" y="3"/>
                    <a:pt x="24" y="0"/>
                    <a:pt x="33" y="0"/>
                  </a:cubicBezTo>
                  <a:cubicBezTo>
                    <a:pt x="39" y="0"/>
                    <a:pt x="43" y="1"/>
                    <a:pt x="48" y="4"/>
                  </a:cubicBezTo>
                  <a:cubicBezTo>
                    <a:pt x="53" y="7"/>
                    <a:pt x="56" y="10"/>
                    <a:pt x="59" y="15"/>
                  </a:cubicBezTo>
                  <a:cubicBezTo>
                    <a:pt x="61" y="19"/>
                    <a:pt x="62" y="24"/>
                    <a:pt x="63" y="30"/>
                  </a:cubicBezTo>
                  <a:cubicBezTo>
                    <a:pt x="63" y="32"/>
                    <a:pt x="63" y="34"/>
                    <a:pt x="63" y="36"/>
                  </a:cubicBezTo>
                  <a:lnTo>
                    <a:pt x="23" y="36"/>
                  </a:lnTo>
                  <a:cubicBezTo>
                    <a:pt x="23" y="42"/>
                    <a:pt x="24" y="48"/>
                    <a:pt x="26" y="52"/>
                  </a:cubicBezTo>
                  <a:cubicBezTo>
                    <a:pt x="29" y="61"/>
                    <a:pt x="34" y="66"/>
                    <a:pt x="42" y="66"/>
                  </a:cubicBezTo>
                  <a:cubicBezTo>
                    <a:pt x="46" y="66"/>
                    <a:pt x="49" y="64"/>
                    <a:pt x="53" y="62"/>
                  </a:cubicBezTo>
                  <a:cubicBezTo>
                    <a:pt x="55" y="61"/>
                    <a:pt x="57" y="58"/>
                    <a:pt x="60" y="55"/>
                  </a:cubicBezTo>
                  <a:lnTo>
                    <a:pt x="64" y="57"/>
                  </a:lnTo>
                  <a:cubicBezTo>
                    <a:pt x="59" y="65"/>
                    <a:pt x="53" y="71"/>
                    <a:pt x="47" y="74"/>
                  </a:cubicBezTo>
                  <a:cubicBezTo>
                    <a:pt x="43" y="76"/>
                    <a:pt x="38" y="77"/>
                    <a:pt x="32" y="77"/>
                  </a:cubicBezTo>
                  <a:cubicBezTo>
                    <a:pt x="24" y="77"/>
                    <a:pt x="17" y="74"/>
                    <a:pt x="10" y="68"/>
                  </a:cubicBezTo>
                  <a:cubicBezTo>
                    <a:pt x="3" y="62"/>
                    <a:pt x="0" y="52"/>
                    <a:pt x="0" y="38"/>
                  </a:cubicBezTo>
                  <a:lnTo>
                    <a:pt x="0" y="38"/>
                  </a:lnTo>
                  <a:close/>
                  <a:moveTo>
                    <a:pt x="44" y="30"/>
                  </a:moveTo>
                  <a:lnTo>
                    <a:pt x="44" y="30"/>
                  </a:lnTo>
                  <a:cubicBezTo>
                    <a:pt x="43" y="21"/>
                    <a:pt x="43" y="14"/>
                    <a:pt x="41" y="10"/>
                  </a:cubicBezTo>
                  <a:cubicBezTo>
                    <a:pt x="40" y="7"/>
                    <a:pt x="37" y="5"/>
                    <a:pt x="33" y="5"/>
                  </a:cubicBezTo>
                  <a:cubicBezTo>
                    <a:pt x="29" y="5"/>
                    <a:pt x="26" y="7"/>
                    <a:pt x="25" y="11"/>
                  </a:cubicBezTo>
                  <a:cubicBezTo>
                    <a:pt x="23" y="15"/>
                    <a:pt x="22" y="22"/>
                    <a:pt x="22" y="30"/>
                  </a:cubicBezTo>
                  <a:lnTo>
                    <a:pt x="44"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6" name="Freeform 502"/>
            <p:cNvSpPr>
              <a:spLocks noEditPoints="1"/>
            </p:cNvSpPr>
            <p:nvPr/>
          </p:nvSpPr>
          <p:spPr bwMode="auto">
            <a:xfrm>
              <a:off x="5451" y="1658"/>
              <a:ext cx="45" cy="41"/>
            </a:xfrm>
            <a:custGeom>
              <a:avLst/>
              <a:gdLst/>
              <a:ahLst/>
              <a:cxnLst>
                <a:cxn ang="0">
                  <a:pos x="0" y="71"/>
                </a:cxn>
                <a:cxn ang="0">
                  <a:pos x="0" y="71"/>
                </a:cxn>
                <a:cxn ang="0">
                  <a:pos x="7" y="69"/>
                </a:cxn>
                <a:cxn ang="0">
                  <a:pos x="9" y="61"/>
                </a:cxn>
                <a:cxn ang="0">
                  <a:pos x="9" y="15"/>
                </a:cxn>
                <a:cxn ang="0">
                  <a:pos x="7" y="8"/>
                </a:cxn>
                <a:cxn ang="0">
                  <a:pos x="0" y="6"/>
                </a:cxn>
                <a:cxn ang="0">
                  <a:pos x="0" y="2"/>
                </a:cxn>
                <a:cxn ang="0">
                  <a:pos x="30" y="2"/>
                </a:cxn>
                <a:cxn ang="0">
                  <a:pos x="30" y="13"/>
                </a:cxn>
                <a:cxn ang="0">
                  <a:pos x="40" y="4"/>
                </a:cxn>
                <a:cxn ang="0">
                  <a:pos x="53" y="0"/>
                </a:cxn>
                <a:cxn ang="0">
                  <a:pos x="69" y="5"/>
                </a:cxn>
                <a:cxn ang="0">
                  <a:pos x="74" y="24"/>
                </a:cxn>
                <a:cxn ang="0">
                  <a:pos x="74" y="62"/>
                </a:cxn>
                <a:cxn ang="0">
                  <a:pos x="76" y="69"/>
                </a:cxn>
                <a:cxn ang="0">
                  <a:pos x="82" y="71"/>
                </a:cxn>
                <a:cxn ang="0">
                  <a:pos x="82" y="75"/>
                </a:cxn>
                <a:cxn ang="0">
                  <a:pos x="45" y="75"/>
                </a:cxn>
                <a:cxn ang="0">
                  <a:pos x="45" y="71"/>
                </a:cxn>
                <a:cxn ang="0">
                  <a:pos x="51" y="69"/>
                </a:cxn>
                <a:cxn ang="0">
                  <a:pos x="52" y="62"/>
                </a:cxn>
                <a:cxn ang="0">
                  <a:pos x="52" y="24"/>
                </a:cxn>
                <a:cxn ang="0">
                  <a:pos x="51" y="15"/>
                </a:cxn>
                <a:cxn ang="0">
                  <a:pos x="44" y="10"/>
                </a:cxn>
                <a:cxn ang="0">
                  <a:pos x="36" y="13"/>
                </a:cxn>
                <a:cxn ang="0">
                  <a:pos x="31" y="19"/>
                </a:cxn>
                <a:cxn ang="0">
                  <a:pos x="31" y="62"/>
                </a:cxn>
                <a:cxn ang="0">
                  <a:pos x="33" y="69"/>
                </a:cxn>
                <a:cxn ang="0">
                  <a:pos x="38" y="71"/>
                </a:cxn>
                <a:cxn ang="0">
                  <a:pos x="38" y="75"/>
                </a:cxn>
                <a:cxn ang="0">
                  <a:pos x="0" y="75"/>
                </a:cxn>
                <a:cxn ang="0">
                  <a:pos x="0" y="71"/>
                </a:cxn>
                <a:cxn ang="0">
                  <a:pos x="42" y="0"/>
                </a:cxn>
                <a:cxn ang="0">
                  <a:pos x="42" y="0"/>
                </a:cxn>
                <a:cxn ang="0">
                  <a:pos x="42" y="0"/>
                </a:cxn>
              </a:cxnLst>
              <a:rect l="0" t="0" r="r" b="b"/>
              <a:pathLst>
                <a:path w="82" h="75">
                  <a:moveTo>
                    <a:pt x="0" y="71"/>
                  </a:moveTo>
                  <a:lnTo>
                    <a:pt x="0" y="71"/>
                  </a:lnTo>
                  <a:cubicBezTo>
                    <a:pt x="3" y="71"/>
                    <a:pt x="5" y="70"/>
                    <a:pt x="7" y="69"/>
                  </a:cubicBezTo>
                  <a:cubicBezTo>
                    <a:pt x="8" y="67"/>
                    <a:pt x="9" y="65"/>
                    <a:pt x="9" y="61"/>
                  </a:cubicBezTo>
                  <a:lnTo>
                    <a:pt x="9" y="15"/>
                  </a:lnTo>
                  <a:cubicBezTo>
                    <a:pt x="9" y="11"/>
                    <a:pt x="8" y="9"/>
                    <a:pt x="7" y="8"/>
                  </a:cubicBezTo>
                  <a:cubicBezTo>
                    <a:pt x="6" y="7"/>
                    <a:pt x="4" y="6"/>
                    <a:pt x="0" y="6"/>
                  </a:cubicBezTo>
                  <a:lnTo>
                    <a:pt x="0" y="2"/>
                  </a:lnTo>
                  <a:lnTo>
                    <a:pt x="30" y="2"/>
                  </a:lnTo>
                  <a:lnTo>
                    <a:pt x="30" y="13"/>
                  </a:lnTo>
                  <a:cubicBezTo>
                    <a:pt x="33" y="9"/>
                    <a:pt x="36" y="6"/>
                    <a:pt x="40" y="4"/>
                  </a:cubicBezTo>
                  <a:cubicBezTo>
                    <a:pt x="44" y="1"/>
                    <a:pt x="48" y="0"/>
                    <a:pt x="53" y="0"/>
                  </a:cubicBezTo>
                  <a:cubicBezTo>
                    <a:pt x="60" y="0"/>
                    <a:pt x="65" y="2"/>
                    <a:pt x="69" y="5"/>
                  </a:cubicBezTo>
                  <a:cubicBezTo>
                    <a:pt x="73" y="9"/>
                    <a:pt x="74" y="15"/>
                    <a:pt x="74" y="24"/>
                  </a:cubicBezTo>
                  <a:lnTo>
                    <a:pt x="74" y="62"/>
                  </a:lnTo>
                  <a:cubicBezTo>
                    <a:pt x="74" y="66"/>
                    <a:pt x="75" y="68"/>
                    <a:pt x="76" y="69"/>
                  </a:cubicBezTo>
                  <a:cubicBezTo>
                    <a:pt x="77" y="70"/>
                    <a:pt x="79" y="71"/>
                    <a:pt x="82" y="71"/>
                  </a:cubicBezTo>
                  <a:lnTo>
                    <a:pt x="82" y="75"/>
                  </a:lnTo>
                  <a:lnTo>
                    <a:pt x="45" y="75"/>
                  </a:lnTo>
                  <a:lnTo>
                    <a:pt x="45" y="71"/>
                  </a:lnTo>
                  <a:cubicBezTo>
                    <a:pt x="48" y="70"/>
                    <a:pt x="50" y="70"/>
                    <a:pt x="51" y="69"/>
                  </a:cubicBezTo>
                  <a:cubicBezTo>
                    <a:pt x="52" y="68"/>
                    <a:pt x="52" y="65"/>
                    <a:pt x="52" y="62"/>
                  </a:cubicBezTo>
                  <a:lnTo>
                    <a:pt x="52" y="24"/>
                  </a:lnTo>
                  <a:cubicBezTo>
                    <a:pt x="52" y="20"/>
                    <a:pt x="52" y="17"/>
                    <a:pt x="51" y="15"/>
                  </a:cubicBezTo>
                  <a:cubicBezTo>
                    <a:pt x="50" y="12"/>
                    <a:pt x="48" y="10"/>
                    <a:pt x="44" y="10"/>
                  </a:cubicBezTo>
                  <a:cubicBezTo>
                    <a:pt x="41" y="10"/>
                    <a:pt x="39" y="11"/>
                    <a:pt x="36" y="13"/>
                  </a:cubicBezTo>
                  <a:cubicBezTo>
                    <a:pt x="34" y="15"/>
                    <a:pt x="32" y="17"/>
                    <a:pt x="31" y="19"/>
                  </a:cubicBezTo>
                  <a:lnTo>
                    <a:pt x="31" y="62"/>
                  </a:lnTo>
                  <a:cubicBezTo>
                    <a:pt x="31" y="65"/>
                    <a:pt x="32" y="68"/>
                    <a:pt x="33" y="69"/>
                  </a:cubicBezTo>
                  <a:cubicBezTo>
                    <a:pt x="34" y="70"/>
                    <a:pt x="36" y="70"/>
                    <a:pt x="38" y="71"/>
                  </a:cubicBezTo>
                  <a:lnTo>
                    <a:pt x="38" y="75"/>
                  </a:lnTo>
                  <a:lnTo>
                    <a:pt x="0" y="75"/>
                  </a:lnTo>
                  <a:lnTo>
                    <a:pt x="0" y="71"/>
                  </a:lnTo>
                  <a:close/>
                  <a:moveTo>
                    <a:pt x="42" y="0"/>
                  </a:moveTo>
                  <a:lnTo>
                    <a:pt x="42" y="0"/>
                  </a:lnTo>
                  <a:lnTo>
                    <a:pt x="4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7" name="Freeform 503"/>
            <p:cNvSpPr>
              <a:spLocks/>
            </p:cNvSpPr>
            <p:nvPr/>
          </p:nvSpPr>
          <p:spPr bwMode="auto">
            <a:xfrm>
              <a:off x="5500" y="1644"/>
              <a:ext cx="27" cy="56"/>
            </a:xfrm>
            <a:custGeom>
              <a:avLst/>
              <a:gdLst/>
              <a:ahLst/>
              <a:cxnLst>
                <a:cxn ang="0">
                  <a:pos x="0" y="34"/>
                </a:cxn>
                <a:cxn ang="0">
                  <a:pos x="0" y="34"/>
                </a:cxn>
                <a:cxn ang="0">
                  <a:pos x="0" y="29"/>
                </a:cxn>
                <a:cxn ang="0">
                  <a:pos x="5" y="25"/>
                </a:cxn>
                <a:cxn ang="0">
                  <a:pos x="13" y="17"/>
                </a:cxn>
                <a:cxn ang="0">
                  <a:pos x="26" y="0"/>
                </a:cxn>
                <a:cxn ang="0">
                  <a:pos x="30" y="0"/>
                </a:cxn>
                <a:cxn ang="0">
                  <a:pos x="30" y="27"/>
                </a:cxn>
                <a:cxn ang="0">
                  <a:pos x="45" y="27"/>
                </a:cxn>
                <a:cxn ang="0">
                  <a:pos x="45" y="34"/>
                </a:cxn>
                <a:cxn ang="0">
                  <a:pos x="30" y="34"/>
                </a:cxn>
                <a:cxn ang="0">
                  <a:pos x="30" y="81"/>
                </a:cxn>
                <a:cxn ang="0">
                  <a:pos x="31" y="87"/>
                </a:cxn>
                <a:cxn ang="0">
                  <a:pos x="36" y="91"/>
                </a:cxn>
                <a:cxn ang="0">
                  <a:pos x="42" y="88"/>
                </a:cxn>
                <a:cxn ang="0">
                  <a:pos x="46" y="82"/>
                </a:cxn>
                <a:cxn ang="0">
                  <a:pos x="50" y="84"/>
                </a:cxn>
                <a:cxn ang="0">
                  <a:pos x="43" y="95"/>
                </a:cxn>
                <a:cxn ang="0">
                  <a:pos x="26" y="102"/>
                </a:cxn>
                <a:cxn ang="0">
                  <a:pos x="16" y="100"/>
                </a:cxn>
                <a:cxn ang="0">
                  <a:pos x="8" y="85"/>
                </a:cxn>
                <a:cxn ang="0">
                  <a:pos x="8" y="34"/>
                </a:cxn>
                <a:cxn ang="0">
                  <a:pos x="0" y="34"/>
                </a:cxn>
              </a:cxnLst>
              <a:rect l="0" t="0" r="r" b="b"/>
              <a:pathLst>
                <a:path w="50" h="102">
                  <a:moveTo>
                    <a:pt x="0" y="34"/>
                  </a:moveTo>
                  <a:lnTo>
                    <a:pt x="0" y="34"/>
                  </a:lnTo>
                  <a:lnTo>
                    <a:pt x="0" y="29"/>
                  </a:lnTo>
                  <a:cubicBezTo>
                    <a:pt x="1" y="28"/>
                    <a:pt x="3" y="26"/>
                    <a:pt x="5" y="25"/>
                  </a:cubicBezTo>
                  <a:cubicBezTo>
                    <a:pt x="8" y="22"/>
                    <a:pt x="11" y="19"/>
                    <a:pt x="13" y="17"/>
                  </a:cubicBezTo>
                  <a:cubicBezTo>
                    <a:pt x="18" y="11"/>
                    <a:pt x="22" y="6"/>
                    <a:pt x="26" y="0"/>
                  </a:cubicBezTo>
                  <a:lnTo>
                    <a:pt x="30" y="0"/>
                  </a:lnTo>
                  <a:lnTo>
                    <a:pt x="30" y="27"/>
                  </a:lnTo>
                  <a:lnTo>
                    <a:pt x="45" y="27"/>
                  </a:lnTo>
                  <a:lnTo>
                    <a:pt x="45" y="34"/>
                  </a:lnTo>
                  <a:lnTo>
                    <a:pt x="30" y="34"/>
                  </a:lnTo>
                  <a:lnTo>
                    <a:pt x="30" y="81"/>
                  </a:lnTo>
                  <a:cubicBezTo>
                    <a:pt x="30" y="84"/>
                    <a:pt x="31" y="86"/>
                    <a:pt x="31" y="87"/>
                  </a:cubicBezTo>
                  <a:cubicBezTo>
                    <a:pt x="32" y="89"/>
                    <a:pt x="34" y="91"/>
                    <a:pt x="36" y="91"/>
                  </a:cubicBezTo>
                  <a:cubicBezTo>
                    <a:pt x="38" y="91"/>
                    <a:pt x="40" y="90"/>
                    <a:pt x="42" y="88"/>
                  </a:cubicBezTo>
                  <a:cubicBezTo>
                    <a:pt x="43" y="87"/>
                    <a:pt x="44" y="85"/>
                    <a:pt x="46" y="82"/>
                  </a:cubicBezTo>
                  <a:lnTo>
                    <a:pt x="50" y="84"/>
                  </a:lnTo>
                  <a:cubicBezTo>
                    <a:pt x="48" y="88"/>
                    <a:pt x="45" y="92"/>
                    <a:pt x="43" y="95"/>
                  </a:cubicBezTo>
                  <a:cubicBezTo>
                    <a:pt x="38" y="100"/>
                    <a:pt x="33" y="102"/>
                    <a:pt x="26" y="102"/>
                  </a:cubicBezTo>
                  <a:cubicBezTo>
                    <a:pt x="22" y="102"/>
                    <a:pt x="19" y="101"/>
                    <a:pt x="16" y="100"/>
                  </a:cubicBezTo>
                  <a:cubicBezTo>
                    <a:pt x="11" y="97"/>
                    <a:pt x="8" y="92"/>
                    <a:pt x="8" y="85"/>
                  </a:cubicBezTo>
                  <a:lnTo>
                    <a:pt x="8" y="34"/>
                  </a:lnTo>
                  <a:lnTo>
                    <a:pt x="0" y="3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8" name="Freeform 504"/>
            <p:cNvSpPr>
              <a:spLocks noEditPoints="1"/>
            </p:cNvSpPr>
            <p:nvPr/>
          </p:nvSpPr>
          <p:spPr bwMode="auto">
            <a:xfrm>
              <a:off x="5280" y="1728"/>
              <a:ext cx="53" cy="59"/>
            </a:xfrm>
            <a:custGeom>
              <a:avLst/>
              <a:gdLst/>
              <a:ahLst/>
              <a:cxnLst>
                <a:cxn ang="0">
                  <a:pos x="0" y="104"/>
                </a:cxn>
                <a:cxn ang="0">
                  <a:pos x="0" y="104"/>
                </a:cxn>
                <a:cxn ang="0">
                  <a:pos x="9" y="102"/>
                </a:cxn>
                <a:cxn ang="0">
                  <a:pos x="14" y="93"/>
                </a:cxn>
                <a:cxn ang="0">
                  <a:pos x="14" y="16"/>
                </a:cxn>
                <a:cxn ang="0">
                  <a:pos x="10" y="6"/>
                </a:cxn>
                <a:cxn ang="0">
                  <a:pos x="0" y="4"/>
                </a:cxn>
                <a:cxn ang="0">
                  <a:pos x="0" y="0"/>
                </a:cxn>
                <a:cxn ang="0">
                  <a:pos x="49" y="0"/>
                </a:cxn>
                <a:cxn ang="0">
                  <a:pos x="73" y="4"/>
                </a:cxn>
                <a:cxn ang="0">
                  <a:pos x="91" y="26"/>
                </a:cxn>
                <a:cxn ang="0">
                  <a:pos x="83" y="42"/>
                </a:cxn>
                <a:cxn ang="0">
                  <a:pos x="68" y="49"/>
                </a:cxn>
                <a:cxn ang="0">
                  <a:pos x="68" y="50"/>
                </a:cxn>
                <a:cxn ang="0">
                  <a:pos x="83" y="56"/>
                </a:cxn>
                <a:cxn ang="0">
                  <a:pos x="96" y="78"/>
                </a:cxn>
                <a:cxn ang="0">
                  <a:pos x="84" y="100"/>
                </a:cxn>
                <a:cxn ang="0">
                  <a:pos x="51" y="108"/>
                </a:cxn>
                <a:cxn ang="0">
                  <a:pos x="0" y="108"/>
                </a:cxn>
                <a:cxn ang="0">
                  <a:pos x="0" y="104"/>
                </a:cxn>
                <a:cxn ang="0">
                  <a:pos x="39" y="49"/>
                </a:cxn>
                <a:cxn ang="0">
                  <a:pos x="39" y="49"/>
                </a:cxn>
                <a:cxn ang="0">
                  <a:pos x="59" y="44"/>
                </a:cxn>
                <a:cxn ang="0">
                  <a:pos x="64" y="27"/>
                </a:cxn>
                <a:cxn ang="0">
                  <a:pos x="61" y="11"/>
                </a:cxn>
                <a:cxn ang="0">
                  <a:pos x="48" y="5"/>
                </a:cxn>
                <a:cxn ang="0">
                  <a:pos x="41" y="7"/>
                </a:cxn>
                <a:cxn ang="0">
                  <a:pos x="39" y="13"/>
                </a:cxn>
                <a:cxn ang="0">
                  <a:pos x="39" y="49"/>
                </a:cxn>
                <a:cxn ang="0">
                  <a:pos x="39" y="93"/>
                </a:cxn>
                <a:cxn ang="0">
                  <a:pos x="39" y="93"/>
                </a:cxn>
                <a:cxn ang="0">
                  <a:pos x="41" y="99"/>
                </a:cxn>
                <a:cxn ang="0">
                  <a:pos x="48" y="103"/>
                </a:cxn>
                <a:cxn ang="0">
                  <a:pos x="64" y="97"/>
                </a:cxn>
                <a:cxn ang="0">
                  <a:pos x="68" y="79"/>
                </a:cxn>
                <a:cxn ang="0">
                  <a:pos x="58" y="57"/>
                </a:cxn>
                <a:cxn ang="0">
                  <a:pos x="39" y="53"/>
                </a:cxn>
                <a:cxn ang="0">
                  <a:pos x="39" y="93"/>
                </a:cxn>
              </a:cxnLst>
              <a:rect l="0" t="0" r="r" b="b"/>
              <a:pathLst>
                <a:path w="96" h="108">
                  <a:moveTo>
                    <a:pt x="0" y="104"/>
                  </a:moveTo>
                  <a:lnTo>
                    <a:pt x="0" y="104"/>
                  </a:lnTo>
                  <a:cubicBezTo>
                    <a:pt x="4" y="104"/>
                    <a:pt x="7" y="103"/>
                    <a:pt x="9" y="102"/>
                  </a:cubicBezTo>
                  <a:cubicBezTo>
                    <a:pt x="12" y="100"/>
                    <a:pt x="14" y="97"/>
                    <a:pt x="14" y="93"/>
                  </a:cubicBezTo>
                  <a:lnTo>
                    <a:pt x="14" y="16"/>
                  </a:lnTo>
                  <a:cubicBezTo>
                    <a:pt x="14" y="11"/>
                    <a:pt x="13" y="8"/>
                    <a:pt x="10" y="6"/>
                  </a:cubicBezTo>
                  <a:cubicBezTo>
                    <a:pt x="8" y="5"/>
                    <a:pt x="5" y="5"/>
                    <a:pt x="0" y="4"/>
                  </a:cubicBezTo>
                  <a:lnTo>
                    <a:pt x="0" y="0"/>
                  </a:lnTo>
                  <a:lnTo>
                    <a:pt x="49" y="0"/>
                  </a:lnTo>
                  <a:cubicBezTo>
                    <a:pt x="59" y="0"/>
                    <a:pt x="67" y="1"/>
                    <a:pt x="73" y="4"/>
                  </a:cubicBezTo>
                  <a:cubicBezTo>
                    <a:pt x="85" y="8"/>
                    <a:pt x="91" y="15"/>
                    <a:pt x="91" y="26"/>
                  </a:cubicBezTo>
                  <a:cubicBezTo>
                    <a:pt x="91" y="33"/>
                    <a:pt x="88" y="38"/>
                    <a:pt x="83" y="42"/>
                  </a:cubicBezTo>
                  <a:cubicBezTo>
                    <a:pt x="79" y="46"/>
                    <a:pt x="73" y="48"/>
                    <a:pt x="68" y="49"/>
                  </a:cubicBezTo>
                  <a:lnTo>
                    <a:pt x="68" y="50"/>
                  </a:lnTo>
                  <a:cubicBezTo>
                    <a:pt x="74" y="52"/>
                    <a:pt x="79" y="54"/>
                    <a:pt x="83" y="56"/>
                  </a:cubicBezTo>
                  <a:cubicBezTo>
                    <a:pt x="92" y="61"/>
                    <a:pt x="96" y="69"/>
                    <a:pt x="96" y="78"/>
                  </a:cubicBezTo>
                  <a:cubicBezTo>
                    <a:pt x="96" y="87"/>
                    <a:pt x="92" y="94"/>
                    <a:pt x="84" y="100"/>
                  </a:cubicBezTo>
                  <a:cubicBezTo>
                    <a:pt x="76" y="105"/>
                    <a:pt x="65" y="108"/>
                    <a:pt x="51" y="108"/>
                  </a:cubicBezTo>
                  <a:lnTo>
                    <a:pt x="0" y="108"/>
                  </a:lnTo>
                  <a:lnTo>
                    <a:pt x="0" y="104"/>
                  </a:lnTo>
                  <a:close/>
                  <a:moveTo>
                    <a:pt x="39" y="49"/>
                  </a:moveTo>
                  <a:lnTo>
                    <a:pt x="39" y="49"/>
                  </a:lnTo>
                  <a:cubicBezTo>
                    <a:pt x="49" y="49"/>
                    <a:pt x="56" y="47"/>
                    <a:pt x="59" y="44"/>
                  </a:cubicBezTo>
                  <a:cubicBezTo>
                    <a:pt x="63" y="41"/>
                    <a:pt x="64" y="35"/>
                    <a:pt x="64" y="27"/>
                  </a:cubicBezTo>
                  <a:cubicBezTo>
                    <a:pt x="64" y="21"/>
                    <a:pt x="63" y="16"/>
                    <a:pt x="61" y="11"/>
                  </a:cubicBezTo>
                  <a:cubicBezTo>
                    <a:pt x="59" y="7"/>
                    <a:pt x="55" y="5"/>
                    <a:pt x="48" y="5"/>
                  </a:cubicBezTo>
                  <a:cubicBezTo>
                    <a:pt x="45" y="5"/>
                    <a:pt x="43" y="6"/>
                    <a:pt x="41" y="7"/>
                  </a:cubicBezTo>
                  <a:cubicBezTo>
                    <a:pt x="40" y="8"/>
                    <a:pt x="39" y="10"/>
                    <a:pt x="39" y="13"/>
                  </a:cubicBezTo>
                  <a:lnTo>
                    <a:pt x="39" y="49"/>
                  </a:lnTo>
                  <a:close/>
                  <a:moveTo>
                    <a:pt x="39" y="93"/>
                  </a:moveTo>
                  <a:lnTo>
                    <a:pt x="39" y="93"/>
                  </a:lnTo>
                  <a:cubicBezTo>
                    <a:pt x="39" y="96"/>
                    <a:pt x="40" y="98"/>
                    <a:pt x="41" y="99"/>
                  </a:cubicBezTo>
                  <a:cubicBezTo>
                    <a:pt x="42" y="102"/>
                    <a:pt x="44" y="103"/>
                    <a:pt x="48" y="103"/>
                  </a:cubicBezTo>
                  <a:cubicBezTo>
                    <a:pt x="56" y="103"/>
                    <a:pt x="61" y="101"/>
                    <a:pt x="64" y="97"/>
                  </a:cubicBezTo>
                  <a:cubicBezTo>
                    <a:pt x="67" y="92"/>
                    <a:pt x="68" y="87"/>
                    <a:pt x="68" y="79"/>
                  </a:cubicBezTo>
                  <a:cubicBezTo>
                    <a:pt x="68" y="68"/>
                    <a:pt x="65" y="60"/>
                    <a:pt x="58" y="57"/>
                  </a:cubicBezTo>
                  <a:cubicBezTo>
                    <a:pt x="54" y="54"/>
                    <a:pt x="48" y="53"/>
                    <a:pt x="39" y="53"/>
                  </a:cubicBezTo>
                  <a:lnTo>
                    <a:pt x="39" y="9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9" name="Freeform 505"/>
            <p:cNvSpPr>
              <a:spLocks noEditPoints="1"/>
            </p:cNvSpPr>
            <p:nvPr/>
          </p:nvSpPr>
          <p:spPr bwMode="auto">
            <a:xfrm>
              <a:off x="5339" y="1746"/>
              <a:ext cx="41" cy="42"/>
            </a:xfrm>
            <a:custGeom>
              <a:avLst/>
              <a:gdLst/>
              <a:ahLst/>
              <a:cxnLst>
                <a:cxn ang="0">
                  <a:pos x="31" y="66"/>
                </a:cxn>
                <a:cxn ang="0">
                  <a:pos x="31" y="66"/>
                </a:cxn>
                <a:cxn ang="0">
                  <a:pos x="38" y="63"/>
                </a:cxn>
                <a:cxn ang="0">
                  <a:pos x="43" y="59"/>
                </a:cxn>
                <a:cxn ang="0">
                  <a:pos x="43" y="36"/>
                </a:cxn>
                <a:cxn ang="0">
                  <a:pos x="32" y="41"/>
                </a:cxn>
                <a:cxn ang="0">
                  <a:pos x="23" y="55"/>
                </a:cxn>
                <a:cxn ang="0">
                  <a:pos x="26" y="63"/>
                </a:cxn>
                <a:cxn ang="0">
                  <a:pos x="31" y="66"/>
                </a:cxn>
                <a:cxn ang="0">
                  <a:pos x="31" y="66"/>
                </a:cxn>
                <a:cxn ang="0">
                  <a:pos x="0" y="60"/>
                </a:cxn>
                <a:cxn ang="0">
                  <a:pos x="0" y="60"/>
                </a:cxn>
                <a:cxn ang="0">
                  <a:pos x="11" y="43"/>
                </a:cxn>
                <a:cxn ang="0">
                  <a:pos x="43" y="30"/>
                </a:cxn>
                <a:cxn ang="0">
                  <a:pos x="43" y="19"/>
                </a:cxn>
                <a:cxn ang="0">
                  <a:pos x="40" y="8"/>
                </a:cxn>
                <a:cxn ang="0">
                  <a:pos x="29" y="5"/>
                </a:cxn>
                <a:cxn ang="0">
                  <a:pos x="22" y="7"/>
                </a:cxn>
                <a:cxn ang="0">
                  <a:pos x="20" y="11"/>
                </a:cxn>
                <a:cxn ang="0">
                  <a:pos x="20" y="12"/>
                </a:cxn>
                <a:cxn ang="0">
                  <a:pos x="21" y="13"/>
                </a:cxn>
                <a:cxn ang="0">
                  <a:pos x="22" y="15"/>
                </a:cxn>
                <a:cxn ang="0">
                  <a:pos x="23" y="17"/>
                </a:cxn>
                <a:cxn ang="0">
                  <a:pos x="24" y="21"/>
                </a:cxn>
                <a:cxn ang="0">
                  <a:pos x="21" y="28"/>
                </a:cxn>
                <a:cxn ang="0">
                  <a:pos x="14" y="30"/>
                </a:cxn>
                <a:cxn ang="0">
                  <a:pos x="6" y="27"/>
                </a:cxn>
                <a:cxn ang="0">
                  <a:pos x="3" y="20"/>
                </a:cxn>
                <a:cxn ang="0">
                  <a:pos x="12" y="5"/>
                </a:cxn>
                <a:cxn ang="0">
                  <a:pos x="33" y="0"/>
                </a:cxn>
                <a:cxn ang="0">
                  <a:pos x="56" y="5"/>
                </a:cxn>
                <a:cxn ang="0">
                  <a:pos x="65" y="24"/>
                </a:cxn>
                <a:cxn ang="0">
                  <a:pos x="65" y="63"/>
                </a:cxn>
                <a:cxn ang="0">
                  <a:pos x="65" y="66"/>
                </a:cxn>
                <a:cxn ang="0">
                  <a:pos x="67" y="67"/>
                </a:cxn>
                <a:cxn ang="0">
                  <a:pos x="69" y="67"/>
                </a:cxn>
                <a:cxn ang="0">
                  <a:pos x="71" y="65"/>
                </a:cxn>
                <a:cxn ang="0">
                  <a:pos x="74" y="68"/>
                </a:cxn>
                <a:cxn ang="0">
                  <a:pos x="64" y="76"/>
                </a:cxn>
                <a:cxn ang="0">
                  <a:pos x="56" y="77"/>
                </a:cxn>
                <a:cxn ang="0">
                  <a:pos x="46" y="73"/>
                </a:cxn>
                <a:cxn ang="0">
                  <a:pos x="43" y="66"/>
                </a:cxn>
                <a:cxn ang="0">
                  <a:pos x="28" y="75"/>
                </a:cxn>
                <a:cxn ang="0">
                  <a:pos x="18" y="77"/>
                </a:cxn>
                <a:cxn ang="0">
                  <a:pos x="6" y="73"/>
                </a:cxn>
                <a:cxn ang="0">
                  <a:pos x="0" y="60"/>
                </a:cxn>
                <a:cxn ang="0">
                  <a:pos x="0" y="60"/>
                </a:cxn>
                <a:cxn ang="0">
                  <a:pos x="34" y="0"/>
                </a:cxn>
                <a:cxn ang="0">
                  <a:pos x="34" y="0"/>
                </a:cxn>
                <a:cxn ang="0">
                  <a:pos x="34" y="0"/>
                </a:cxn>
              </a:cxnLst>
              <a:rect l="0" t="0" r="r" b="b"/>
              <a:pathLst>
                <a:path w="74" h="77">
                  <a:moveTo>
                    <a:pt x="31" y="66"/>
                  </a:moveTo>
                  <a:lnTo>
                    <a:pt x="31" y="66"/>
                  </a:lnTo>
                  <a:cubicBezTo>
                    <a:pt x="34" y="66"/>
                    <a:pt x="36" y="65"/>
                    <a:pt x="38" y="63"/>
                  </a:cubicBezTo>
                  <a:cubicBezTo>
                    <a:pt x="40" y="62"/>
                    <a:pt x="41" y="61"/>
                    <a:pt x="43" y="59"/>
                  </a:cubicBezTo>
                  <a:lnTo>
                    <a:pt x="43" y="36"/>
                  </a:lnTo>
                  <a:cubicBezTo>
                    <a:pt x="38" y="37"/>
                    <a:pt x="35" y="39"/>
                    <a:pt x="32" y="41"/>
                  </a:cubicBezTo>
                  <a:cubicBezTo>
                    <a:pt x="26" y="45"/>
                    <a:pt x="23" y="49"/>
                    <a:pt x="23" y="55"/>
                  </a:cubicBezTo>
                  <a:cubicBezTo>
                    <a:pt x="23" y="59"/>
                    <a:pt x="24" y="61"/>
                    <a:pt x="26" y="63"/>
                  </a:cubicBezTo>
                  <a:cubicBezTo>
                    <a:pt x="27" y="65"/>
                    <a:pt x="29" y="66"/>
                    <a:pt x="31" y="66"/>
                  </a:cubicBezTo>
                  <a:lnTo>
                    <a:pt x="31" y="66"/>
                  </a:lnTo>
                  <a:close/>
                  <a:moveTo>
                    <a:pt x="0" y="60"/>
                  </a:moveTo>
                  <a:lnTo>
                    <a:pt x="0" y="60"/>
                  </a:lnTo>
                  <a:cubicBezTo>
                    <a:pt x="0" y="53"/>
                    <a:pt x="4" y="47"/>
                    <a:pt x="11" y="43"/>
                  </a:cubicBezTo>
                  <a:cubicBezTo>
                    <a:pt x="17" y="39"/>
                    <a:pt x="28" y="35"/>
                    <a:pt x="43" y="30"/>
                  </a:cubicBezTo>
                  <a:lnTo>
                    <a:pt x="43" y="19"/>
                  </a:lnTo>
                  <a:cubicBezTo>
                    <a:pt x="43" y="14"/>
                    <a:pt x="42" y="11"/>
                    <a:pt x="40" y="8"/>
                  </a:cubicBezTo>
                  <a:cubicBezTo>
                    <a:pt x="38" y="6"/>
                    <a:pt x="34" y="5"/>
                    <a:pt x="29" y="5"/>
                  </a:cubicBezTo>
                  <a:cubicBezTo>
                    <a:pt x="27" y="5"/>
                    <a:pt x="24" y="5"/>
                    <a:pt x="22" y="7"/>
                  </a:cubicBezTo>
                  <a:cubicBezTo>
                    <a:pt x="20" y="8"/>
                    <a:pt x="20" y="9"/>
                    <a:pt x="20" y="11"/>
                  </a:cubicBezTo>
                  <a:cubicBezTo>
                    <a:pt x="20" y="11"/>
                    <a:pt x="20" y="12"/>
                    <a:pt x="20" y="12"/>
                  </a:cubicBezTo>
                  <a:cubicBezTo>
                    <a:pt x="20" y="13"/>
                    <a:pt x="20" y="13"/>
                    <a:pt x="21" y="13"/>
                  </a:cubicBezTo>
                  <a:lnTo>
                    <a:pt x="22" y="15"/>
                  </a:lnTo>
                  <a:cubicBezTo>
                    <a:pt x="22" y="15"/>
                    <a:pt x="23" y="16"/>
                    <a:pt x="23" y="17"/>
                  </a:cubicBezTo>
                  <a:cubicBezTo>
                    <a:pt x="24" y="18"/>
                    <a:pt x="24" y="20"/>
                    <a:pt x="24" y="21"/>
                  </a:cubicBezTo>
                  <a:cubicBezTo>
                    <a:pt x="24" y="24"/>
                    <a:pt x="23" y="26"/>
                    <a:pt x="21" y="28"/>
                  </a:cubicBezTo>
                  <a:cubicBezTo>
                    <a:pt x="19" y="29"/>
                    <a:pt x="17" y="30"/>
                    <a:pt x="14" y="30"/>
                  </a:cubicBezTo>
                  <a:cubicBezTo>
                    <a:pt x="11" y="30"/>
                    <a:pt x="9" y="29"/>
                    <a:pt x="6" y="27"/>
                  </a:cubicBezTo>
                  <a:cubicBezTo>
                    <a:pt x="4" y="26"/>
                    <a:pt x="3" y="23"/>
                    <a:pt x="3" y="20"/>
                  </a:cubicBezTo>
                  <a:cubicBezTo>
                    <a:pt x="3" y="14"/>
                    <a:pt x="6" y="9"/>
                    <a:pt x="12" y="5"/>
                  </a:cubicBezTo>
                  <a:cubicBezTo>
                    <a:pt x="18" y="2"/>
                    <a:pt x="25" y="0"/>
                    <a:pt x="33" y="0"/>
                  </a:cubicBezTo>
                  <a:cubicBezTo>
                    <a:pt x="42" y="0"/>
                    <a:pt x="50" y="1"/>
                    <a:pt x="56" y="5"/>
                  </a:cubicBezTo>
                  <a:cubicBezTo>
                    <a:pt x="62" y="8"/>
                    <a:pt x="65" y="15"/>
                    <a:pt x="65" y="24"/>
                  </a:cubicBezTo>
                  <a:lnTo>
                    <a:pt x="65" y="63"/>
                  </a:lnTo>
                  <a:cubicBezTo>
                    <a:pt x="65" y="64"/>
                    <a:pt x="65" y="65"/>
                    <a:pt x="65" y="66"/>
                  </a:cubicBezTo>
                  <a:cubicBezTo>
                    <a:pt x="66" y="67"/>
                    <a:pt x="67" y="67"/>
                    <a:pt x="67" y="67"/>
                  </a:cubicBezTo>
                  <a:cubicBezTo>
                    <a:pt x="68" y="67"/>
                    <a:pt x="69" y="67"/>
                    <a:pt x="69" y="67"/>
                  </a:cubicBezTo>
                  <a:cubicBezTo>
                    <a:pt x="70" y="66"/>
                    <a:pt x="70" y="66"/>
                    <a:pt x="71" y="65"/>
                  </a:cubicBezTo>
                  <a:lnTo>
                    <a:pt x="74" y="68"/>
                  </a:lnTo>
                  <a:cubicBezTo>
                    <a:pt x="71" y="72"/>
                    <a:pt x="67" y="74"/>
                    <a:pt x="64" y="76"/>
                  </a:cubicBezTo>
                  <a:cubicBezTo>
                    <a:pt x="61" y="77"/>
                    <a:pt x="59" y="77"/>
                    <a:pt x="56" y="77"/>
                  </a:cubicBezTo>
                  <a:cubicBezTo>
                    <a:pt x="51" y="77"/>
                    <a:pt x="48" y="76"/>
                    <a:pt x="46" y="73"/>
                  </a:cubicBezTo>
                  <a:cubicBezTo>
                    <a:pt x="44" y="71"/>
                    <a:pt x="44" y="69"/>
                    <a:pt x="43" y="66"/>
                  </a:cubicBezTo>
                  <a:cubicBezTo>
                    <a:pt x="39" y="70"/>
                    <a:pt x="34" y="74"/>
                    <a:pt x="28" y="75"/>
                  </a:cubicBezTo>
                  <a:cubicBezTo>
                    <a:pt x="25" y="77"/>
                    <a:pt x="21" y="77"/>
                    <a:pt x="18" y="77"/>
                  </a:cubicBezTo>
                  <a:cubicBezTo>
                    <a:pt x="14" y="77"/>
                    <a:pt x="10" y="76"/>
                    <a:pt x="6" y="73"/>
                  </a:cubicBezTo>
                  <a:cubicBezTo>
                    <a:pt x="2" y="70"/>
                    <a:pt x="0" y="66"/>
                    <a:pt x="0" y="60"/>
                  </a:cubicBezTo>
                  <a:lnTo>
                    <a:pt x="0" y="60"/>
                  </a:lnTo>
                  <a:close/>
                  <a:moveTo>
                    <a:pt x="34" y="0"/>
                  </a:moveTo>
                  <a:lnTo>
                    <a:pt x="34" y="0"/>
                  </a:lnTo>
                  <a:lnTo>
                    <a:pt x="3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0" name="Freeform 506"/>
            <p:cNvSpPr>
              <a:spLocks noEditPoints="1"/>
            </p:cNvSpPr>
            <p:nvPr/>
          </p:nvSpPr>
          <p:spPr bwMode="auto">
            <a:xfrm>
              <a:off x="5383" y="1746"/>
              <a:ext cx="30" cy="42"/>
            </a:xfrm>
            <a:custGeom>
              <a:avLst/>
              <a:gdLst/>
              <a:ahLst/>
              <a:cxnLst>
                <a:cxn ang="0">
                  <a:pos x="0" y="51"/>
                </a:cxn>
                <a:cxn ang="0">
                  <a:pos x="0" y="51"/>
                </a:cxn>
                <a:cxn ang="0">
                  <a:pos x="5" y="51"/>
                </a:cxn>
                <a:cxn ang="0">
                  <a:pos x="13" y="67"/>
                </a:cxn>
                <a:cxn ang="0">
                  <a:pos x="26" y="72"/>
                </a:cxn>
                <a:cxn ang="0">
                  <a:pos x="35" y="69"/>
                </a:cxn>
                <a:cxn ang="0">
                  <a:pos x="38" y="62"/>
                </a:cxn>
                <a:cxn ang="0">
                  <a:pos x="35" y="54"/>
                </a:cxn>
                <a:cxn ang="0">
                  <a:pos x="30" y="51"/>
                </a:cxn>
                <a:cxn ang="0">
                  <a:pos x="18" y="45"/>
                </a:cxn>
                <a:cxn ang="0">
                  <a:pos x="5" y="35"/>
                </a:cxn>
                <a:cxn ang="0">
                  <a:pos x="0" y="22"/>
                </a:cxn>
                <a:cxn ang="0">
                  <a:pos x="7" y="6"/>
                </a:cxn>
                <a:cxn ang="0">
                  <a:pos x="25" y="0"/>
                </a:cxn>
                <a:cxn ang="0">
                  <a:pos x="36" y="1"/>
                </a:cxn>
                <a:cxn ang="0">
                  <a:pos x="43" y="3"/>
                </a:cxn>
                <a:cxn ang="0">
                  <a:pos x="45" y="2"/>
                </a:cxn>
                <a:cxn ang="0">
                  <a:pos x="47" y="0"/>
                </a:cxn>
                <a:cxn ang="0">
                  <a:pos x="50" y="0"/>
                </a:cxn>
                <a:cxn ang="0">
                  <a:pos x="50" y="23"/>
                </a:cxn>
                <a:cxn ang="0">
                  <a:pos x="46" y="23"/>
                </a:cxn>
                <a:cxn ang="0">
                  <a:pos x="39" y="10"/>
                </a:cxn>
                <a:cxn ang="0">
                  <a:pos x="27" y="5"/>
                </a:cxn>
                <a:cxn ang="0">
                  <a:pos x="19" y="8"/>
                </a:cxn>
                <a:cxn ang="0">
                  <a:pos x="16" y="14"/>
                </a:cxn>
                <a:cxn ang="0">
                  <a:pos x="19" y="20"/>
                </a:cxn>
                <a:cxn ang="0">
                  <a:pos x="27" y="26"/>
                </a:cxn>
                <a:cxn ang="0">
                  <a:pos x="36" y="30"/>
                </a:cxn>
                <a:cxn ang="0">
                  <a:pos x="48" y="38"/>
                </a:cxn>
                <a:cxn ang="0">
                  <a:pos x="54" y="53"/>
                </a:cxn>
                <a:cxn ang="0">
                  <a:pos x="48" y="69"/>
                </a:cxn>
                <a:cxn ang="0">
                  <a:pos x="28" y="77"/>
                </a:cxn>
                <a:cxn ang="0">
                  <a:pos x="22" y="76"/>
                </a:cxn>
                <a:cxn ang="0">
                  <a:pos x="14" y="74"/>
                </a:cxn>
                <a:cxn ang="0">
                  <a:pos x="11" y="73"/>
                </a:cxn>
                <a:cxn ang="0">
                  <a:pos x="9" y="73"/>
                </a:cxn>
                <a:cxn ang="0">
                  <a:pos x="9"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8"/>
                    <a:pt x="9" y="64"/>
                    <a:pt x="13" y="67"/>
                  </a:cubicBezTo>
                  <a:cubicBezTo>
                    <a:pt x="18" y="70"/>
                    <a:pt x="22" y="72"/>
                    <a:pt x="26" y="72"/>
                  </a:cubicBezTo>
                  <a:cubicBezTo>
                    <a:pt x="30" y="72"/>
                    <a:pt x="33" y="71"/>
                    <a:pt x="35" y="69"/>
                  </a:cubicBezTo>
                  <a:cubicBezTo>
                    <a:pt x="37" y="67"/>
                    <a:pt x="38" y="65"/>
                    <a:pt x="38" y="62"/>
                  </a:cubicBezTo>
                  <a:cubicBezTo>
                    <a:pt x="38" y="59"/>
                    <a:pt x="37" y="56"/>
                    <a:pt x="35" y="54"/>
                  </a:cubicBezTo>
                  <a:cubicBezTo>
                    <a:pt x="34" y="53"/>
                    <a:pt x="32" y="52"/>
                    <a:pt x="30" y="51"/>
                  </a:cubicBezTo>
                  <a:lnTo>
                    <a:pt x="18" y="45"/>
                  </a:lnTo>
                  <a:cubicBezTo>
                    <a:pt x="12" y="42"/>
                    <a:pt x="7" y="39"/>
                    <a:pt x="5" y="35"/>
                  </a:cubicBezTo>
                  <a:cubicBezTo>
                    <a:pt x="2" y="32"/>
                    <a:pt x="0" y="27"/>
                    <a:pt x="0" y="22"/>
                  </a:cubicBezTo>
                  <a:cubicBezTo>
                    <a:pt x="0" y="16"/>
                    <a:pt x="3" y="11"/>
                    <a:pt x="7" y="6"/>
                  </a:cubicBezTo>
                  <a:cubicBezTo>
                    <a:pt x="11" y="2"/>
                    <a:pt x="17" y="0"/>
                    <a:pt x="25" y="0"/>
                  </a:cubicBezTo>
                  <a:cubicBezTo>
                    <a:pt x="28" y="0"/>
                    <a:pt x="32" y="0"/>
                    <a:pt x="36" y="1"/>
                  </a:cubicBezTo>
                  <a:cubicBezTo>
                    <a:pt x="39" y="3"/>
                    <a:pt x="42" y="3"/>
                    <a:pt x="43" y="3"/>
                  </a:cubicBezTo>
                  <a:cubicBezTo>
                    <a:pt x="44" y="3"/>
                    <a:pt x="45" y="3"/>
                    <a:pt x="45" y="2"/>
                  </a:cubicBezTo>
                  <a:cubicBezTo>
                    <a:pt x="46" y="2"/>
                    <a:pt x="46" y="1"/>
                    <a:pt x="47" y="0"/>
                  </a:cubicBezTo>
                  <a:lnTo>
                    <a:pt x="50" y="0"/>
                  </a:lnTo>
                  <a:lnTo>
                    <a:pt x="50" y="23"/>
                  </a:lnTo>
                  <a:lnTo>
                    <a:pt x="46" y="23"/>
                  </a:lnTo>
                  <a:cubicBezTo>
                    <a:pt x="45" y="18"/>
                    <a:pt x="42" y="13"/>
                    <a:pt x="39" y="10"/>
                  </a:cubicBezTo>
                  <a:cubicBezTo>
                    <a:pt x="35" y="7"/>
                    <a:pt x="31" y="5"/>
                    <a:pt x="27" y="5"/>
                  </a:cubicBezTo>
                  <a:cubicBezTo>
                    <a:pt x="23" y="5"/>
                    <a:pt x="21" y="6"/>
                    <a:pt x="19" y="8"/>
                  </a:cubicBezTo>
                  <a:cubicBezTo>
                    <a:pt x="17" y="10"/>
                    <a:pt x="16" y="12"/>
                    <a:pt x="16" y="14"/>
                  </a:cubicBezTo>
                  <a:cubicBezTo>
                    <a:pt x="16" y="16"/>
                    <a:pt x="17" y="18"/>
                    <a:pt x="19" y="20"/>
                  </a:cubicBezTo>
                  <a:cubicBezTo>
                    <a:pt x="20" y="22"/>
                    <a:pt x="23" y="24"/>
                    <a:pt x="27" y="26"/>
                  </a:cubicBezTo>
                  <a:lnTo>
                    <a:pt x="36" y="30"/>
                  </a:lnTo>
                  <a:cubicBezTo>
                    <a:pt x="41" y="33"/>
                    <a:pt x="45" y="35"/>
                    <a:pt x="48" y="38"/>
                  </a:cubicBezTo>
                  <a:cubicBezTo>
                    <a:pt x="52" y="42"/>
                    <a:pt x="54" y="47"/>
                    <a:pt x="54" y="53"/>
                  </a:cubicBezTo>
                  <a:cubicBezTo>
                    <a:pt x="54" y="59"/>
                    <a:pt x="52" y="64"/>
                    <a:pt x="48" y="69"/>
                  </a:cubicBezTo>
                  <a:cubicBezTo>
                    <a:pt x="43" y="75"/>
                    <a:pt x="37" y="77"/>
                    <a:pt x="28" y="77"/>
                  </a:cubicBezTo>
                  <a:cubicBezTo>
                    <a:pt x="26" y="77"/>
                    <a:pt x="24" y="77"/>
                    <a:pt x="22" y="76"/>
                  </a:cubicBezTo>
                  <a:cubicBezTo>
                    <a:pt x="20" y="76"/>
                    <a:pt x="17" y="75"/>
                    <a:pt x="14" y="74"/>
                  </a:cubicBezTo>
                  <a:lnTo>
                    <a:pt x="11" y="73"/>
                  </a:lnTo>
                  <a:cubicBezTo>
                    <a:pt x="10" y="73"/>
                    <a:pt x="10" y="73"/>
                    <a:pt x="9" y="73"/>
                  </a:cubicBezTo>
                  <a:cubicBezTo>
                    <a:pt x="9" y="73"/>
                    <a:pt x="9" y="73"/>
                    <a:pt x="9" y="73"/>
                  </a:cubicBezTo>
                  <a:cubicBezTo>
                    <a:pt x="8" y="73"/>
                    <a:pt x="7" y="73"/>
                    <a:pt x="6" y="74"/>
                  </a:cubicBezTo>
                  <a:cubicBezTo>
                    <a:pt x="6" y="74"/>
                    <a:pt x="5" y="75"/>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1" name="Freeform 507"/>
            <p:cNvSpPr>
              <a:spLocks noEditPoints="1"/>
            </p:cNvSpPr>
            <p:nvPr/>
          </p:nvSpPr>
          <p:spPr bwMode="auto">
            <a:xfrm>
              <a:off x="5417" y="1746"/>
              <a:ext cx="36" cy="42"/>
            </a:xfrm>
            <a:custGeom>
              <a:avLst/>
              <a:gdLst/>
              <a:ahLst/>
              <a:cxnLst>
                <a:cxn ang="0">
                  <a:pos x="0" y="38"/>
                </a:cxn>
                <a:cxn ang="0">
                  <a:pos x="0" y="38"/>
                </a:cxn>
                <a:cxn ang="0">
                  <a:pos x="10" y="10"/>
                </a:cxn>
                <a:cxn ang="0">
                  <a:pos x="33" y="0"/>
                </a:cxn>
                <a:cxn ang="0">
                  <a:pos x="48" y="4"/>
                </a:cxn>
                <a:cxn ang="0">
                  <a:pos x="59" y="15"/>
                </a:cxn>
                <a:cxn ang="0">
                  <a:pos x="63" y="30"/>
                </a:cxn>
                <a:cxn ang="0">
                  <a:pos x="63" y="36"/>
                </a:cxn>
                <a:cxn ang="0">
                  <a:pos x="23" y="36"/>
                </a:cxn>
                <a:cxn ang="0">
                  <a:pos x="26" y="52"/>
                </a:cxn>
                <a:cxn ang="0">
                  <a:pos x="42" y="66"/>
                </a:cxn>
                <a:cxn ang="0">
                  <a:pos x="53" y="62"/>
                </a:cxn>
                <a:cxn ang="0">
                  <a:pos x="60" y="55"/>
                </a:cxn>
                <a:cxn ang="0">
                  <a:pos x="64" y="57"/>
                </a:cxn>
                <a:cxn ang="0">
                  <a:pos x="47" y="74"/>
                </a:cxn>
                <a:cxn ang="0">
                  <a:pos x="32" y="77"/>
                </a:cxn>
                <a:cxn ang="0">
                  <a:pos x="10" y="68"/>
                </a:cxn>
                <a:cxn ang="0">
                  <a:pos x="0" y="38"/>
                </a:cxn>
                <a:cxn ang="0">
                  <a:pos x="0" y="38"/>
                </a:cxn>
                <a:cxn ang="0">
                  <a:pos x="44" y="30"/>
                </a:cxn>
                <a:cxn ang="0">
                  <a:pos x="44" y="30"/>
                </a:cxn>
                <a:cxn ang="0">
                  <a:pos x="41" y="10"/>
                </a:cxn>
                <a:cxn ang="0">
                  <a:pos x="33" y="5"/>
                </a:cxn>
                <a:cxn ang="0">
                  <a:pos x="25" y="11"/>
                </a:cxn>
                <a:cxn ang="0">
                  <a:pos x="22" y="30"/>
                </a:cxn>
                <a:cxn ang="0">
                  <a:pos x="44" y="30"/>
                </a:cxn>
                <a:cxn ang="0">
                  <a:pos x="33" y="0"/>
                </a:cxn>
                <a:cxn ang="0">
                  <a:pos x="33" y="0"/>
                </a:cxn>
                <a:cxn ang="0">
                  <a:pos x="33" y="0"/>
                </a:cxn>
              </a:cxnLst>
              <a:rect l="0" t="0" r="r" b="b"/>
              <a:pathLst>
                <a:path w="64" h="77">
                  <a:moveTo>
                    <a:pt x="0" y="38"/>
                  </a:moveTo>
                  <a:lnTo>
                    <a:pt x="0" y="38"/>
                  </a:lnTo>
                  <a:cubicBezTo>
                    <a:pt x="0" y="26"/>
                    <a:pt x="3" y="17"/>
                    <a:pt x="10" y="10"/>
                  </a:cubicBezTo>
                  <a:cubicBezTo>
                    <a:pt x="16" y="3"/>
                    <a:pt x="24" y="0"/>
                    <a:pt x="33" y="0"/>
                  </a:cubicBezTo>
                  <a:cubicBezTo>
                    <a:pt x="38" y="0"/>
                    <a:pt x="43" y="1"/>
                    <a:pt x="48" y="4"/>
                  </a:cubicBezTo>
                  <a:cubicBezTo>
                    <a:pt x="53" y="7"/>
                    <a:pt x="56" y="10"/>
                    <a:pt x="59" y="15"/>
                  </a:cubicBezTo>
                  <a:cubicBezTo>
                    <a:pt x="61" y="19"/>
                    <a:pt x="62" y="24"/>
                    <a:pt x="63" y="30"/>
                  </a:cubicBezTo>
                  <a:cubicBezTo>
                    <a:pt x="63" y="32"/>
                    <a:pt x="63" y="34"/>
                    <a:pt x="63" y="36"/>
                  </a:cubicBezTo>
                  <a:lnTo>
                    <a:pt x="23" y="36"/>
                  </a:lnTo>
                  <a:cubicBezTo>
                    <a:pt x="23" y="42"/>
                    <a:pt x="24" y="48"/>
                    <a:pt x="26" y="52"/>
                  </a:cubicBezTo>
                  <a:cubicBezTo>
                    <a:pt x="29" y="61"/>
                    <a:pt x="34" y="66"/>
                    <a:pt x="42" y="66"/>
                  </a:cubicBezTo>
                  <a:cubicBezTo>
                    <a:pt x="46" y="66"/>
                    <a:pt x="49" y="64"/>
                    <a:pt x="53" y="62"/>
                  </a:cubicBezTo>
                  <a:cubicBezTo>
                    <a:pt x="55" y="61"/>
                    <a:pt x="57" y="58"/>
                    <a:pt x="60" y="55"/>
                  </a:cubicBezTo>
                  <a:lnTo>
                    <a:pt x="64" y="57"/>
                  </a:lnTo>
                  <a:cubicBezTo>
                    <a:pt x="59" y="65"/>
                    <a:pt x="53" y="71"/>
                    <a:pt x="47" y="74"/>
                  </a:cubicBezTo>
                  <a:cubicBezTo>
                    <a:pt x="42" y="76"/>
                    <a:pt x="38" y="77"/>
                    <a:pt x="32" y="77"/>
                  </a:cubicBezTo>
                  <a:cubicBezTo>
                    <a:pt x="24" y="77"/>
                    <a:pt x="17" y="74"/>
                    <a:pt x="10" y="68"/>
                  </a:cubicBezTo>
                  <a:cubicBezTo>
                    <a:pt x="3" y="62"/>
                    <a:pt x="0" y="52"/>
                    <a:pt x="0" y="38"/>
                  </a:cubicBezTo>
                  <a:lnTo>
                    <a:pt x="0" y="38"/>
                  </a:lnTo>
                  <a:close/>
                  <a:moveTo>
                    <a:pt x="44" y="30"/>
                  </a:moveTo>
                  <a:lnTo>
                    <a:pt x="44" y="30"/>
                  </a:lnTo>
                  <a:cubicBezTo>
                    <a:pt x="43" y="21"/>
                    <a:pt x="43" y="14"/>
                    <a:pt x="41" y="10"/>
                  </a:cubicBezTo>
                  <a:cubicBezTo>
                    <a:pt x="40" y="7"/>
                    <a:pt x="37" y="5"/>
                    <a:pt x="33" y="5"/>
                  </a:cubicBezTo>
                  <a:cubicBezTo>
                    <a:pt x="29" y="5"/>
                    <a:pt x="26" y="7"/>
                    <a:pt x="25" y="11"/>
                  </a:cubicBezTo>
                  <a:cubicBezTo>
                    <a:pt x="23" y="15"/>
                    <a:pt x="22" y="22"/>
                    <a:pt x="22" y="30"/>
                  </a:cubicBezTo>
                  <a:lnTo>
                    <a:pt x="44"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2" name="Freeform 508"/>
            <p:cNvSpPr>
              <a:spLocks noEditPoints="1"/>
            </p:cNvSpPr>
            <p:nvPr/>
          </p:nvSpPr>
          <p:spPr bwMode="auto">
            <a:xfrm>
              <a:off x="5214" y="1815"/>
              <a:ext cx="60" cy="60"/>
            </a:xfrm>
            <a:custGeom>
              <a:avLst/>
              <a:gdLst/>
              <a:ahLst/>
              <a:cxnLst>
                <a:cxn ang="0">
                  <a:pos x="60" y="72"/>
                </a:cxn>
                <a:cxn ang="0">
                  <a:pos x="60" y="72"/>
                </a:cxn>
                <a:cxn ang="0">
                  <a:pos x="45" y="36"/>
                </a:cxn>
                <a:cxn ang="0">
                  <a:pos x="43" y="36"/>
                </a:cxn>
                <a:cxn ang="0">
                  <a:pos x="29" y="72"/>
                </a:cxn>
                <a:cxn ang="0">
                  <a:pos x="60" y="72"/>
                </a:cxn>
                <a:cxn ang="0">
                  <a:pos x="0" y="106"/>
                </a:cxn>
                <a:cxn ang="0">
                  <a:pos x="0" y="106"/>
                </a:cxn>
                <a:cxn ang="0">
                  <a:pos x="10" y="101"/>
                </a:cxn>
                <a:cxn ang="0">
                  <a:pos x="16" y="87"/>
                </a:cxn>
                <a:cxn ang="0">
                  <a:pos x="51" y="0"/>
                </a:cxn>
                <a:cxn ang="0">
                  <a:pos x="56" y="0"/>
                </a:cxn>
                <a:cxn ang="0">
                  <a:pos x="91" y="84"/>
                </a:cxn>
                <a:cxn ang="0">
                  <a:pos x="100" y="102"/>
                </a:cxn>
                <a:cxn ang="0">
                  <a:pos x="109" y="106"/>
                </a:cxn>
                <a:cxn ang="0">
                  <a:pos x="109" y="110"/>
                </a:cxn>
                <a:cxn ang="0">
                  <a:pos x="57" y="110"/>
                </a:cxn>
                <a:cxn ang="0">
                  <a:pos x="57" y="106"/>
                </a:cxn>
                <a:cxn ang="0">
                  <a:pos x="67" y="104"/>
                </a:cxn>
                <a:cxn ang="0">
                  <a:pos x="70" y="99"/>
                </a:cxn>
                <a:cxn ang="0">
                  <a:pos x="69" y="94"/>
                </a:cxn>
                <a:cxn ang="0">
                  <a:pos x="66" y="88"/>
                </a:cxn>
                <a:cxn ang="0">
                  <a:pos x="62" y="79"/>
                </a:cxn>
                <a:cxn ang="0">
                  <a:pos x="27" y="79"/>
                </a:cxn>
                <a:cxn ang="0">
                  <a:pos x="22" y="91"/>
                </a:cxn>
                <a:cxn ang="0">
                  <a:pos x="20" y="100"/>
                </a:cxn>
                <a:cxn ang="0">
                  <a:pos x="25" y="105"/>
                </a:cxn>
                <a:cxn ang="0">
                  <a:pos x="33" y="106"/>
                </a:cxn>
                <a:cxn ang="0">
                  <a:pos x="33" y="110"/>
                </a:cxn>
                <a:cxn ang="0">
                  <a:pos x="0" y="110"/>
                </a:cxn>
                <a:cxn ang="0">
                  <a:pos x="0" y="106"/>
                </a:cxn>
                <a:cxn ang="0">
                  <a:pos x="56" y="0"/>
                </a:cxn>
                <a:cxn ang="0">
                  <a:pos x="56" y="0"/>
                </a:cxn>
                <a:cxn ang="0">
                  <a:pos x="56" y="0"/>
                </a:cxn>
              </a:cxnLst>
              <a:rect l="0" t="0" r="r" b="b"/>
              <a:pathLst>
                <a:path w="109" h="110">
                  <a:moveTo>
                    <a:pt x="60" y="72"/>
                  </a:moveTo>
                  <a:lnTo>
                    <a:pt x="60" y="72"/>
                  </a:lnTo>
                  <a:lnTo>
                    <a:pt x="45" y="36"/>
                  </a:lnTo>
                  <a:lnTo>
                    <a:pt x="43" y="36"/>
                  </a:lnTo>
                  <a:lnTo>
                    <a:pt x="29" y="72"/>
                  </a:lnTo>
                  <a:lnTo>
                    <a:pt x="60" y="72"/>
                  </a:lnTo>
                  <a:close/>
                  <a:moveTo>
                    <a:pt x="0" y="106"/>
                  </a:moveTo>
                  <a:lnTo>
                    <a:pt x="0" y="106"/>
                  </a:lnTo>
                  <a:cubicBezTo>
                    <a:pt x="4" y="106"/>
                    <a:pt x="7" y="104"/>
                    <a:pt x="10" y="101"/>
                  </a:cubicBezTo>
                  <a:cubicBezTo>
                    <a:pt x="11" y="99"/>
                    <a:pt x="13" y="94"/>
                    <a:pt x="16" y="87"/>
                  </a:cubicBezTo>
                  <a:lnTo>
                    <a:pt x="51" y="0"/>
                  </a:lnTo>
                  <a:lnTo>
                    <a:pt x="56" y="0"/>
                  </a:lnTo>
                  <a:lnTo>
                    <a:pt x="91" y="84"/>
                  </a:lnTo>
                  <a:cubicBezTo>
                    <a:pt x="95" y="93"/>
                    <a:pt x="98" y="99"/>
                    <a:pt x="100" y="102"/>
                  </a:cubicBezTo>
                  <a:cubicBezTo>
                    <a:pt x="102" y="105"/>
                    <a:pt x="105" y="106"/>
                    <a:pt x="109" y="106"/>
                  </a:cubicBezTo>
                  <a:lnTo>
                    <a:pt x="109" y="110"/>
                  </a:lnTo>
                  <a:lnTo>
                    <a:pt x="57" y="110"/>
                  </a:lnTo>
                  <a:lnTo>
                    <a:pt x="57" y="106"/>
                  </a:lnTo>
                  <a:cubicBezTo>
                    <a:pt x="62" y="106"/>
                    <a:pt x="66" y="105"/>
                    <a:pt x="67" y="104"/>
                  </a:cubicBezTo>
                  <a:cubicBezTo>
                    <a:pt x="69" y="104"/>
                    <a:pt x="70" y="102"/>
                    <a:pt x="70" y="99"/>
                  </a:cubicBezTo>
                  <a:cubicBezTo>
                    <a:pt x="70" y="98"/>
                    <a:pt x="69" y="96"/>
                    <a:pt x="69" y="94"/>
                  </a:cubicBezTo>
                  <a:cubicBezTo>
                    <a:pt x="68" y="92"/>
                    <a:pt x="67" y="90"/>
                    <a:pt x="66" y="88"/>
                  </a:cubicBezTo>
                  <a:lnTo>
                    <a:pt x="62" y="79"/>
                  </a:lnTo>
                  <a:lnTo>
                    <a:pt x="27" y="79"/>
                  </a:lnTo>
                  <a:cubicBezTo>
                    <a:pt x="24" y="85"/>
                    <a:pt x="23" y="89"/>
                    <a:pt x="22" y="91"/>
                  </a:cubicBezTo>
                  <a:cubicBezTo>
                    <a:pt x="21" y="95"/>
                    <a:pt x="20" y="98"/>
                    <a:pt x="20" y="100"/>
                  </a:cubicBezTo>
                  <a:cubicBezTo>
                    <a:pt x="20" y="102"/>
                    <a:pt x="22" y="104"/>
                    <a:pt x="25" y="105"/>
                  </a:cubicBezTo>
                  <a:cubicBezTo>
                    <a:pt x="26" y="105"/>
                    <a:pt x="29" y="106"/>
                    <a:pt x="33" y="106"/>
                  </a:cubicBezTo>
                  <a:lnTo>
                    <a:pt x="33" y="110"/>
                  </a:lnTo>
                  <a:lnTo>
                    <a:pt x="0" y="110"/>
                  </a:lnTo>
                  <a:lnTo>
                    <a:pt x="0" y="106"/>
                  </a:lnTo>
                  <a:close/>
                  <a:moveTo>
                    <a:pt x="56" y="0"/>
                  </a:moveTo>
                  <a:lnTo>
                    <a:pt x="56" y="0"/>
                  </a:lnTo>
                  <a:lnTo>
                    <a:pt x="5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3" name="Freeform 509"/>
            <p:cNvSpPr>
              <a:spLocks noEditPoints="1"/>
            </p:cNvSpPr>
            <p:nvPr/>
          </p:nvSpPr>
          <p:spPr bwMode="auto">
            <a:xfrm>
              <a:off x="5278" y="1816"/>
              <a:ext cx="45" cy="60"/>
            </a:xfrm>
            <a:custGeom>
              <a:avLst/>
              <a:gdLst/>
              <a:ahLst/>
              <a:cxnLst>
                <a:cxn ang="0">
                  <a:pos x="36" y="101"/>
                </a:cxn>
                <a:cxn ang="0">
                  <a:pos x="36" y="101"/>
                </a:cxn>
                <a:cxn ang="0">
                  <a:pos x="45" y="97"/>
                </a:cxn>
                <a:cxn ang="0">
                  <a:pos x="49" y="90"/>
                </a:cxn>
                <a:cxn ang="0">
                  <a:pos x="49" y="51"/>
                </a:cxn>
                <a:cxn ang="0">
                  <a:pos x="46" y="46"/>
                </a:cxn>
                <a:cxn ang="0">
                  <a:pos x="37" y="42"/>
                </a:cxn>
                <a:cxn ang="0">
                  <a:pos x="25" y="54"/>
                </a:cxn>
                <a:cxn ang="0">
                  <a:pos x="24" y="71"/>
                </a:cxn>
                <a:cxn ang="0">
                  <a:pos x="25" y="90"/>
                </a:cxn>
                <a:cxn ang="0">
                  <a:pos x="36" y="101"/>
                </a:cxn>
                <a:cxn ang="0">
                  <a:pos x="36" y="101"/>
                </a:cxn>
                <a:cxn ang="0">
                  <a:pos x="0" y="73"/>
                </a:cxn>
                <a:cxn ang="0">
                  <a:pos x="0" y="73"/>
                </a:cxn>
                <a:cxn ang="0">
                  <a:pos x="9" y="44"/>
                </a:cxn>
                <a:cxn ang="0">
                  <a:pos x="31" y="33"/>
                </a:cxn>
                <a:cxn ang="0">
                  <a:pos x="42" y="36"/>
                </a:cxn>
                <a:cxn ang="0">
                  <a:pos x="49" y="43"/>
                </a:cxn>
                <a:cxn ang="0">
                  <a:pos x="49" y="13"/>
                </a:cxn>
                <a:cxn ang="0">
                  <a:pos x="47" y="6"/>
                </a:cxn>
                <a:cxn ang="0">
                  <a:pos x="37" y="4"/>
                </a:cxn>
                <a:cxn ang="0">
                  <a:pos x="37" y="0"/>
                </a:cxn>
                <a:cxn ang="0">
                  <a:pos x="72" y="0"/>
                </a:cxn>
                <a:cxn ang="0">
                  <a:pos x="72" y="92"/>
                </a:cxn>
                <a:cxn ang="0">
                  <a:pos x="74" y="99"/>
                </a:cxn>
                <a:cxn ang="0">
                  <a:pos x="81" y="101"/>
                </a:cxn>
                <a:cxn ang="0">
                  <a:pos x="81" y="105"/>
                </a:cxn>
                <a:cxn ang="0">
                  <a:pos x="64" y="107"/>
                </a:cxn>
                <a:cxn ang="0">
                  <a:pos x="50" y="110"/>
                </a:cxn>
                <a:cxn ang="0">
                  <a:pos x="50" y="100"/>
                </a:cxn>
                <a:cxn ang="0">
                  <a:pos x="42" y="107"/>
                </a:cxn>
                <a:cxn ang="0">
                  <a:pos x="29" y="110"/>
                </a:cxn>
                <a:cxn ang="0">
                  <a:pos x="9" y="100"/>
                </a:cxn>
                <a:cxn ang="0">
                  <a:pos x="0" y="73"/>
                </a:cxn>
                <a:cxn ang="0">
                  <a:pos x="0" y="73"/>
                </a:cxn>
              </a:cxnLst>
              <a:rect l="0" t="0" r="r" b="b"/>
              <a:pathLst>
                <a:path w="81" h="110">
                  <a:moveTo>
                    <a:pt x="36" y="101"/>
                  </a:moveTo>
                  <a:lnTo>
                    <a:pt x="36" y="101"/>
                  </a:lnTo>
                  <a:cubicBezTo>
                    <a:pt x="39" y="101"/>
                    <a:pt x="43" y="100"/>
                    <a:pt x="45" y="97"/>
                  </a:cubicBezTo>
                  <a:cubicBezTo>
                    <a:pt x="48" y="93"/>
                    <a:pt x="49" y="91"/>
                    <a:pt x="49" y="90"/>
                  </a:cubicBezTo>
                  <a:lnTo>
                    <a:pt x="49" y="51"/>
                  </a:lnTo>
                  <a:cubicBezTo>
                    <a:pt x="49" y="50"/>
                    <a:pt x="48" y="48"/>
                    <a:pt x="46" y="46"/>
                  </a:cubicBezTo>
                  <a:cubicBezTo>
                    <a:pt x="44" y="43"/>
                    <a:pt x="40" y="42"/>
                    <a:pt x="37" y="42"/>
                  </a:cubicBezTo>
                  <a:cubicBezTo>
                    <a:pt x="31" y="42"/>
                    <a:pt x="27" y="46"/>
                    <a:pt x="25" y="54"/>
                  </a:cubicBezTo>
                  <a:cubicBezTo>
                    <a:pt x="24" y="58"/>
                    <a:pt x="24" y="64"/>
                    <a:pt x="24" y="71"/>
                  </a:cubicBezTo>
                  <a:cubicBezTo>
                    <a:pt x="24" y="80"/>
                    <a:pt x="24" y="86"/>
                    <a:pt x="25" y="90"/>
                  </a:cubicBezTo>
                  <a:cubicBezTo>
                    <a:pt x="27" y="97"/>
                    <a:pt x="31" y="101"/>
                    <a:pt x="36" y="101"/>
                  </a:cubicBezTo>
                  <a:lnTo>
                    <a:pt x="36" y="101"/>
                  </a:lnTo>
                  <a:close/>
                  <a:moveTo>
                    <a:pt x="0" y="73"/>
                  </a:moveTo>
                  <a:lnTo>
                    <a:pt x="0" y="73"/>
                  </a:lnTo>
                  <a:cubicBezTo>
                    <a:pt x="0" y="61"/>
                    <a:pt x="3" y="51"/>
                    <a:pt x="9" y="44"/>
                  </a:cubicBezTo>
                  <a:cubicBezTo>
                    <a:pt x="15" y="36"/>
                    <a:pt x="22" y="33"/>
                    <a:pt x="31" y="33"/>
                  </a:cubicBezTo>
                  <a:cubicBezTo>
                    <a:pt x="35" y="33"/>
                    <a:pt x="38" y="34"/>
                    <a:pt x="42" y="36"/>
                  </a:cubicBezTo>
                  <a:cubicBezTo>
                    <a:pt x="44" y="37"/>
                    <a:pt x="46" y="39"/>
                    <a:pt x="49" y="43"/>
                  </a:cubicBezTo>
                  <a:lnTo>
                    <a:pt x="49" y="13"/>
                  </a:lnTo>
                  <a:cubicBezTo>
                    <a:pt x="49" y="9"/>
                    <a:pt x="49" y="7"/>
                    <a:pt x="47" y="6"/>
                  </a:cubicBezTo>
                  <a:cubicBezTo>
                    <a:pt x="45" y="5"/>
                    <a:pt x="42" y="4"/>
                    <a:pt x="37" y="4"/>
                  </a:cubicBezTo>
                  <a:lnTo>
                    <a:pt x="37" y="0"/>
                  </a:lnTo>
                  <a:lnTo>
                    <a:pt x="72" y="0"/>
                  </a:lnTo>
                  <a:lnTo>
                    <a:pt x="72" y="92"/>
                  </a:lnTo>
                  <a:cubicBezTo>
                    <a:pt x="72" y="95"/>
                    <a:pt x="72" y="97"/>
                    <a:pt x="74" y="99"/>
                  </a:cubicBezTo>
                  <a:cubicBezTo>
                    <a:pt x="75" y="100"/>
                    <a:pt x="77" y="101"/>
                    <a:pt x="81" y="101"/>
                  </a:cubicBezTo>
                  <a:lnTo>
                    <a:pt x="81" y="105"/>
                  </a:lnTo>
                  <a:cubicBezTo>
                    <a:pt x="72" y="106"/>
                    <a:pt x="66" y="106"/>
                    <a:pt x="64" y="107"/>
                  </a:cubicBezTo>
                  <a:cubicBezTo>
                    <a:pt x="61" y="107"/>
                    <a:pt x="56" y="108"/>
                    <a:pt x="50" y="110"/>
                  </a:cubicBezTo>
                  <a:lnTo>
                    <a:pt x="50" y="100"/>
                  </a:lnTo>
                  <a:cubicBezTo>
                    <a:pt x="47" y="103"/>
                    <a:pt x="44" y="105"/>
                    <a:pt x="42" y="107"/>
                  </a:cubicBezTo>
                  <a:cubicBezTo>
                    <a:pt x="38" y="109"/>
                    <a:pt x="33" y="110"/>
                    <a:pt x="29" y="110"/>
                  </a:cubicBezTo>
                  <a:cubicBezTo>
                    <a:pt x="21" y="110"/>
                    <a:pt x="14" y="107"/>
                    <a:pt x="9" y="100"/>
                  </a:cubicBezTo>
                  <a:cubicBezTo>
                    <a:pt x="3" y="94"/>
                    <a:pt x="0" y="85"/>
                    <a:pt x="0" y="73"/>
                  </a:cubicBezTo>
                  <a:lnTo>
                    <a:pt x="0" y="7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4" name="Freeform 510"/>
            <p:cNvSpPr>
              <a:spLocks noEditPoints="1"/>
            </p:cNvSpPr>
            <p:nvPr/>
          </p:nvSpPr>
          <p:spPr bwMode="auto">
            <a:xfrm>
              <a:off x="5327" y="1816"/>
              <a:ext cx="45" cy="60"/>
            </a:xfrm>
            <a:custGeom>
              <a:avLst/>
              <a:gdLst/>
              <a:ahLst/>
              <a:cxnLst>
                <a:cxn ang="0">
                  <a:pos x="36" y="101"/>
                </a:cxn>
                <a:cxn ang="0">
                  <a:pos x="36" y="101"/>
                </a:cxn>
                <a:cxn ang="0">
                  <a:pos x="45" y="97"/>
                </a:cxn>
                <a:cxn ang="0">
                  <a:pos x="49" y="90"/>
                </a:cxn>
                <a:cxn ang="0">
                  <a:pos x="49" y="51"/>
                </a:cxn>
                <a:cxn ang="0">
                  <a:pos x="46" y="46"/>
                </a:cxn>
                <a:cxn ang="0">
                  <a:pos x="37" y="42"/>
                </a:cxn>
                <a:cxn ang="0">
                  <a:pos x="25" y="54"/>
                </a:cxn>
                <a:cxn ang="0">
                  <a:pos x="23" y="71"/>
                </a:cxn>
                <a:cxn ang="0">
                  <a:pos x="25" y="90"/>
                </a:cxn>
                <a:cxn ang="0">
                  <a:pos x="36" y="101"/>
                </a:cxn>
                <a:cxn ang="0">
                  <a:pos x="36" y="101"/>
                </a:cxn>
                <a:cxn ang="0">
                  <a:pos x="0" y="73"/>
                </a:cxn>
                <a:cxn ang="0">
                  <a:pos x="0" y="73"/>
                </a:cxn>
                <a:cxn ang="0">
                  <a:pos x="9" y="44"/>
                </a:cxn>
                <a:cxn ang="0">
                  <a:pos x="31" y="33"/>
                </a:cxn>
                <a:cxn ang="0">
                  <a:pos x="42" y="36"/>
                </a:cxn>
                <a:cxn ang="0">
                  <a:pos x="49" y="43"/>
                </a:cxn>
                <a:cxn ang="0">
                  <a:pos x="49" y="13"/>
                </a:cxn>
                <a:cxn ang="0">
                  <a:pos x="47" y="6"/>
                </a:cxn>
                <a:cxn ang="0">
                  <a:pos x="37" y="4"/>
                </a:cxn>
                <a:cxn ang="0">
                  <a:pos x="37" y="0"/>
                </a:cxn>
                <a:cxn ang="0">
                  <a:pos x="72" y="0"/>
                </a:cxn>
                <a:cxn ang="0">
                  <a:pos x="72" y="92"/>
                </a:cxn>
                <a:cxn ang="0">
                  <a:pos x="73" y="99"/>
                </a:cxn>
                <a:cxn ang="0">
                  <a:pos x="81" y="101"/>
                </a:cxn>
                <a:cxn ang="0">
                  <a:pos x="81" y="105"/>
                </a:cxn>
                <a:cxn ang="0">
                  <a:pos x="64" y="107"/>
                </a:cxn>
                <a:cxn ang="0">
                  <a:pos x="50" y="110"/>
                </a:cxn>
                <a:cxn ang="0">
                  <a:pos x="50" y="100"/>
                </a:cxn>
                <a:cxn ang="0">
                  <a:pos x="42" y="107"/>
                </a:cxn>
                <a:cxn ang="0">
                  <a:pos x="29" y="110"/>
                </a:cxn>
                <a:cxn ang="0">
                  <a:pos x="9" y="100"/>
                </a:cxn>
                <a:cxn ang="0">
                  <a:pos x="0" y="73"/>
                </a:cxn>
                <a:cxn ang="0">
                  <a:pos x="0" y="73"/>
                </a:cxn>
              </a:cxnLst>
              <a:rect l="0" t="0" r="r" b="b"/>
              <a:pathLst>
                <a:path w="81" h="110">
                  <a:moveTo>
                    <a:pt x="36" y="101"/>
                  </a:moveTo>
                  <a:lnTo>
                    <a:pt x="36" y="101"/>
                  </a:lnTo>
                  <a:cubicBezTo>
                    <a:pt x="39" y="101"/>
                    <a:pt x="43" y="100"/>
                    <a:pt x="45" y="97"/>
                  </a:cubicBezTo>
                  <a:cubicBezTo>
                    <a:pt x="48" y="93"/>
                    <a:pt x="49" y="91"/>
                    <a:pt x="49" y="90"/>
                  </a:cubicBezTo>
                  <a:lnTo>
                    <a:pt x="49" y="51"/>
                  </a:lnTo>
                  <a:cubicBezTo>
                    <a:pt x="49" y="50"/>
                    <a:pt x="48" y="48"/>
                    <a:pt x="46" y="46"/>
                  </a:cubicBezTo>
                  <a:cubicBezTo>
                    <a:pt x="43" y="43"/>
                    <a:pt x="40" y="42"/>
                    <a:pt x="37" y="42"/>
                  </a:cubicBezTo>
                  <a:cubicBezTo>
                    <a:pt x="31" y="42"/>
                    <a:pt x="27" y="46"/>
                    <a:pt x="25" y="54"/>
                  </a:cubicBezTo>
                  <a:cubicBezTo>
                    <a:pt x="24" y="58"/>
                    <a:pt x="23" y="64"/>
                    <a:pt x="23" y="71"/>
                  </a:cubicBezTo>
                  <a:cubicBezTo>
                    <a:pt x="23" y="80"/>
                    <a:pt x="24" y="86"/>
                    <a:pt x="25" y="90"/>
                  </a:cubicBezTo>
                  <a:cubicBezTo>
                    <a:pt x="27" y="97"/>
                    <a:pt x="31" y="101"/>
                    <a:pt x="36" y="101"/>
                  </a:cubicBezTo>
                  <a:lnTo>
                    <a:pt x="36" y="101"/>
                  </a:lnTo>
                  <a:close/>
                  <a:moveTo>
                    <a:pt x="0" y="73"/>
                  </a:moveTo>
                  <a:lnTo>
                    <a:pt x="0" y="73"/>
                  </a:lnTo>
                  <a:cubicBezTo>
                    <a:pt x="0" y="61"/>
                    <a:pt x="3" y="51"/>
                    <a:pt x="9" y="44"/>
                  </a:cubicBezTo>
                  <a:cubicBezTo>
                    <a:pt x="15" y="36"/>
                    <a:pt x="22" y="33"/>
                    <a:pt x="31" y="33"/>
                  </a:cubicBezTo>
                  <a:cubicBezTo>
                    <a:pt x="35" y="33"/>
                    <a:pt x="38" y="34"/>
                    <a:pt x="42" y="36"/>
                  </a:cubicBezTo>
                  <a:cubicBezTo>
                    <a:pt x="44" y="37"/>
                    <a:pt x="46" y="39"/>
                    <a:pt x="49" y="43"/>
                  </a:cubicBezTo>
                  <a:lnTo>
                    <a:pt x="49" y="13"/>
                  </a:lnTo>
                  <a:cubicBezTo>
                    <a:pt x="49" y="9"/>
                    <a:pt x="49" y="7"/>
                    <a:pt x="47" y="6"/>
                  </a:cubicBezTo>
                  <a:cubicBezTo>
                    <a:pt x="45" y="5"/>
                    <a:pt x="42" y="4"/>
                    <a:pt x="37" y="4"/>
                  </a:cubicBezTo>
                  <a:lnTo>
                    <a:pt x="37" y="0"/>
                  </a:lnTo>
                  <a:lnTo>
                    <a:pt x="72" y="0"/>
                  </a:lnTo>
                  <a:lnTo>
                    <a:pt x="72" y="92"/>
                  </a:lnTo>
                  <a:cubicBezTo>
                    <a:pt x="72" y="95"/>
                    <a:pt x="72" y="97"/>
                    <a:pt x="73" y="99"/>
                  </a:cubicBezTo>
                  <a:cubicBezTo>
                    <a:pt x="75" y="100"/>
                    <a:pt x="77" y="101"/>
                    <a:pt x="81" y="101"/>
                  </a:cubicBezTo>
                  <a:lnTo>
                    <a:pt x="81" y="105"/>
                  </a:lnTo>
                  <a:cubicBezTo>
                    <a:pt x="72" y="106"/>
                    <a:pt x="66" y="106"/>
                    <a:pt x="64" y="107"/>
                  </a:cubicBezTo>
                  <a:cubicBezTo>
                    <a:pt x="61" y="107"/>
                    <a:pt x="56" y="108"/>
                    <a:pt x="50" y="110"/>
                  </a:cubicBezTo>
                  <a:lnTo>
                    <a:pt x="50" y="100"/>
                  </a:lnTo>
                  <a:cubicBezTo>
                    <a:pt x="47" y="103"/>
                    <a:pt x="44" y="105"/>
                    <a:pt x="42" y="107"/>
                  </a:cubicBezTo>
                  <a:cubicBezTo>
                    <a:pt x="38" y="109"/>
                    <a:pt x="33" y="110"/>
                    <a:pt x="29" y="110"/>
                  </a:cubicBezTo>
                  <a:cubicBezTo>
                    <a:pt x="21" y="110"/>
                    <a:pt x="14" y="107"/>
                    <a:pt x="9" y="100"/>
                  </a:cubicBezTo>
                  <a:cubicBezTo>
                    <a:pt x="3" y="94"/>
                    <a:pt x="0" y="85"/>
                    <a:pt x="0" y="73"/>
                  </a:cubicBezTo>
                  <a:lnTo>
                    <a:pt x="0" y="7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5" name="Freeform 511"/>
            <p:cNvSpPr>
              <a:spLocks/>
            </p:cNvSpPr>
            <p:nvPr/>
          </p:nvSpPr>
          <p:spPr bwMode="auto">
            <a:xfrm>
              <a:off x="5376" y="1834"/>
              <a:ext cx="35" cy="41"/>
            </a:xfrm>
            <a:custGeom>
              <a:avLst/>
              <a:gdLst/>
              <a:ahLst/>
              <a:cxnLst>
                <a:cxn ang="0">
                  <a:pos x="0" y="71"/>
                </a:cxn>
                <a:cxn ang="0">
                  <a:pos x="0" y="71"/>
                </a:cxn>
                <a:cxn ang="0">
                  <a:pos x="6" y="69"/>
                </a:cxn>
                <a:cxn ang="0">
                  <a:pos x="8" y="63"/>
                </a:cxn>
                <a:cxn ang="0">
                  <a:pos x="8" y="58"/>
                </a:cxn>
                <a:cxn ang="0">
                  <a:pos x="8" y="15"/>
                </a:cxn>
                <a:cxn ang="0">
                  <a:pos x="7" y="8"/>
                </a:cxn>
                <a:cxn ang="0">
                  <a:pos x="0" y="6"/>
                </a:cxn>
                <a:cxn ang="0">
                  <a:pos x="0" y="2"/>
                </a:cxn>
                <a:cxn ang="0">
                  <a:pos x="30" y="2"/>
                </a:cxn>
                <a:cxn ang="0">
                  <a:pos x="30" y="14"/>
                </a:cxn>
                <a:cxn ang="0">
                  <a:pos x="40" y="4"/>
                </a:cxn>
                <a:cxn ang="0">
                  <a:pos x="52" y="0"/>
                </a:cxn>
                <a:cxn ang="0">
                  <a:pos x="60" y="3"/>
                </a:cxn>
                <a:cxn ang="0">
                  <a:pos x="64" y="12"/>
                </a:cxn>
                <a:cxn ang="0">
                  <a:pos x="61" y="20"/>
                </a:cxn>
                <a:cxn ang="0">
                  <a:pos x="54" y="23"/>
                </a:cxn>
                <a:cxn ang="0">
                  <a:pos x="46" y="18"/>
                </a:cxn>
                <a:cxn ang="0">
                  <a:pos x="40" y="13"/>
                </a:cxn>
                <a:cxn ang="0">
                  <a:pos x="34" y="17"/>
                </a:cxn>
                <a:cxn ang="0">
                  <a:pos x="31" y="28"/>
                </a:cxn>
                <a:cxn ang="0">
                  <a:pos x="31" y="59"/>
                </a:cxn>
                <a:cxn ang="0">
                  <a:pos x="33" y="68"/>
                </a:cxn>
                <a:cxn ang="0">
                  <a:pos x="42" y="71"/>
                </a:cxn>
                <a:cxn ang="0">
                  <a:pos x="42" y="75"/>
                </a:cxn>
                <a:cxn ang="0">
                  <a:pos x="0" y="75"/>
                </a:cxn>
                <a:cxn ang="0">
                  <a:pos x="0" y="71"/>
                </a:cxn>
              </a:cxnLst>
              <a:rect l="0" t="0" r="r" b="b"/>
              <a:pathLst>
                <a:path w="64" h="75">
                  <a:moveTo>
                    <a:pt x="0" y="71"/>
                  </a:moveTo>
                  <a:lnTo>
                    <a:pt x="0" y="71"/>
                  </a:lnTo>
                  <a:cubicBezTo>
                    <a:pt x="3" y="71"/>
                    <a:pt x="5" y="70"/>
                    <a:pt x="6" y="69"/>
                  </a:cubicBezTo>
                  <a:cubicBezTo>
                    <a:pt x="7" y="68"/>
                    <a:pt x="8" y="66"/>
                    <a:pt x="8" y="63"/>
                  </a:cubicBezTo>
                  <a:lnTo>
                    <a:pt x="8" y="58"/>
                  </a:lnTo>
                  <a:lnTo>
                    <a:pt x="8" y="15"/>
                  </a:lnTo>
                  <a:cubicBezTo>
                    <a:pt x="8" y="11"/>
                    <a:pt x="8" y="9"/>
                    <a:pt x="7" y="8"/>
                  </a:cubicBezTo>
                  <a:cubicBezTo>
                    <a:pt x="5" y="7"/>
                    <a:pt x="3" y="6"/>
                    <a:pt x="0" y="6"/>
                  </a:cubicBezTo>
                  <a:lnTo>
                    <a:pt x="0" y="2"/>
                  </a:lnTo>
                  <a:lnTo>
                    <a:pt x="30" y="2"/>
                  </a:lnTo>
                  <a:lnTo>
                    <a:pt x="30" y="14"/>
                  </a:lnTo>
                  <a:cubicBezTo>
                    <a:pt x="33" y="10"/>
                    <a:pt x="37" y="6"/>
                    <a:pt x="40" y="4"/>
                  </a:cubicBezTo>
                  <a:cubicBezTo>
                    <a:pt x="43" y="1"/>
                    <a:pt x="47" y="0"/>
                    <a:pt x="52" y="0"/>
                  </a:cubicBezTo>
                  <a:cubicBezTo>
                    <a:pt x="55" y="0"/>
                    <a:pt x="58" y="1"/>
                    <a:pt x="60" y="3"/>
                  </a:cubicBezTo>
                  <a:cubicBezTo>
                    <a:pt x="63" y="5"/>
                    <a:pt x="64" y="8"/>
                    <a:pt x="64" y="12"/>
                  </a:cubicBezTo>
                  <a:cubicBezTo>
                    <a:pt x="64" y="15"/>
                    <a:pt x="63" y="18"/>
                    <a:pt x="61" y="20"/>
                  </a:cubicBezTo>
                  <a:cubicBezTo>
                    <a:pt x="60" y="22"/>
                    <a:pt x="57" y="23"/>
                    <a:pt x="54" y="23"/>
                  </a:cubicBezTo>
                  <a:cubicBezTo>
                    <a:pt x="51" y="23"/>
                    <a:pt x="48" y="21"/>
                    <a:pt x="46" y="18"/>
                  </a:cubicBezTo>
                  <a:cubicBezTo>
                    <a:pt x="43" y="15"/>
                    <a:pt x="41" y="13"/>
                    <a:pt x="40" y="13"/>
                  </a:cubicBezTo>
                  <a:cubicBezTo>
                    <a:pt x="38" y="13"/>
                    <a:pt x="36" y="15"/>
                    <a:pt x="34" y="17"/>
                  </a:cubicBezTo>
                  <a:cubicBezTo>
                    <a:pt x="32" y="20"/>
                    <a:pt x="31" y="24"/>
                    <a:pt x="31" y="28"/>
                  </a:cubicBezTo>
                  <a:lnTo>
                    <a:pt x="31" y="59"/>
                  </a:lnTo>
                  <a:cubicBezTo>
                    <a:pt x="31" y="64"/>
                    <a:pt x="32" y="67"/>
                    <a:pt x="33" y="68"/>
                  </a:cubicBezTo>
                  <a:cubicBezTo>
                    <a:pt x="35" y="70"/>
                    <a:pt x="38" y="71"/>
                    <a:pt x="42" y="71"/>
                  </a:cubicBezTo>
                  <a:lnTo>
                    <a:pt x="42" y="75"/>
                  </a:lnTo>
                  <a:lnTo>
                    <a:pt x="0" y="75"/>
                  </a:lnTo>
                  <a:lnTo>
                    <a:pt x="0" y="7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6" name="Freeform 512"/>
            <p:cNvSpPr>
              <a:spLocks noEditPoints="1"/>
            </p:cNvSpPr>
            <p:nvPr/>
          </p:nvSpPr>
          <p:spPr bwMode="auto">
            <a:xfrm>
              <a:off x="5415" y="1834"/>
              <a:ext cx="35" cy="42"/>
            </a:xfrm>
            <a:custGeom>
              <a:avLst/>
              <a:gdLst/>
              <a:ahLst/>
              <a:cxnLst>
                <a:cxn ang="0">
                  <a:pos x="0" y="38"/>
                </a:cxn>
                <a:cxn ang="0">
                  <a:pos x="0" y="38"/>
                </a:cxn>
                <a:cxn ang="0">
                  <a:pos x="9" y="10"/>
                </a:cxn>
                <a:cxn ang="0">
                  <a:pos x="33" y="0"/>
                </a:cxn>
                <a:cxn ang="0">
                  <a:pos x="48" y="4"/>
                </a:cxn>
                <a:cxn ang="0">
                  <a:pos x="58" y="15"/>
                </a:cxn>
                <a:cxn ang="0">
                  <a:pos x="62" y="30"/>
                </a:cxn>
                <a:cxn ang="0">
                  <a:pos x="63" y="36"/>
                </a:cxn>
                <a:cxn ang="0">
                  <a:pos x="22" y="36"/>
                </a:cxn>
                <a:cxn ang="0">
                  <a:pos x="25" y="52"/>
                </a:cxn>
                <a:cxn ang="0">
                  <a:pos x="42" y="66"/>
                </a:cxn>
                <a:cxn ang="0">
                  <a:pos x="52" y="62"/>
                </a:cxn>
                <a:cxn ang="0">
                  <a:pos x="60" y="55"/>
                </a:cxn>
                <a:cxn ang="0">
                  <a:pos x="63" y="57"/>
                </a:cxn>
                <a:cxn ang="0">
                  <a:pos x="46" y="74"/>
                </a:cxn>
                <a:cxn ang="0">
                  <a:pos x="32" y="77"/>
                </a:cxn>
                <a:cxn ang="0">
                  <a:pos x="10" y="68"/>
                </a:cxn>
                <a:cxn ang="0">
                  <a:pos x="0" y="38"/>
                </a:cxn>
                <a:cxn ang="0">
                  <a:pos x="0" y="38"/>
                </a:cxn>
                <a:cxn ang="0">
                  <a:pos x="43" y="30"/>
                </a:cxn>
                <a:cxn ang="0">
                  <a:pos x="43" y="30"/>
                </a:cxn>
                <a:cxn ang="0">
                  <a:pos x="41" y="10"/>
                </a:cxn>
                <a:cxn ang="0">
                  <a:pos x="33" y="5"/>
                </a:cxn>
                <a:cxn ang="0">
                  <a:pos x="24" y="11"/>
                </a:cxn>
                <a:cxn ang="0">
                  <a:pos x="22" y="30"/>
                </a:cxn>
                <a:cxn ang="0">
                  <a:pos x="43" y="30"/>
                </a:cxn>
                <a:cxn ang="0">
                  <a:pos x="33" y="0"/>
                </a:cxn>
                <a:cxn ang="0">
                  <a:pos x="33" y="0"/>
                </a:cxn>
                <a:cxn ang="0">
                  <a:pos x="33" y="0"/>
                </a:cxn>
              </a:cxnLst>
              <a:rect l="0" t="0" r="r" b="b"/>
              <a:pathLst>
                <a:path w="63" h="77">
                  <a:moveTo>
                    <a:pt x="0" y="38"/>
                  </a:moveTo>
                  <a:lnTo>
                    <a:pt x="0" y="38"/>
                  </a:lnTo>
                  <a:cubicBezTo>
                    <a:pt x="0" y="26"/>
                    <a:pt x="3" y="17"/>
                    <a:pt x="9" y="10"/>
                  </a:cubicBezTo>
                  <a:cubicBezTo>
                    <a:pt x="16" y="3"/>
                    <a:pt x="24" y="0"/>
                    <a:pt x="33" y="0"/>
                  </a:cubicBezTo>
                  <a:cubicBezTo>
                    <a:pt x="38" y="0"/>
                    <a:pt x="43" y="1"/>
                    <a:pt x="48" y="4"/>
                  </a:cubicBezTo>
                  <a:cubicBezTo>
                    <a:pt x="52" y="7"/>
                    <a:pt x="56" y="10"/>
                    <a:pt x="58" y="15"/>
                  </a:cubicBezTo>
                  <a:cubicBezTo>
                    <a:pt x="60" y="19"/>
                    <a:pt x="61" y="24"/>
                    <a:pt x="62" y="30"/>
                  </a:cubicBezTo>
                  <a:cubicBezTo>
                    <a:pt x="62" y="32"/>
                    <a:pt x="63" y="34"/>
                    <a:pt x="63" y="36"/>
                  </a:cubicBezTo>
                  <a:lnTo>
                    <a:pt x="22" y="36"/>
                  </a:lnTo>
                  <a:cubicBezTo>
                    <a:pt x="22" y="42"/>
                    <a:pt x="23" y="48"/>
                    <a:pt x="25" y="52"/>
                  </a:cubicBezTo>
                  <a:cubicBezTo>
                    <a:pt x="28" y="61"/>
                    <a:pt x="34" y="66"/>
                    <a:pt x="42" y="66"/>
                  </a:cubicBezTo>
                  <a:cubicBezTo>
                    <a:pt x="45" y="66"/>
                    <a:pt x="49" y="64"/>
                    <a:pt x="52" y="62"/>
                  </a:cubicBezTo>
                  <a:cubicBezTo>
                    <a:pt x="54" y="61"/>
                    <a:pt x="57" y="58"/>
                    <a:pt x="60" y="55"/>
                  </a:cubicBezTo>
                  <a:lnTo>
                    <a:pt x="63" y="57"/>
                  </a:lnTo>
                  <a:cubicBezTo>
                    <a:pt x="58" y="65"/>
                    <a:pt x="53" y="71"/>
                    <a:pt x="46" y="74"/>
                  </a:cubicBezTo>
                  <a:cubicBezTo>
                    <a:pt x="42" y="76"/>
                    <a:pt x="37" y="77"/>
                    <a:pt x="32" y="77"/>
                  </a:cubicBezTo>
                  <a:cubicBezTo>
                    <a:pt x="24" y="77"/>
                    <a:pt x="17" y="74"/>
                    <a:pt x="10" y="68"/>
                  </a:cubicBezTo>
                  <a:cubicBezTo>
                    <a:pt x="3" y="62"/>
                    <a:pt x="0" y="52"/>
                    <a:pt x="0" y="38"/>
                  </a:cubicBezTo>
                  <a:lnTo>
                    <a:pt x="0" y="38"/>
                  </a:lnTo>
                  <a:close/>
                  <a:moveTo>
                    <a:pt x="43" y="30"/>
                  </a:moveTo>
                  <a:lnTo>
                    <a:pt x="43" y="30"/>
                  </a:lnTo>
                  <a:cubicBezTo>
                    <a:pt x="43" y="21"/>
                    <a:pt x="42" y="14"/>
                    <a:pt x="41" y="10"/>
                  </a:cubicBezTo>
                  <a:cubicBezTo>
                    <a:pt x="40" y="7"/>
                    <a:pt x="37" y="5"/>
                    <a:pt x="33" y="5"/>
                  </a:cubicBezTo>
                  <a:cubicBezTo>
                    <a:pt x="29" y="5"/>
                    <a:pt x="26" y="7"/>
                    <a:pt x="24" y="11"/>
                  </a:cubicBezTo>
                  <a:cubicBezTo>
                    <a:pt x="23" y="15"/>
                    <a:pt x="22" y="22"/>
                    <a:pt x="22" y="30"/>
                  </a:cubicBezTo>
                  <a:lnTo>
                    <a:pt x="43" y="30"/>
                  </a:lnTo>
                  <a:close/>
                  <a:moveTo>
                    <a:pt x="33" y="0"/>
                  </a:moveTo>
                  <a:lnTo>
                    <a:pt x="33" y="0"/>
                  </a:lnTo>
                  <a:lnTo>
                    <a:pt x="3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7" name="Freeform 513"/>
            <p:cNvSpPr>
              <a:spLocks noEditPoints="1"/>
            </p:cNvSpPr>
            <p:nvPr/>
          </p:nvSpPr>
          <p:spPr bwMode="auto">
            <a:xfrm>
              <a:off x="5454" y="1834"/>
              <a:ext cx="30" cy="42"/>
            </a:xfrm>
            <a:custGeom>
              <a:avLst/>
              <a:gdLst/>
              <a:ahLst/>
              <a:cxnLst>
                <a:cxn ang="0">
                  <a:pos x="0" y="51"/>
                </a:cxn>
                <a:cxn ang="0">
                  <a:pos x="0" y="51"/>
                </a:cxn>
                <a:cxn ang="0">
                  <a:pos x="4" y="51"/>
                </a:cxn>
                <a:cxn ang="0">
                  <a:pos x="13" y="67"/>
                </a:cxn>
                <a:cxn ang="0">
                  <a:pos x="26" y="72"/>
                </a:cxn>
                <a:cxn ang="0">
                  <a:pos x="35" y="69"/>
                </a:cxn>
                <a:cxn ang="0">
                  <a:pos x="38" y="62"/>
                </a:cxn>
                <a:cxn ang="0">
                  <a:pos x="35" y="54"/>
                </a:cxn>
                <a:cxn ang="0">
                  <a:pos x="29" y="51"/>
                </a:cxn>
                <a:cxn ang="0">
                  <a:pos x="18" y="45"/>
                </a:cxn>
                <a:cxn ang="0">
                  <a:pos x="4" y="35"/>
                </a:cxn>
                <a:cxn ang="0">
                  <a:pos x="0" y="22"/>
                </a:cxn>
                <a:cxn ang="0">
                  <a:pos x="7" y="6"/>
                </a:cxn>
                <a:cxn ang="0">
                  <a:pos x="25" y="0"/>
                </a:cxn>
                <a:cxn ang="0">
                  <a:pos x="35" y="1"/>
                </a:cxn>
                <a:cxn ang="0">
                  <a:pos x="42" y="3"/>
                </a:cxn>
                <a:cxn ang="0">
                  <a:pos x="45" y="2"/>
                </a:cxn>
                <a:cxn ang="0">
                  <a:pos x="47" y="0"/>
                </a:cxn>
                <a:cxn ang="0">
                  <a:pos x="50" y="0"/>
                </a:cxn>
                <a:cxn ang="0">
                  <a:pos x="50" y="23"/>
                </a:cxn>
                <a:cxn ang="0">
                  <a:pos x="46" y="23"/>
                </a:cxn>
                <a:cxn ang="0">
                  <a:pos x="39" y="10"/>
                </a:cxn>
                <a:cxn ang="0">
                  <a:pos x="27" y="5"/>
                </a:cxn>
                <a:cxn ang="0">
                  <a:pos x="19" y="8"/>
                </a:cxn>
                <a:cxn ang="0">
                  <a:pos x="16" y="14"/>
                </a:cxn>
                <a:cxn ang="0">
                  <a:pos x="19" y="20"/>
                </a:cxn>
                <a:cxn ang="0">
                  <a:pos x="27" y="26"/>
                </a:cxn>
                <a:cxn ang="0">
                  <a:pos x="36" y="30"/>
                </a:cxn>
                <a:cxn ang="0">
                  <a:pos x="48" y="38"/>
                </a:cxn>
                <a:cxn ang="0">
                  <a:pos x="54" y="53"/>
                </a:cxn>
                <a:cxn ang="0">
                  <a:pos x="47" y="69"/>
                </a:cxn>
                <a:cxn ang="0">
                  <a:pos x="28" y="77"/>
                </a:cxn>
                <a:cxn ang="0">
                  <a:pos x="22" y="76"/>
                </a:cxn>
                <a:cxn ang="0">
                  <a:pos x="14" y="74"/>
                </a:cxn>
                <a:cxn ang="0">
                  <a:pos x="11" y="73"/>
                </a:cxn>
                <a:cxn ang="0">
                  <a:pos x="9" y="73"/>
                </a:cxn>
                <a:cxn ang="0">
                  <a:pos x="8"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4" y="51"/>
                  </a:lnTo>
                  <a:cubicBezTo>
                    <a:pt x="6" y="58"/>
                    <a:pt x="9" y="64"/>
                    <a:pt x="13" y="67"/>
                  </a:cubicBezTo>
                  <a:cubicBezTo>
                    <a:pt x="17" y="70"/>
                    <a:pt x="22" y="72"/>
                    <a:pt x="26" y="72"/>
                  </a:cubicBezTo>
                  <a:cubicBezTo>
                    <a:pt x="30" y="72"/>
                    <a:pt x="33" y="71"/>
                    <a:pt x="35" y="69"/>
                  </a:cubicBezTo>
                  <a:cubicBezTo>
                    <a:pt x="37" y="67"/>
                    <a:pt x="38" y="65"/>
                    <a:pt x="38" y="62"/>
                  </a:cubicBezTo>
                  <a:cubicBezTo>
                    <a:pt x="38" y="59"/>
                    <a:pt x="37" y="56"/>
                    <a:pt x="35" y="54"/>
                  </a:cubicBezTo>
                  <a:cubicBezTo>
                    <a:pt x="34" y="53"/>
                    <a:pt x="32" y="52"/>
                    <a:pt x="29" y="51"/>
                  </a:cubicBezTo>
                  <a:lnTo>
                    <a:pt x="18" y="45"/>
                  </a:lnTo>
                  <a:cubicBezTo>
                    <a:pt x="11" y="42"/>
                    <a:pt x="7" y="39"/>
                    <a:pt x="4" y="35"/>
                  </a:cubicBezTo>
                  <a:cubicBezTo>
                    <a:pt x="2" y="32"/>
                    <a:pt x="0" y="27"/>
                    <a:pt x="0" y="22"/>
                  </a:cubicBezTo>
                  <a:cubicBezTo>
                    <a:pt x="0" y="16"/>
                    <a:pt x="2" y="11"/>
                    <a:pt x="7" y="6"/>
                  </a:cubicBezTo>
                  <a:cubicBezTo>
                    <a:pt x="11" y="2"/>
                    <a:pt x="17" y="0"/>
                    <a:pt x="25" y="0"/>
                  </a:cubicBezTo>
                  <a:cubicBezTo>
                    <a:pt x="28" y="0"/>
                    <a:pt x="32" y="0"/>
                    <a:pt x="35" y="1"/>
                  </a:cubicBezTo>
                  <a:cubicBezTo>
                    <a:pt x="39" y="3"/>
                    <a:pt x="42" y="3"/>
                    <a:pt x="42" y="3"/>
                  </a:cubicBezTo>
                  <a:cubicBezTo>
                    <a:pt x="44" y="3"/>
                    <a:pt x="45" y="3"/>
                    <a:pt x="45" y="2"/>
                  </a:cubicBezTo>
                  <a:cubicBezTo>
                    <a:pt x="46" y="2"/>
                    <a:pt x="46" y="1"/>
                    <a:pt x="47" y="0"/>
                  </a:cubicBezTo>
                  <a:lnTo>
                    <a:pt x="50" y="0"/>
                  </a:lnTo>
                  <a:lnTo>
                    <a:pt x="50" y="23"/>
                  </a:lnTo>
                  <a:lnTo>
                    <a:pt x="46" y="23"/>
                  </a:lnTo>
                  <a:cubicBezTo>
                    <a:pt x="45" y="18"/>
                    <a:pt x="42" y="13"/>
                    <a:pt x="39" y="10"/>
                  </a:cubicBezTo>
                  <a:cubicBezTo>
                    <a:pt x="35" y="7"/>
                    <a:pt x="31" y="5"/>
                    <a:pt x="27" y="5"/>
                  </a:cubicBezTo>
                  <a:cubicBezTo>
                    <a:pt x="23" y="5"/>
                    <a:pt x="21" y="6"/>
                    <a:pt x="19" y="8"/>
                  </a:cubicBezTo>
                  <a:cubicBezTo>
                    <a:pt x="17" y="10"/>
                    <a:pt x="16" y="12"/>
                    <a:pt x="16" y="14"/>
                  </a:cubicBezTo>
                  <a:cubicBezTo>
                    <a:pt x="16" y="16"/>
                    <a:pt x="17" y="18"/>
                    <a:pt x="19" y="20"/>
                  </a:cubicBezTo>
                  <a:cubicBezTo>
                    <a:pt x="20" y="22"/>
                    <a:pt x="23" y="24"/>
                    <a:pt x="27" y="26"/>
                  </a:cubicBezTo>
                  <a:lnTo>
                    <a:pt x="36" y="30"/>
                  </a:lnTo>
                  <a:cubicBezTo>
                    <a:pt x="41" y="33"/>
                    <a:pt x="45" y="35"/>
                    <a:pt x="48" y="38"/>
                  </a:cubicBezTo>
                  <a:cubicBezTo>
                    <a:pt x="52" y="42"/>
                    <a:pt x="54" y="47"/>
                    <a:pt x="54" y="53"/>
                  </a:cubicBezTo>
                  <a:cubicBezTo>
                    <a:pt x="54" y="59"/>
                    <a:pt x="52" y="64"/>
                    <a:pt x="47" y="69"/>
                  </a:cubicBezTo>
                  <a:cubicBezTo>
                    <a:pt x="43" y="75"/>
                    <a:pt x="37" y="77"/>
                    <a:pt x="28" y="77"/>
                  </a:cubicBezTo>
                  <a:cubicBezTo>
                    <a:pt x="26" y="77"/>
                    <a:pt x="24" y="77"/>
                    <a:pt x="22" y="76"/>
                  </a:cubicBezTo>
                  <a:cubicBezTo>
                    <a:pt x="20" y="76"/>
                    <a:pt x="17" y="75"/>
                    <a:pt x="14" y="74"/>
                  </a:cubicBezTo>
                  <a:lnTo>
                    <a:pt x="11" y="73"/>
                  </a:lnTo>
                  <a:cubicBezTo>
                    <a:pt x="10" y="73"/>
                    <a:pt x="9" y="73"/>
                    <a:pt x="9" y="73"/>
                  </a:cubicBezTo>
                  <a:cubicBezTo>
                    <a:pt x="9" y="73"/>
                    <a:pt x="9" y="73"/>
                    <a:pt x="8" y="73"/>
                  </a:cubicBezTo>
                  <a:cubicBezTo>
                    <a:pt x="7" y="73"/>
                    <a:pt x="7" y="73"/>
                    <a:pt x="6" y="74"/>
                  </a:cubicBezTo>
                  <a:cubicBezTo>
                    <a:pt x="5" y="74"/>
                    <a:pt x="5" y="75"/>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8" name="Freeform 514"/>
            <p:cNvSpPr>
              <a:spLocks noEditPoints="1"/>
            </p:cNvSpPr>
            <p:nvPr/>
          </p:nvSpPr>
          <p:spPr bwMode="auto">
            <a:xfrm>
              <a:off x="5488" y="1834"/>
              <a:ext cx="30" cy="42"/>
            </a:xfrm>
            <a:custGeom>
              <a:avLst/>
              <a:gdLst/>
              <a:ahLst/>
              <a:cxnLst>
                <a:cxn ang="0">
                  <a:pos x="0" y="51"/>
                </a:cxn>
                <a:cxn ang="0">
                  <a:pos x="0" y="51"/>
                </a:cxn>
                <a:cxn ang="0">
                  <a:pos x="5" y="51"/>
                </a:cxn>
                <a:cxn ang="0">
                  <a:pos x="13" y="67"/>
                </a:cxn>
                <a:cxn ang="0">
                  <a:pos x="26" y="72"/>
                </a:cxn>
                <a:cxn ang="0">
                  <a:pos x="35" y="69"/>
                </a:cxn>
                <a:cxn ang="0">
                  <a:pos x="38" y="62"/>
                </a:cxn>
                <a:cxn ang="0">
                  <a:pos x="35" y="54"/>
                </a:cxn>
                <a:cxn ang="0">
                  <a:pos x="30" y="51"/>
                </a:cxn>
                <a:cxn ang="0">
                  <a:pos x="18" y="45"/>
                </a:cxn>
                <a:cxn ang="0">
                  <a:pos x="5" y="35"/>
                </a:cxn>
                <a:cxn ang="0">
                  <a:pos x="0" y="22"/>
                </a:cxn>
                <a:cxn ang="0">
                  <a:pos x="7" y="6"/>
                </a:cxn>
                <a:cxn ang="0">
                  <a:pos x="25" y="0"/>
                </a:cxn>
                <a:cxn ang="0">
                  <a:pos x="36" y="1"/>
                </a:cxn>
                <a:cxn ang="0">
                  <a:pos x="43" y="3"/>
                </a:cxn>
                <a:cxn ang="0">
                  <a:pos x="45" y="2"/>
                </a:cxn>
                <a:cxn ang="0">
                  <a:pos x="47" y="0"/>
                </a:cxn>
                <a:cxn ang="0">
                  <a:pos x="50" y="0"/>
                </a:cxn>
                <a:cxn ang="0">
                  <a:pos x="50" y="23"/>
                </a:cxn>
                <a:cxn ang="0">
                  <a:pos x="46" y="23"/>
                </a:cxn>
                <a:cxn ang="0">
                  <a:pos x="39" y="10"/>
                </a:cxn>
                <a:cxn ang="0">
                  <a:pos x="27" y="5"/>
                </a:cxn>
                <a:cxn ang="0">
                  <a:pos x="19" y="8"/>
                </a:cxn>
                <a:cxn ang="0">
                  <a:pos x="16" y="14"/>
                </a:cxn>
                <a:cxn ang="0">
                  <a:pos x="19" y="20"/>
                </a:cxn>
                <a:cxn ang="0">
                  <a:pos x="27" y="26"/>
                </a:cxn>
                <a:cxn ang="0">
                  <a:pos x="36" y="30"/>
                </a:cxn>
                <a:cxn ang="0">
                  <a:pos x="48" y="38"/>
                </a:cxn>
                <a:cxn ang="0">
                  <a:pos x="54" y="53"/>
                </a:cxn>
                <a:cxn ang="0">
                  <a:pos x="48" y="69"/>
                </a:cxn>
                <a:cxn ang="0">
                  <a:pos x="28" y="77"/>
                </a:cxn>
                <a:cxn ang="0">
                  <a:pos x="22" y="76"/>
                </a:cxn>
                <a:cxn ang="0">
                  <a:pos x="14" y="74"/>
                </a:cxn>
                <a:cxn ang="0">
                  <a:pos x="11" y="73"/>
                </a:cxn>
                <a:cxn ang="0">
                  <a:pos x="9" y="73"/>
                </a:cxn>
                <a:cxn ang="0">
                  <a:pos x="9" y="73"/>
                </a:cxn>
                <a:cxn ang="0">
                  <a:pos x="6" y="74"/>
                </a:cxn>
                <a:cxn ang="0">
                  <a:pos x="4" y="77"/>
                </a:cxn>
                <a:cxn ang="0">
                  <a:pos x="0" y="77"/>
                </a:cxn>
                <a:cxn ang="0">
                  <a:pos x="0" y="51"/>
                </a:cxn>
                <a:cxn ang="0">
                  <a:pos x="27" y="0"/>
                </a:cxn>
                <a:cxn ang="0">
                  <a:pos x="27" y="0"/>
                </a:cxn>
                <a:cxn ang="0">
                  <a:pos x="27" y="0"/>
                </a:cxn>
              </a:cxnLst>
              <a:rect l="0" t="0" r="r" b="b"/>
              <a:pathLst>
                <a:path w="54" h="77">
                  <a:moveTo>
                    <a:pt x="0" y="51"/>
                  </a:moveTo>
                  <a:lnTo>
                    <a:pt x="0" y="51"/>
                  </a:lnTo>
                  <a:lnTo>
                    <a:pt x="5" y="51"/>
                  </a:lnTo>
                  <a:cubicBezTo>
                    <a:pt x="6" y="58"/>
                    <a:pt x="9" y="64"/>
                    <a:pt x="13" y="67"/>
                  </a:cubicBezTo>
                  <a:cubicBezTo>
                    <a:pt x="18" y="70"/>
                    <a:pt x="22" y="72"/>
                    <a:pt x="26" y="72"/>
                  </a:cubicBezTo>
                  <a:cubicBezTo>
                    <a:pt x="31" y="72"/>
                    <a:pt x="34" y="71"/>
                    <a:pt x="35" y="69"/>
                  </a:cubicBezTo>
                  <a:cubicBezTo>
                    <a:pt x="37" y="67"/>
                    <a:pt x="38" y="65"/>
                    <a:pt x="38" y="62"/>
                  </a:cubicBezTo>
                  <a:cubicBezTo>
                    <a:pt x="38" y="59"/>
                    <a:pt x="37" y="56"/>
                    <a:pt x="35" y="54"/>
                  </a:cubicBezTo>
                  <a:cubicBezTo>
                    <a:pt x="34" y="53"/>
                    <a:pt x="32" y="52"/>
                    <a:pt x="30" y="51"/>
                  </a:cubicBezTo>
                  <a:lnTo>
                    <a:pt x="18" y="45"/>
                  </a:lnTo>
                  <a:cubicBezTo>
                    <a:pt x="12" y="42"/>
                    <a:pt x="7" y="39"/>
                    <a:pt x="5" y="35"/>
                  </a:cubicBezTo>
                  <a:cubicBezTo>
                    <a:pt x="2" y="32"/>
                    <a:pt x="0" y="27"/>
                    <a:pt x="0" y="22"/>
                  </a:cubicBezTo>
                  <a:cubicBezTo>
                    <a:pt x="0" y="16"/>
                    <a:pt x="3" y="11"/>
                    <a:pt x="7" y="6"/>
                  </a:cubicBezTo>
                  <a:cubicBezTo>
                    <a:pt x="11" y="2"/>
                    <a:pt x="17" y="0"/>
                    <a:pt x="25" y="0"/>
                  </a:cubicBezTo>
                  <a:cubicBezTo>
                    <a:pt x="28" y="0"/>
                    <a:pt x="32" y="0"/>
                    <a:pt x="36" y="1"/>
                  </a:cubicBezTo>
                  <a:cubicBezTo>
                    <a:pt x="39" y="3"/>
                    <a:pt x="42" y="3"/>
                    <a:pt x="43" y="3"/>
                  </a:cubicBezTo>
                  <a:cubicBezTo>
                    <a:pt x="44" y="3"/>
                    <a:pt x="45" y="3"/>
                    <a:pt x="45" y="2"/>
                  </a:cubicBezTo>
                  <a:cubicBezTo>
                    <a:pt x="46" y="2"/>
                    <a:pt x="46" y="1"/>
                    <a:pt x="47" y="0"/>
                  </a:cubicBezTo>
                  <a:lnTo>
                    <a:pt x="50" y="0"/>
                  </a:lnTo>
                  <a:lnTo>
                    <a:pt x="50" y="23"/>
                  </a:lnTo>
                  <a:lnTo>
                    <a:pt x="46" y="23"/>
                  </a:lnTo>
                  <a:cubicBezTo>
                    <a:pt x="45" y="18"/>
                    <a:pt x="42" y="13"/>
                    <a:pt x="39" y="10"/>
                  </a:cubicBezTo>
                  <a:cubicBezTo>
                    <a:pt x="35" y="7"/>
                    <a:pt x="31" y="5"/>
                    <a:pt x="27" y="5"/>
                  </a:cubicBezTo>
                  <a:cubicBezTo>
                    <a:pt x="23" y="5"/>
                    <a:pt x="21" y="6"/>
                    <a:pt x="19" y="8"/>
                  </a:cubicBezTo>
                  <a:cubicBezTo>
                    <a:pt x="17" y="10"/>
                    <a:pt x="16" y="12"/>
                    <a:pt x="16" y="14"/>
                  </a:cubicBezTo>
                  <a:cubicBezTo>
                    <a:pt x="16" y="16"/>
                    <a:pt x="17" y="18"/>
                    <a:pt x="19" y="20"/>
                  </a:cubicBezTo>
                  <a:cubicBezTo>
                    <a:pt x="20" y="22"/>
                    <a:pt x="23" y="24"/>
                    <a:pt x="27" y="26"/>
                  </a:cubicBezTo>
                  <a:lnTo>
                    <a:pt x="36" y="30"/>
                  </a:lnTo>
                  <a:cubicBezTo>
                    <a:pt x="41" y="33"/>
                    <a:pt x="45" y="35"/>
                    <a:pt x="48" y="38"/>
                  </a:cubicBezTo>
                  <a:cubicBezTo>
                    <a:pt x="52" y="42"/>
                    <a:pt x="54" y="47"/>
                    <a:pt x="54" y="53"/>
                  </a:cubicBezTo>
                  <a:cubicBezTo>
                    <a:pt x="54" y="59"/>
                    <a:pt x="52" y="64"/>
                    <a:pt x="48" y="69"/>
                  </a:cubicBezTo>
                  <a:cubicBezTo>
                    <a:pt x="43" y="75"/>
                    <a:pt x="37" y="77"/>
                    <a:pt x="28" y="77"/>
                  </a:cubicBezTo>
                  <a:cubicBezTo>
                    <a:pt x="26" y="77"/>
                    <a:pt x="24" y="77"/>
                    <a:pt x="22" y="76"/>
                  </a:cubicBezTo>
                  <a:cubicBezTo>
                    <a:pt x="20" y="76"/>
                    <a:pt x="17" y="75"/>
                    <a:pt x="14" y="74"/>
                  </a:cubicBezTo>
                  <a:lnTo>
                    <a:pt x="11" y="73"/>
                  </a:lnTo>
                  <a:cubicBezTo>
                    <a:pt x="10" y="73"/>
                    <a:pt x="10" y="73"/>
                    <a:pt x="9" y="73"/>
                  </a:cubicBezTo>
                  <a:cubicBezTo>
                    <a:pt x="9" y="73"/>
                    <a:pt x="9" y="73"/>
                    <a:pt x="9" y="73"/>
                  </a:cubicBezTo>
                  <a:cubicBezTo>
                    <a:pt x="8" y="73"/>
                    <a:pt x="7" y="73"/>
                    <a:pt x="6" y="74"/>
                  </a:cubicBezTo>
                  <a:cubicBezTo>
                    <a:pt x="6" y="74"/>
                    <a:pt x="5" y="75"/>
                    <a:pt x="4" y="77"/>
                  </a:cubicBezTo>
                  <a:lnTo>
                    <a:pt x="0" y="77"/>
                  </a:lnTo>
                  <a:lnTo>
                    <a:pt x="0" y="51"/>
                  </a:lnTo>
                  <a:close/>
                  <a:moveTo>
                    <a:pt x="27" y="0"/>
                  </a:moveTo>
                  <a:lnTo>
                    <a:pt x="27" y="0"/>
                  </a:lnTo>
                  <a:lnTo>
                    <a:pt x="2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9" name="Freeform 515"/>
            <p:cNvSpPr>
              <a:spLocks/>
            </p:cNvSpPr>
            <p:nvPr/>
          </p:nvSpPr>
          <p:spPr bwMode="auto">
            <a:xfrm>
              <a:off x="4928" y="1895"/>
              <a:ext cx="312" cy="208"/>
            </a:xfrm>
            <a:custGeom>
              <a:avLst/>
              <a:gdLst/>
              <a:ahLst/>
              <a:cxnLst>
                <a:cxn ang="0">
                  <a:pos x="0" y="378"/>
                </a:cxn>
                <a:cxn ang="0">
                  <a:pos x="0" y="378"/>
                </a:cxn>
                <a:cxn ang="0">
                  <a:pos x="567" y="0"/>
                </a:cxn>
              </a:cxnLst>
              <a:rect l="0" t="0" r="r" b="b"/>
              <a:pathLst>
                <a:path w="567" h="378">
                  <a:moveTo>
                    <a:pt x="0" y="378"/>
                  </a:moveTo>
                  <a:lnTo>
                    <a:pt x="0" y="378"/>
                  </a:lnTo>
                  <a:lnTo>
                    <a:pt x="567"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0" name="Freeform 516"/>
            <p:cNvSpPr>
              <a:spLocks/>
            </p:cNvSpPr>
            <p:nvPr/>
          </p:nvSpPr>
          <p:spPr bwMode="auto">
            <a:xfrm>
              <a:off x="4928" y="2030"/>
              <a:ext cx="87" cy="72"/>
            </a:xfrm>
            <a:custGeom>
              <a:avLst/>
              <a:gdLst/>
              <a:ahLst/>
              <a:cxnLst>
                <a:cxn ang="0">
                  <a:pos x="0" y="131"/>
                </a:cxn>
                <a:cxn ang="0">
                  <a:pos x="0" y="131"/>
                </a:cxn>
                <a:cxn ang="0">
                  <a:pos x="158" y="93"/>
                </a:cxn>
                <a:cxn ang="0">
                  <a:pos x="97" y="0"/>
                </a:cxn>
                <a:cxn ang="0">
                  <a:pos x="0" y="131"/>
                </a:cxn>
              </a:cxnLst>
              <a:rect l="0" t="0" r="r" b="b"/>
              <a:pathLst>
                <a:path w="158" h="131">
                  <a:moveTo>
                    <a:pt x="0" y="131"/>
                  </a:moveTo>
                  <a:lnTo>
                    <a:pt x="0" y="131"/>
                  </a:lnTo>
                  <a:lnTo>
                    <a:pt x="158" y="93"/>
                  </a:lnTo>
                  <a:lnTo>
                    <a:pt x="97" y="0"/>
                  </a:lnTo>
                  <a:lnTo>
                    <a:pt x="0" y="13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1" name="Freeform 517"/>
            <p:cNvSpPr>
              <a:spLocks/>
            </p:cNvSpPr>
            <p:nvPr/>
          </p:nvSpPr>
          <p:spPr bwMode="auto">
            <a:xfrm>
              <a:off x="4928" y="2030"/>
              <a:ext cx="87" cy="72"/>
            </a:xfrm>
            <a:custGeom>
              <a:avLst/>
              <a:gdLst/>
              <a:ahLst/>
              <a:cxnLst>
                <a:cxn ang="0">
                  <a:pos x="0" y="131"/>
                </a:cxn>
                <a:cxn ang="0">
                  <a:pos x="0" y="131"/>
                </a:cxn>
                <a:cxn ang="0">
                  <a:pos x="158" y="93"/>
                </a:cxn>
                <a:cxn ang="0">
                  <a:pos x="97" y="0"/>
                </a:cxn>
                <a:cxn ang="0">
                  <a:pos x="0" y="131"/>
                </a:cxn>
                <a:cxn ang="0">
                  <a:pos x="0" y="131"/>
                </a:cxn>
              </a:cxnLst>
              <a:rect l="0" t="0" r="r" b="b"/>
              <a:pathLst>
                <a:path w="158" h="131">
                  <a:moveTo>
                    <a:pt x="0" y="131"/>
                  </a:moveTo>
                  <a:lnTo>
                    <a:pt x="0" y="131"/>
                  </a:lnTo>
                  <a:lnTo>
                    <a:pt x="158" y="93"/>
                  </a:lnTo>
                  <a:lnTo>
                    <a:pt x="97" y="0"/>
                  </a:lnTo>
                  <a:lnTo>
                    <a:pt x="0" y="131"/>
                  </a:lnTo>
                  <a:lnTo>
                    <a:pt x="0" y="131"/>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542" name="Freeform 518"/>
            <p:cNvSpPr>
              <a:spLocks/>
            </p:cNvSpPr>
            <p:nvPr/>
          </p:nvSpPr>
          <p:spPr bwMode="auto">
            <a:xfrm>
              <a:off x="559" y="906"/>
              <a:ext cx="364" cy="1"/>
            </a:xfrm>
            <a:custGeom>
              <a:avLst/>
              <a:gdLst/>
              <a:ahLst/>
              <a:cxnLst>
                <a:cxn ang="0">
                  <a:pos x="661" y="0"/>
                </a:cxn>
                <a:cxn ang="0">
                  <a:pos x="661" y="0"/>
                </a:cxn>
                <a:cxn ang="0">
                  <a:pos x="0" y="0"/>
                </a:cxn>
              </a:cxnLst>
              <a:rect l="0" t="0" r="r" b="b"/>
              <a:pathLst>
                <a:path w="661">
                  <a:moveTo>
                    <a:pt x="661" y="0"/>
                  </a:moveTo>
                  <a:lnTo>
                    <a:pt x="661" y="0"/>
                  </a:lnTo>
                  <a:lnTo>
                    <a:pt x="0"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3" name="Freeform 519"/>
            <p:cNvSpPr>
              <a:spLocks/>
            </p:cNvSpPr>
            <p:nvPr/>
          </p:nvSpPr>
          <p:spPr bwMode="auto">
            <a:xfrm>
              <a:off x="839" y="875"/>
              <a:ext cx="84" cy="62"/>
            </a:xfrm>
            <a:custGeom>
              <a:avLst/>
              <a:gdLst/>
              <a:ahLst/>
              <a:cxnLst>
                <a:cxn ang="0">
                  <a:pos x="153" y="55"/>
                </a:cxn>
                <a:cxn ang="0">
                  <a:pos x="153" y="55"/>
                </a:cxn>
                <a:cxn ang="0">
                  <a:pos x="0" y="0"/>
                </a:cxn>
                <a:cxn ang="0">
                  <a:pos x="0" y="111"/>
                </a:cxn>
                <a:cxn ang="0">
                  <a:pos x="153" y="55"/>
                </a:cxn>
              </a:cxnLst>
              <a:rect l="0" t="0" r="r" b="b"/>
              <a:pathLst>
                <a:path w="153" h="111">
                  <a:moveTo>
                    <a:pt x="153" y="55"/>
                  </a:moveTo>
                  <a:lnTo>
                    <a:pt x="153" y="55"/>
                  </a:lnTo>
                  <a:lnTo>
                    <a:pt x="0" y="0"/>
                  </a:lnTo>
                  <a:lnTo>
                    <a:pt x="0" y="111"/>
                  </a:lnTo>
                  <a:lnTo>
                    <a:pt x="153" y="5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4" name="Freeform 520"/>
            <p:cNvSpPr>
              <a:spLocks/>
            </p:cNvSpPr>
            <p:nvPr/>
          </p:nvSpPr>
          <p:spPr bwMode="auto">
            <a:xfrm>
              <a:off x="839" y="875"/>
              <a:ext cx="84" cy="62"/>
            </a:xfrm>
            <a:custGeom>
              <a:avLst/>
              <a:gdLst/>
              <a:ahLst/>
              <a:cxnLst>
                <a:cxn ang="0">
                  <a:pos x="153" y="55"/>
                </a:cxn>
                <a:cxn ang="0">
                  <a:pos x="153" y="55"/>
                </a:cxn>
                <a:cxn ang="0">
                  <a:pos x="0" y="0"/>
                </a:cxn>
                <a:cxn ang="0">
                  <a:pos x="0" y="111"/>
                </a:cxn>
                <a:cxn ang="0">
                  <a:pos x="153" y="55"/>
                </a:cxn>
                <a:cxn ang="0">
                  <a:pos x="153" y="55"/>
                </a:cxn>
              </a:cxnLst>
              <a:rect l="0" t="0" r="r" b="b"/>
              <a:pathLst>
                <a:path w="153" h="111">
                  <a:moveTo>
                    <a:pt x="153" y="55"/>
                  </a:moveTo>
                  <a:lnTo>
                    <a:pt x="153" y="55"/>
                  </a:lnTo>
                  <a:lnTo>
                    <a:pt x="0" y="0"/>
                  </a:lnTo>
                  <a:lnTo>
                    <a:pt x="0" y="111"/>
                  </a:lnTo>
                  <a:lnTo>
                    <a:pt x="153" y="55"/>
                  </a:lnTo>
                  <a:lnTo>
                    <a:pt x="153" y="55"/>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545" name="Freeform 521"/>
            <p:cNvSpPr>
              <a:spLocks/>
            </p:cNvSpPr>
            <p:nvPr/>
          </p:nvSpPr>
          <p:spPr bwMode="auto">
            <a:xfrm>
              <a:off x="559" y="3299"/>
              <a:ext cx="729" cy="1"/>
            </a:xfrm>
            <a:custGeom>
              <a:avLst/>
              <a:gdLst/>
              <a:ahLst/>
              <a:cxnLst>
                <a:cxn ang="0">
                  <a:pos x="1323" y="0"/>
                </a:cxn>
                <a:cxn ang="0">
                  <a:pos x="1323" y="0"/>
                </a:cxn>
                <a:cxn ang="0">
                  <a:pos x="0" y="0"/>
                </a:cxn>
              </a:cxnLst>
              <a:rect l="0" t="0" r="r" b="b"/>
              <a:pathLst>
                <a:path w="1323">
                  <a:moveTo>
                    <a:pt x="1323" y="0"/>
                  </a:moveTo>
                  <a:lnTo>
                    <a:pt x="1323" y="0"/>
                  </a:lnTo>
                  <a:lnTo>
                    <a:pt x="0"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6" name="Freeform 522"/>
            <p:cNvSpPr>
              <a:spLocks/>
            </p:cNvSpPr>
            <p:nvPr/>
          </p:nvSpPr>
          <p:spPr bwMode="auto">
            <a:xfrm>
              <a:off x="1203" y="3268"/>
              <a:ext cx="84" cy="62"/>
            </a:xfrm>
            <a:custGeom>
              <a:avLst/>
              <a:gdLst/>
              <a:ahLst/>
              <a:cxnLst>
                <a:cxn ang="0">
                  <a:pos x="153" y="56"/>
                </a:cxn>
                <a:cxn ang="0">
                  <a:pos x="153" y="56"/>
                </a:cxn>
                <a:cxn ang="0">
                  <a:pos x="0" y="0"/>
                </a:cxn>
                <a:cxn ang="0">
                  <a:pos x="0" y="112"/>
                </a:cxn>
                <a:cxn ang="0">
                  <a:pos x="153" y="56"/>
                </a:cxn>
              </a:cxnLst>
              <a:rect l="0" t="0" r="r" b="b"/>
              <a:pathLst>
                <a:path w="153" h="112">
                  <a:moveTo>
                    <a:pt x="153" y="56"/>
                  </a:moveTo>
                  <a:lnTo>
                    <a:pt x="153" y="56"/>
                  </a:lnTo>
                  <a:lnTo>
                    <a:pt x="0" y="0"/>
                  </a:lnTo>
                  <a:lnTo>
                    <a:pt x="0" y="112"/>
                  </a:lnTo>
                  <a:lnTo>
                    <a:pt x="153" y="5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7" name="Freeform 523"/>
            <p:cNvSpPr>
              <a:spLocks/>
            </p:cNvSpPr>
            <p:nvPr/>
          </p:nvSpPr>
          <p:spPr bwMode="auto">
            <a:xfrm>
              <a:off x="1203" y="3268"/>
              <a:ext cx="84" cy="62"/>
            </a:xfrm>
            <a:custGeom>
              <a:avLst/>
              <a:gdLst/>
              <a:ahLst/>
              <a:cxnLst>
                <a:cxn ang="0">
                  <a:pos x="153" y="56"/>
                </a:cxn>
                <a:cxn ang="0">
                  <a:pos x="153" y="56"/>
                </a:cxn>
                <a:cxn ang="0">
                  <a:pos x="0" y="0"/>
                </a:cxn>
                <a:cxn ang="0">
                  <a:pos x="0" y="112"/>
                </a:cxn>
                <a:cxn ang="0">
                  <a:pos x="153" y="56"/>
                </a:cxn>
                <a:cxn ang="0">
                  <a:pos x="153" y="56"/>
                </a:cxn>
              </a:cxnLst>
              <a:rect l="0" t="0" r="r" b="b"/>
              <a:pathLst>
                <a:path w="153" h="112">
                  <a:moveTo>
                    <a:pt x="153" y="56"/>
                  </a:moveTo>
                  <a:lnTo>
                    <a:pt x="153" y="56"/>
                  </a:lnTo>
                  <a:lnTo>
                    <a:pt x="0" y="0"/>
                  </a:lnTo>
                  <a:lnTo>
                    <a:pt x="0" y="112"/>
                  </a:lnTo>
                  <a:lnTo>
                    <a:pt x="153" y="56"/>
                  </a:lnTo>
                  <a:lnTo>
                    <a:pt x="153" y="56"/>
                  </a:lnTo>
                  <a:close/>
                </a:path>
              </a:pathLst>
            </a:custGeom>
            <a:noFill/>
            <a:ln w="1"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a:p>
          </p:txBody>
        </p:sp>
        <p:sp>
          <p:nvSpPr>
            <p:cNvPr id="1548" name="Freeform 524"/>
            <p:cNvSpPr>
              <a:spLocks/>
            </p:cNvSpPr>
            <p:nvPr/>
          </p:nvSpPr>
          <p:spPr bwMode="auto">
            <a:xfrm>
              <a:off x="559" y="958"/>
              <a:ext cx="833" cy="2341"/>
            </a:xfrm>
            <a:custGeom>
              <a:avLst/>
              <a:gdLst/>
              <a:ahLst/>
              <a:cxnLst>
                <a:cxn ang="0">
                  <a:pos x="0" y="4252"/>
                </a:cxn>
                <a:cxn ang="0">
                  <a:pos x="0" y="4252"/>
                </a:cxn>
                <a:cxn ang="0">
                  <a:pos x="0" y="756"/>
                </a:cxn>
                <a:cxn ang="0">
                  <a:pos x="1512" y="756"/>
                </a:cxn>
                <a:cxn ang="0">
                  <a:pos x="1512" y="0"/>
                </a:cxn>
              </a:cxnLst>
              <a:rect l="0" t="0" r="r" b="b"/>
              <a:pathLst>
                <a:path w="1512" h="4252">
                  <a:moveTo>
                    <a:pt x="0" y="4252"/>
                  </a:moveTo>
                  <a:lnTo>
                    <a:pt x="0" y="4252"/>
                  </a:lnTo>
                  <a:lnTo>
                    <a:pt x="0" y="756"/>
                  </a:lnTo>
                  <a:lnTo>
                    <a:pt x="1512" y="756"/>
                  </a:lnTo>
                  <a:lnTo>
                    <a:pt x="1512" y="0"/>
                  </a:lnTo>
                </a:path>
              </a:pathLst>
            </a:custGeom>
            <a:noFill/>
            <a:ln w="7" cap="flat">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9" name="Freeform 525"/>
            <p:cNvSpPr>
              <a:spLocks/>
            </p:cNvSpPr>
            <p:nvPr/>
          </p:nvSpPr>
          <p:spPr bwMode="auto">
            <a:xfrm>
              <a:off x="1439" y="3891"/>
              <a:ext cx="74" cy="89"/>
            </a:xfrm>
            <a:custGeom>
              <a:avLst/>
              <a:gdLst/>
              <a:ahLst/>
              <a:cxnLst>
                <a:cxn ang="0">
                  <a:pos x="0" y="156"/>
                </a:cxn>
                <a:cxn ang="0">
                  <a:pos x="0" y="156"/>
                </a:cxn>
                <a:cxn ang="0">
                  <a:pos x="14" y="153"/>
                </a:cxn>
                <a:cxn ang="0">
                  <a:pos x="21" y="139"/>
                </a:cxn>
                <a:cxn ang="0">
                  <a:pos x="21" y="23"/>
                </a:cxn>
                <a:cxn ang="0">
                  <a:pos x="14" y="9"/>
                </a:cxn>
                <a:cxn ang="0">
                  <a:pos x="0" y="6"/>
                </a:cxn>
                <a:cxn ang="0">
                  <a:pos x="0" y="0"/>
                </a:cxn>
                <a:cxn ang="0">
                  <a:pos x="135" y="0"/>
                </a:cxn>
                <a:cxn ang="0">
                  <a:pos x="135" y="48"/>
                </a:cxn>
                <a:cxn ang="0">
                  <a:pos x="129" y="48"/>
                </a:cxn>
                <a:cxn ang="0">
                  <a:pos x="114" y="17"/>
                </a:cxn>
                <a:cxn ang="0">
                  <a:pos x="76" y="8"/>
                </a:cxn>
                <a:cxn ang="0">
                  <a:pos x="62" y="11"/>
                </a:cxn>
                <a:cxn ang="0">
                  <a:pos x="59" y="19"/>
                </a:cxn>
                <a:cxn ang="0">
                  <a:pos x="59" y="75"/>
                </a:cxn>
                <a:cxn ang="0">
                  <a:pos x="85" y="67"/>
                </a:cxn>
                <a:cxn ang="0">
                  <a:pos x="96" y="39"/>
                </a:cxn>
                <a:cxn ang="0">
                  <a:pos x="102" y="39"/>
                </a:cxn>
                <a:cxn ang="0">
                  <a:pos x="102" y="120"/>
                </a:cxn>
                <a:cxn ang="0">
                  <a:pos x="96" y="120"/>
                </a:cxn>
                <a:cxn ang="0">
                  <a:pos x="86" y="92"/>
                </a:cxn>
                <a:cxn ang="0">
                  <a:pos x="59" y="83"/>
                </a:cxn>
                <a:cxn ang="0">
                  <a:pos x="59" y="139"/>
                </a:cxn>
                <a:cxn ang="0">
                  <a:pos x="66" y="153"/>
                </a:cxn>
                <a:cxn ang="0">
                  <a:pos x="86" y="156"/>
                </a:cxn>
                <a:cxn ang="0">
                  <a:pos x="86" y="162"/>
                </a:cxn>
                <a:cxn ang="0">
                  <a:pos x="0" y="162"/>
                </a:cxn>
                <a:cxn ang="0">
                  <a:pos x="0" y="156"/>
                </a:cxn>
              </a:cxnLst>
              <a:rect l="0" t="0" r="r" b="b"/>
              <a:pathLst>
                <a:path w="135" h="162">
                  <a:moveTo>
                    <a:pt x="0" y="156"/>
                  </a:moveTo>
                  <a:lnTo>
                    <a:pt x="0" y="156"/>
                  </a:lnTo>
                  <a:cubicBezTo>
                    <a:pt x="6" y="155"/>
                    <a:pt x="11" y="154"/>
                    <a:pt x="14" y="153"/>
                  </a:cubicBezTo>
                  <a:cubicBezTo>
                    <a:pt x="19" y="150"/>
                    <a:pt x="21" y="146"/>
                    <a:pt x="21" y="139"/>
                  </a:cubicBezTo>
                  <a:lnTo>
                    <a:pt x="21" y="23"/>
                  </a:lnTo>
                  <a:cubicBezTo>
                    <a:pt x="21" y="16"/>
                    <a:pt x="19" y="11"/>
                    <a:pt x="14" y="9"/>
                  </a:cubicBezTo>
                  <a:cubicBezTo>
                    <a:pt x="12" y="8"/>
                    <a:pt x="7" y="7"/>
                    <a:pt x="0" y="6"/>
                  </a:cubicBezTo>
                  <a:lnTo>
                    <a:pt x="0" y="0"/>
                  </a:lnTo>
                  <a:lnTo>
                    <a:pt x="135" y="0"/>
                  </a:lnTo>
                  <a:lnTo>
                    <a:pt x="135" y="48"/>
                  </a:lnTo>
                  <a:lnTo>
                    <a:pt x="129" y="48"/>
                  </a:lnTo>
                  <a:cubicBezTo>
                    <a:pt x="126" y="33"/>
                    <a:pt x="121" y="23"/>
                    <a:pt x="114" y="17"/>
                  </a:cubicBezTo>
                  <a:cubicBezTo>
                    <a:pt x="107" y="11"/>
                    <a:pt x="94" y="8"/>
                    <a:pt x="76" y="8"/>
                  </a:cubicBezTo>
                  <a:cubicBezTo>
                    <a:pt x="68" y="8"/>
                    <a:pt x="64" y="9"/>
                    <a:pt x="62" y="11"/>
                  </a:cubicBezTo>
                  <a:cubicBezTo>
                    <a:pt x="60" y="12"/>
                    <a:pt x="59" y="15"/>
                    <a:pt x="59" y="19"/>
                  </a:cubicBezTo>
                  <a:lnTo>
                    <a:pt x="59" y="75"/>
                  </a:lnTo>
                  <a:cubicBezTo>
                    <a:pt x="72" y="75"/>
                    <a:pt x="81" y="72"/>
                    <a:pt x="85" y="67"/>
                  </a:cubicBezTo>
                  <a:cubicBezTo>
                    <a:pt x="90" y="61"/>
                    <a:pt x="93" y="52"/>
                    <a:pt x="96" y="39"/>
                  </a:cubicBezTo>
                  <a:lnTo>
                    <a:pt x="102" y="39"/>
                  </a:lnTo>
                  <a:lnTo>
                    <a:pt x="102" y="120"/>
                  </a:lnTo>
                  <a:lnTo>
                    <a:pt x="96" y="120"/>
                  </a:lnTo>
                  <a:cubicBezTo>
                    <a:pt x="94" y="107"/>
                    <a:pt x="91" y="98"/>
                    <a:pt x="86" y="92"/>
                  </a:cubicBezTo>
                  <a:cubicBezTo>
                    <a:pt x="81" y="86"/>
                    <a:pt x="72" y="83"/>
                    <a:pt x="59" y="83"/>
                  </a:cubicBezTo>
                  <a:lnTo>
                    <a:pt x="59" y="139"/>
                  </a:lnTo>
                  <a:cubicBezTo>
                    <a:pt x="59" y="146"/>
                    <a:pt x="61" y="151"/>
                    <a:pt x="66" y="153"/>
                  </a:cubicBezTo>
                  <a:cubicBezTo>
                    <a:pt x="70" y="155"/>
                    <a:pt x="77" y="156"/>
                    <a:pt x="86" y="156"/>
                  </a:cubicBezTo>
                  <a:lnTo>
                    <a:pt x="86" y="162"/>
                  </a:lnTo>
                  <a:lnTo>
                    <a:pt x="0" y="162"/>
                  </a:lnTo>
                  <a:lnTo>
                    <a:pt x="0" y="15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0" name="Freeform 526"/>
            <p:cNvSpPr>
              <a:spLocks noEditPoints="1"/>
            </p:cNvSpPr>
            <p:nvPr/>
          </p:nvSpPr>
          <p:spPr bwMode="auto">
            <a:xfrm>
              <a:off x="1519" y="3889"/>
              <a:ext cx="32" cy="91"/>
            </a:xfrm>
            <a:custGeom>
              <a:avLst/>
              <a:gdLst/>
              <a:ahLst/>
              <a:cxnLst>
                <a:cxn ang="0">
                  <a:pos x="11" y="19"/>
                </a:cxn>
                <a:cxn ang="0">
                  <a:pos x="11" y="19"/>
                </a:cxn>
                <a:cxn ang="0">
                  <a:pos x="16" y="6"/>
                </a:cxn>
                <a:cxn ang="0">
                  <a:pos x="29" y="0"/>
                </a:cxn>
                <a:cxn ang="0">
                  <a:pos x="42" y="6"/>
                </a:cxn>
                <a:cxn ang="0">
                  <a:pos x="48" y="19"/>
                </a:cxn>
                <a:cxn ang="0">
                  <a:pos x="42" y="32"/>
                </a:cxn>
                <a:cxn ang="0">
                  <a:pos x="29" y="38"/>
                </a:cxn>
                <a:cxn ang="0">
                  <a:pos x="16" y="32"/>
                </a:cxn>
                <a:cxn ang="0">
                  <a:pos x="11" y="19"/>
                </a:cxn>
                <a:cxn ang="0">
                  <a:pos x="11" y="19"/>
                </a:cxn>
                <a:cxn ang="0">
                  <a:pos x="0" y="160"/>
                </a:cxn>
                <a:cxn ang="0">
                  <a:pos x="0" y="160"/>
                </a:cxn>
                <a:cxn ang="0">
                  <a:pos x="9" y="157"/>
                </a:cxn>
                <a:cxn ang="0">
                  <a:pos x="12" y="145"/>
                </a:cxn>
                <a:cxn ang="0">
                  <a:pos x="12" y="75"/>
                </a:cxn>
                <a:cxn ang="0">
                  <a:pos x="10" y="65"/>
                </a:cxn>
                <a:cxn ang="0">
                  <a:pos x="0" y="61"/>
                </a:cxn>
                <a:cxn ang="0">
                  <a:pos x="0" y="56"/>
                </a:cxn>
                <a:cxn ang="0">
                  <a:pos x="46" y="56"/>
                </a:cxn>
                <a:cxn ang="0">
                  <a:pos x="46" y="146"/>
                </a:cxn>
                <a:cxn ang="0">
                  <a:pos x="48" y="156"/>
                </a:cxn>
                <a:cxn ang="0">
                  <a:pos x="57" y="160"/>
                </a:cxn>
                <a:cxn ang="0">
                  <a:pos x="57" y="166"/>
                </a:cxn>
                <a:cxn ang="0">
                  <a:pos x="0" y="166"/>
                </a:cxn>
                <a:cxn ang="0">
                  <a:pos x="0" y="160"/>
                </a:cxn>
              </a:cxnLst>
              <a:rect l="0" t="0" r="r" b="b"/>
              <a:pathLst>
                <a:path w="57" h="166">
                  <a:moveTo>
                    <a:pt x="11" y="19"/>
                  </a:moveTo>
                  <a:lnTo>
                    <a:pt x="11" y="19"/>
                  </a:lnTo>
                  <a:cubicBezTo>
                    <a:pt x="11" y="14"/>
                    <a:pt x="12" y="10"/>
                    <a:pt x="16" y="6"/>
                  </a:cubicBezTo>
                  <a:cubicBezTo>
                    <a:pt x="20" y="2"/>
                    <a:pt x="24" y="0"/>
                    <a:pt x="29" y="0"/>
                  </a:cubicBezTo>
                  <a:cubicBezTo>
                    <a:pt x="34" y="0"/>
                    <a:pt x="39" y="2"/>
                    <a:pt x="42" y="6"/>
                  </a:cubicBezTo>
                  <a:cubicBezTo>
                    <a:pt x="46" y="10"/>
                    <a:pt x="48" y="14"/>
                    <a:pt x="48" y="19"/>
                  </a:cubicBezTo>
                  <a:cubicBezTo>
                    <a:pt x="48" y="24"/>
                    <a:pt x="46" y="29"/>
                    <a:pt x="42" y="32"/>
                  </a:cubicBezTo>
                  <a:cubicBezTo>
                    <a:pt x="39" y="36"/>
                    <a:pt x="34" y="38"/>
                    <a:pt x="29" y="38"/>
                  </a:cubicBezTo>
                  <a:cubicBezTo>
                    <a:pt x="24" y="38"/>
                    <a:pt x="20" y="36"/>
                    <a:pt x="16" y="32"/>
                  </a:cubicBezTo>
                  <a:cubicBezTo>
                    <a:pt x="12" y="29"/>
                    <a:pt x="11" y="24"/>
                    <a:pt x="11" y="19"/>
                  </a:cubicBezTo>
                  <a:lnTo>
                    <a:pt x="11" y="19"/>
                  </a:lnTo>
                  <a:close/>
                  <a:moveTo>
                    <a:pt x="0" y="160"/>
                  </a:moveTo>
                  <a:lnTo>
                    <a:pt x="0" y="160"/>
                  </a:lnTo>
                  <a:cubicBezTo>
                    <a:pt x="4" y="159"/>
                    <a:pt x="7" y="158"/>
                    <a:pt x="9" y="157"/>
                  </a:cubicBezTo>
                  <a:cubicBezTo>
                    <a:pt x="11" y="155"/>
                    <a:pt x="12" y="151"/>
                    <a:pt x="12" y="145"/>
                  </a:cubicBezTo>
                  <a:lnTo>
                    <a:pt x="12" y="75"/>
                  </a:lnTo>
                  <a:cubicBezTo>
                    <a:pt x="12" y="70"/>
                    <a:pt x="11" y="67"/>
                    <a:pt x="10" y="65"/>
                  </a:cubicBezTo>
                  <a:cubicBezTo>
                    <a:pt x="8" y="64"/>
                    <a:pt x="5" y="62"/>
                    <a:pt x="0" y="61"/>
                  </a:cubicBezTo>
                  <a:lnTo>
                    <a:pt x="0" y="56"/>
                  </a:lnTo>
                  <a:lnTo>
                    <a:pt x="46" y="56"/>
                  </a:lnTo>
                  <a:lnTo>
                    <a:pt x="46" y="146"/>
                  </a:lnTo>
                  <a:cubicBezTo>
                    <a:pt x="46" y="152"/>
                    <a:pt x="47" y="155"/>
                    <a:pt x="48" y="156"/>
                  </a:cubicBezTo>
                  <a:cubicBezTo>
                    <a:pt x="50" y="158"/>
                    <a:pt x="53" y="159"/>
                    <a:pt x="57" y="160"/>
                  </a:cubicBezTo>
                  <a:lnTo>
                    <a:pt x="57" y="166"/>
                  </a:lnTo>
                  <a:lnTo>
                    <a:pt x="0" y="166"/>
                  </a:lnTo>
                  <a:lnTo>
                    <a:pt x="0" y="16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1" name="Freeform 527"/>
            <p:cNvSpPr>
              <a:spLocks noEditPoints="1"/>
            </p:cNvSpPr>
            <p:nvPr/>
          </p:nvSpPr>
          <p:spPr bwMode="auto">
            <a:xfrm>
              <a:off x="1557" y="3918"/>
              <a:ext cx="60" cy="89"/>
            </a:xfrm>
            <a:custGeom>
              <a:avLst/>
              <a:gdLst/>
              <a:ahLst/>
              <a:cxnLst>
                <a:cxn ang="0">
                  <a:pos x="34" y="38"/>
                </a:cxn>
                <a:cxn ang="0">
                  <a:pos x="50" y="69"/>
                </a:cxn>
                <a:cxn ang="0">
                  <a:pos x="66" y="38"/>
                </a:cxn>
                <a:cxn ang="0">
                  <a:pos x="50" y="7"/>
                </a:cxn>
                <a:cxn ang="0">
                  <a:pos x="34" y="38"/>
                </a:cxn>
                <a:cxn ang="0">
                  <a:pos x="21" y="139"/>
                </a:cxn>
                <a:cxn ang="0">
                  <a:pos x="28" y="150"/>
                </a:cxn>
                <a:cxn ang="0">
                  <a:pos x="73" y="152"/>
                </a:cxn>
                <a:cxn ang="0">
                  <a:pos x="85" y="128"/>
                </a:cxn>
                <a:cxn ang="0">
                  <a:pos x="29" y="125"/>
                </a:cxn>
                <a:cxn ang="0">
                  <a:pos x="21" y="139"/>
                </a:cxn>
                <a:cxn ang="0">
                  <a:pos x="0" y="140"/>
                </a:cxn>
                <a:cxn ang="0">
                  <a:pos x="4" y="130"/>
                </a:cxn>
                <a:cxn ang="0">
                  <a:pos x="19" y="121"/>
                </a:cxn>
                <a:cxn ang="0">
                  <a:pos x="3" y="102"/>
                </a:cxn>
                <a:cxn ang="0">
                  <a:pos x="29" y="75"/>
                </a:cxn>
                <a:cxn ang="0">
                  <a:pos x="9" y="59"/>
                </a:cxn>
                <a:cxn ang="0">
                  <a:pos x="15" y="10"/>
                </a:cxn>
                <a:cxn ang="0">
                  <a:pos x="66" y="1"/>
                </a:cxn>
                <a:cxn ang="0">
                  <a:pos x="108" y="5"/>
                </a:cxn>
                <a:cxn ang="0">
                  <a:pos x="89" y="17"/>
                </a:cxn>
                <a:cxn ang="0">
                  <a:pos x="98" y="41"/>
                </a:cxn>
                <a:cxn ang="0">
                  <a:pos x="49" y="76"/>
                </a:cxn>
                <a:cxn ang="0">
                  <a:pos x="41" y="76"/>
                </a:cxn>
                <a:cxn ang="0">
                  <a:pos x="30" y="88"/>
                </a:cxn>
                <a:cxn ang="0">
                  <a:pos x="37" y="96"/>
                </a:cxn>
                <a:cxn ang="0">
                  <a:pos x="53" y="96"/>
                </a:cxn>
                <a:cxn ang="0">
                  <a:pos x="91" y="100"/>
                </a:cxn>
                <a:cxn ang="0">
                  <a:pos x="83" y="158"/>
                </a:cxn>
                <a:cxn ang="0">
                  <a:pos x="20" y="159"/>
                </a:cxn>
                <a:cxn ang="0">
                  <a:pos x="0" y="140"/>
                </a:cxn>
                <a:cxn ang="0">
                  <a:pos x="54" y="0"/>
                </a:cxn>
              </a:cxnLst>
              <a:rect l="0" t="0" r="r" b="b"/>
              <a:pathLst>
                <a:path w="108" h="162">
                  <a:moveTo>
                    <a:pt x="34" y="38"/>
                  </a:moveTo>
                  <a:lnTo>
                    <a:pt x="34" y="38"/>
                  </a:lnTo>
                  <a:cubicBezTo>
                    <a:pt x="34" y="47"/>
                    <a:pt x="35" y="54"/>
                    <a:pt x="37" y="59"/>
                  </a:cubicBezTo>
                  <a:cubicBezTo>
                    <a:pt x="39" y="66"/>
                    <a:pt x="44" y="69"/>
                    <a:pt x="50" y="69"/>
                  </a:cubicBezTo>
                  <a:cubicBezTo>
                    <a:pt x="56" y="69"/>
                    <a:pt x="60" y="67"/>
                    <a:pt x="63" y="61"/>
                  </a:cubicBezTo>
                  <a:cubicBezTo>
                    <a:pt x="65" y="56"/>
                    <a:pt x="66" y="48"/>
                    <a:pt x="66" y="38"/>
                  </a:cubicBezTo>
                  <a:cubicBezTo>
                    <a:pt x="66" y="28"/>
                    <a:pt x="65" y="20"/>
                    <a:pt x="62" y="15"/>
                  </a:cubicBezTo>
                  <a:cubicBezTo>
                    <a:pt x="60" y="10"/>
                    <a:pt x="56" y="7"/>
                    <a:pt x="50" y="7"/>
                  </a:cubicBezTo>
                  <a:cubicBezTo>
                    <a:pt x="44" y="7"/>
                    <a:pt x="40" y="10"/>
                    <a:pt x="38" y="15"/>
                  </a:cubicBezTo>
                  <a:cubicBezTo>
                    <a:pt x="35" y="21"/>
                    <a:pt x="34" y="28"/>
                    <a:pt x="34" y="38"/>
                  </a:cubicBezTo>
                  <a:lnTo>
                    <a:pt x="34" y="38"/>
                  </a:lnTo>
                  <a:close/>
                  <a:moveTo>
                    <a:pt x="21" y="139"/>
                  </a:moveTo>
                  <a:lnTo>
                    <a:pt x="21" y="139"/>
                  </a:lnTo>
                  <a:cubicBezTo>
                    <a:pt x="21" y="144"/>
                    <a:pt x="23" y="147"/>
                    <a:pt x="28" y="150"/>
                  </a:cubicBezTo>
                  <a:cubicBezTo>
                    <a:pt x="34" y="153"/>
                    <a:pt x="41" y="154"/>
                    <a:pt x="51" y="154"/>
                  </a:cubicBezTo>
                  <a:cubicBezTo>
                    <a:pt x="60" y="154"/>
                    <a:pt x="67" y="154"/>
                    <a:pt x="73" y="152"/>
                  </a:cubicBezTo>
                  <a:cubicBezTo>
                    <a:pt x="84" y="150"/>
                    <a:pt x="89" y="145"/>
                    <a:pt x="89" y="138"/>
                  </a:cubicBezTo>
                  <a:cubicBezTo>
                    <a:pt x="89" y="134"/>
                    <a:pt x="88" y="130"/>
                    <a:pt x="85" y="128"/>
                  </a:cubicBezTo>
                  <a:cubicBezTo>
                    <a:pt x="82" y="126"/>
                    <a:pt x="76" y="125"/>
                    <a:pt x="68" y="125"/>
                  </a:cubicBezTo>
                  <a:lnTo>
                    <a:pt x="29" y="125"/>
                  </a:lnTo>
                  <a:cubicBezTo>
                    <a:pt x="26" y="127"/>
                    <a:pt x="25" y="129"/>
                    <a:pt x="23" y="130"/>
                  </a:cubicBezTo>
                  <a:cubicBezTo>
                    <a:pt x="21" y="133"/>
                    <a:pt x="21" y="136"/>
                    <a:pt x="21" y="139"/>
                  </a:cubicBezTo>
                  <a:lnTo>
                    <a:pt x="21" y="139"/>
                  </a:lnTo>
                  <a:close/>
                  <a:moveTo>
                    <a:pt x="0" y="140"/>
                  </a:moveTo>
                  <a:lnTo>
                    <a:pt x="0" y="140"/>
                  </a:lnTo>
                  <a:cubicBezTo>
                    <a:pt x="0" y="137"/>
                    <a:pt x="1" y="133"/>
                    <a:pt x="4" y="130"/>
                  </a:cubicBezTo>
                  <a:cubicBezTo>
                    <a:pt x="7" y="126"/>
                    <a:pt x="12" y="124"/>
                    <a:pt x="19" y="123"/>
                  </a:cubicBezTo>
                  <a:lnTo>
                    <a:pt x="19" y="121"/>
                  </a:lnTo>
                  <a:cubicBezTo>
                    <a:pt x="14" y="119"/>
                    <a:pt x="10" y="117"/>
                    <a:pt x="8" y="116"/>
                  </a:cubicBezTo>
                  <a:cubicBezTo>
                    <a:pt x="5" y="112"/>
                    <a:pt x="3" y="108"/>
                    <a:pt x="3" y="102"/>
                  </a:cubicBezTo>
                  <a:cubicBezTo>
                    <a:pt x="3" y="95"/>
                    <a:pt x="6" y="90"/>
                    <a:pt x="12" y="85"/>
                  </a:cubicBezTo>
                  <a:cubicBezTo>
                    <a:pt x="17" y="80"/>
                    <a:pt x="23" y="77"/>
                    <a:pt x="29" y="75"/>
                  </a:cubicBezTo>
                  <a:lnTo>
                    <a:pt x="29" y="73"/>
                  </a:lnTo>
                  <a:cubicBezTo>
                    <a:pt x="21" y="70"/>
                    <a:pt x="14" y="65"/>
                    <a:pt x="9" y="59"/>
                  </a:cubicBezTo>
                  <a:cubicBezTo>
                    <a:pt x="4" y="53"/>
                    <a:pt x="2" y="46"/>
                    <a:pt x="2" y="37"/>
                  </a:cubicBezTo>
                  <a:cubicBezTo>
                    <a:pt x="2" y="26"/>
                    <a:pt x="6" y="17"/>
                    <a:pt x="15" y="10"/>
                  </a:cubicBezTo>
                  <a:cubicBezTo>
                    <a:pt x="24" y="3"/>
                    <a:pt x="35" y="0"/>
                    <a:pt x="50" y="0"/>
                  </a:cubicBezTo>
                  <a:cubicBezTo>
                    <a:pt x="56" y="0"/>
                    <a:pt x="61" y="0"/>
                    <a:pt x="66" y="1"/>
                  </a:cubicBezTo>
                  <a:cubicBezTo>
                    <a:pt x="70" y="2"/>
                    <a:pt x="74" y="4"/>
                    <a:pt x="76" y="5"/>
                  </a:cubicBezTo>
                  <a:lnTo>
                    <a:pt x="108" y="5"/>
                  </a:lnTo>
                  <a:lnTo>
                    <a:pt x="108" y="17"/>
                  </a:lnTo>
                  <a:lnTo>
                    <a:pt x="89" y="17"/>
                  </a:lnTo>
                  <a:cubicBezTo>
                    <a:pt x="92" y="21"/>
                    <a:pt x="94" y="24"/>
                    <a:pt x="96" y="28"/>
                  </a:cubicBezTo>
                  <a:cubicBezTo>
                    <a:pt x="97" y="32"/>
                    <a:pt x="98" y="37"/>
                    <a:pt x="98" y="41"/>
                  </a:cubicBezTo>
                  <a:cubicBezTo>
                    <a:pt x="98" y="56"/>
                    <a:pt x="91" y="66"/>
                    <a:pt x="77" y="72"/>
                  </a:cubicBezTo>
                  <a:cubicBezTo>
                    <a:pt x="69" y="75"/>
                    <a:pt x="60" y="76"/>
                    <a:pt x="49" y="76"/>
                  </a:cubicBezTo>
                  <a:cubicBezTo>
                    <a:pt x="47" y="76"/>
                    <a:pt x="45" y="76"/>
                    <a:pt x="44" y="76"/>
                  </a:cubicBezTo>
                  <a:cubicBezTo>
                    <a:pt x="44" y="76"/>
                    <a:pt x="42" y="76"/>
                    <a:pt x="41" y="76"/>
                  </a:cubicBezTo>
                  <a:cubicBezTo>
                    <a:pt x="39" y="77"/>
                    <a:pt x="36" y="78"/>
                    <a:pt x="34" y="80"/>
                  </a:cubicBezTo>
                  <a:cubicBezTo>
                    <a:pt x="31" y="82"/>
                    <a:pt x="30" y="85"/>
                    <a:pt x="30" y="88"/>
                  </a:cubicBezTo>
                  <a:cubicBezTo>
                    <a:pt x="30" y="90"/>
                    <a:pt x="30" y="92"/>
                    <a:pt x="32" y="93"/>
                  </a:cubicBezTo>
                  <a:cubicBezTo>
                    <a:pt x="33" y="95"/>
                    <a:pt x="35" y="95"/>
                    <a:pt x="37" y="96"/>
                  </a:cubicBezTo>
                  <a:cubicBezTo>
                    <a:pt x="38" y="96"/>
                    <a:pt x="41" y="96"/>
                    <a:pt x="45" y="96"/>
                  </a:cubicBezTo>
                  <a:cubicBezTo>
                    <a:pt x="48" y="96"/>
                    <a:pt x="51" y="96"/>
                    <a:pt x="53" y="96"/>
                  </a:cubicBezTo>
                  <a:lnTo>
                    <a:pt x="69" y="97"/>
                  </a:lnTo>
                  <a:cubicBezTo>
                    <a:pt x="78" y="97"/>
                    <a:pt x="85" y="98"/>
                    <a:pt x="91" y="100"/>
                  </a:cubicBezTo>
                  <a:cubicBezTo>
                    <a:pt x="103" y="105"/>
                    <a:pt x="108" y="113"/>
                    <a:pt x="108" y="126"/>
                  </a:cubicBezTo>
                  <a:cubicBezTo>
                    <a:pt x="108" y="141"/>
                    <a:pt x="100" y="152"/>
                    <a:pt x="83" y="158"/>
                  </a:cubicBezTo>
                  <a:cubicBezTo>
                    <a:pt x="74" y="161"/>
                    <a:pt x="62" y="162"/>
                    <a:pt x="49" y="162"/>
                  </a:cubicBezTo>
                  <a:cubicBezTo>
                    <a:pt x="37" y="162"/>
                    <a:pt x="28" y="161"/>
                    <a:pt x="20" y="159"/>
                  </a:cubicBezTo>
                  <a:cubicBezTo>
                    <a:pt x="6" y="155"/>
                    <a:pt x="0" y="149"/>
                    <a:pt x="0" y="140"/>
                  </a:cubicBezTo>
                  <a:lnTo>
                    <a:pt x="0" y="140"/>
                  </a:lnTo>
                  <a:close/>
                  <a:moveTo>
                    <a:pt x="54" y="0"/>
                  </a:moveTo>
                  <a:lnTo>
                    <a:pt x="54" y="0"/>
                  </a:lnTo>
                  <a:lnTo>
                    <a:pt x="5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2" name="Freeform 528"/>
            <p:cNvSpPr>
              <a:spLocks noEditPoints="1"/>
            </p:cNvSpPr>
            <p:nvPr/>
          </p:nvSpPr>
          <p:spPr bwMode="auto">
            <a:xfrm>
              <a:off x="1622" y="3918"/>
              <a:ext cx="68" cy="64"/>
            </a:xfrm>
            <a:custGeom>
              <a:avLst/>
              <a:gdLst/>
              <a:ahLst/>
              <a:cxnLst>
                <a:cxn ang="0">
                  <a:pos x="45" y="3"/>
                </a:cxn>
                <a:cxn ang="0">
                  <a:pos x="45" y="3"/>
                </a:cxn>
                <a:cxn ang="0">
                  <a:pos x="45" y="84"/>
                </a:cxn>
                <a:cxn ang="0">
                  <a:pos x="47" y="94"/>
                </a:cxn>
                <a:cxn ang="0">
                  <a:pos x="59" y="100"/>
                </a:cxn>
                <a:cxn ang="0">
                  <a:pos x="70" y="97"/>
                </a:cxn>
                <a:cxn ang="0">
                  <a:pos x="78" y="90"/>
                </a:cxn>
                <a:cxn ang="0">
                  <a:pos x="78" y="22"/>
                </a:cxn>
                <a:cxn ang="0">
                  <a:pos x="75" y="12"/>
                </a:cxn>
                <a:cxn ang="0">
                  <a:pos x="63" y="8"/>
                </a:cxn>
                <a:cxn ang="0">
                  <a:pos x="63" y="3"/>
                </a:cxn>
                <a:cxn ang="0">
                  <a:pos x="111" y="3"/>
                </a:cxn>
                <a:cxn ang="0">
                  <a:pos x="111" y="89"/>
                </a:cxn>
                <a:cxn ang="0">
                  <a:pos x="113" y="99"/>
                </a:cxn>
                <a:cxn ang="0">
                  <a:pos x="124" y="102"/>
                </a:cxn>
                <a:cxn ang="0">
                  <a:pos x="124" y="108"/>
                </a:cxn>
                <a:cxn ang="0">
                  <a:pos x="96" y="111"/>
                </a:cxn>
                <a:cxn ang="0">
                  <a:pos x="78" y="116"/>
                </a:cxn>
                <a:cxn ang="0">
                  <a:pos x="78" y="100"/>
                </a:cxn>
                <a:cxn ang="0">
                  <a:pos x="64" y="111"/>
                </a:cxn>
                <a:cxn ang="0">
                  <a:pos x="43" y="116"/>
                </a:cxn>
                <a:cxn ang="0">
                  <a:pos x="22" y="109"/>
                </a:cxn>
                <a:cxn ang="0">
                  <a:pos x="12" y="82"/>
                </a:cxn>
                <a:cxn ang="0">
                  <a:pos x="12" y="22"/>
                </a:cxn>
                <a:cxn ang="0">
                  <a:pos x="9" y="12"/>
                </a:cxn>
                <a:cxn ang="0">
                  <a:pos x="0" y="8"/>
                </a:cxn>
                <a:cxn ang="0">
                  <a:pos x="0" y="3"/>
                </a:cxn>
                <a:cxn ang="0">
                  <a:pos x="45" y="3"/>
                </a:cxn>
                <a:cxn ang="0">
                  <a:pos x="60" y="0"/>
                </a:cxn>
                <a:cxn ang="0">
                  <a:pos x="60" y="0"/>
                </a:cxn>
                <a:cxn ang="0">
                  <a:pos x="60" y="0"/>
                </a:cxn>
              </a:cxnLst>
              <a:rect l="0" t="0" r="r" b="b"/>
              <a:pathLst>
                <a:path w="124" h="116">
                  <a:moveTo>
                    <a:pt x="45" y="3"/>
                  </a:moveTo>
                  <a:lnTo>
                    <a:pt x="45" y="3"/>
                  </a:lnTo>
                  <a:lnTo>
                    <a:pt x="45" y="84"/>
                  </a:lnTo>
                  <a:cubicBezTo>
                    <a:pt x="45" y="88"/>
                    <a:pt x="46" y="92"/>
                    <a:pt x="47" y="94"/>
                  </a:cubicBezTo>
                  <a:cubicBezTo>
                    <a:pt x="49" y="98"/>
                    <a:pt x="53" y="100"/>
                    <a:pt x="59" y="100"/>
                  </a:cubicBezTo>
                  <a:cubicBezTo>
                    <a:pt x="63" y="100"/>
                    <a:pt x="66" y="99"/>
                    <a:pt x="70" y="97"/>
                  </a:cubicBezTo>
                  <a:cubicBezTo>
                    <a:pt x="72" y="95"/>
                    <a:pt x="75" y="93"/>
                    <a:pt x="78" y="90"/>
                  </a:cubicBezTo>
                  <a:lnTo>
                    <a:pt x="78" y="22"/>
                  </a:lnTo>
                  <a:cubicBezTo>
                    <a:pt x="78" y="17"/>
                    <a:pt x="77" y="14"/>
                    <a:pt x="75" y="12"/>
                  </a:cubicBezTo>
                  <a:cubicBezTo>
                    <a:pt x="73" y="10"/>
                    <a:pt x="69" y="9"/>
                    <a:pt x="63" y="8"/>
                  </a:cubicBezTo>
                  <a:lnTo>
                    <a:pt x="63" y="3"/>
                  </a:lnTo>
                  <a:lnTo>
                    <a:pt x="111" y="3"/>
                  </a:lnTo>
                  <a:lnTo>
                    <a:pt x="111" y="89"/>
                  </a:lnTo>
                  <a:cubicBezTo>
                    <a:pt x="111" y="94"/>
                    <a:pt x="111" y="97"/>
                    <a:pt x="113" y="99"/>
                  </a:cubicBezTo>
                  <a:cubicBezTo>
                    <a:pt x="115" y="101"/>
                    <a:pt x="119" y="102"/>
                    <a:pt x="124" y="102"/>
                  </a:cubicBezTo>
                  <a:lnTo>
                    <a:pt x="124" y="108"/>
                  </a:lnTo>
                  <a:cubicBezTo>
                    <a:pt x="110" y="109"/>
                    <a:pt x="100" y="110"/>
                    <a:pt x="96" y="111"/>
                  </a:cubicBezTo>
                  <a:cubicBezTo>
                    <a:pt x="92" y="112"/>
                    <a:pt x="86" y="113"/>
                    <a:pt x="78" y="116"/>
                  </a:cubicBezTo>
                  <a:lnTo>
                    <a:pt x="78" y="100"/>
                  </a:lnTo>
                  <a:cubicBezTo>
                    <a:pt x="72" y="105"/>
                    <a:pt x="67" y="109"/>
                    <a:pt x="64" y="111"/>
                  </a:cubicBezTo>
                  <a:cubicBezTo>
                    <a:pt x="57" y="114"/>
                    <a:pt x="50" y="116"/>
                    <a:pt x="43" y="116"/>
                  </a:cubicBezTo>
                  <a:cubicBezTo>
                    <a:pt x="36" y="116"/>
                    <a:pt x="28" y="114"/>
                    <a:pt x="22" y="109"/>
                  </a:cubicBezTo>
                  <a:cubicBezTo>
                    <a:pt x="15" y="104"/>
                    <a:pt x="12" y="95"/>
                    <a:pt x="12" y="82"/>
                  </a:cubicBezTo>
                  <a:lnTo>
                    <a:pt x="12" y="22"/>
                  </a:lnTo>
                  <a:cubicBezTo>
                    <a:pt x="12" y="17"/>
                    <a:pt x="11" y="14"/>
                    <a:pt x="9" y="12"/>
                  </a:cubicBezTo>
                  <a:cubicBezTo>
                    <a:pt x="8" y="11"/>
                    <a:pt x="5" y="9"/>
                    <a:pt x="0" y="8"/>
                  </a:cubicBezTo>
                  <a:lnTo>
                    <a:pt x="0" y="3"/>
                  </a:lnTo>
                  <a:lnTo>
                    <a:pt x="45" y="3"/>
                  </a:lnTo>
                  <a:close/>
                  <a:moveTo>
                    <a:pt x="60" y="0"/>
                  </a:moveTo>
                  <a:lnTo>
                    <a:pt x="60" y="0"/>
                  </a:lnTo>
                  <a:lnTo>
                    <a:pt x="6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3" name="Freeform 529"/>
            <p:cNvSpPr>
              <a:spLocks/>
            </p:cNvSpPr>
            <p:nvPr/>
          </p:nvSpPr>
          <p:spPr bwMode="auto">
            <a:xfrm>
              <a:off x="1696" y="3918"/>
              <a:ext cx="53" cy="62"/>
            </a:xfrm>
            <a:custGeom>
              <a:avLst/>
              <a:gdLst/>
              <a:ahLst/>
              <a:cxnLst>
                <a:cxn ang="0">
                  <a:pos x="0" y="107"/>
                </a:cxn>
                <a:cxn ang="0">
                  <a:pos x="0" y="107"/>
                </a:cxn>
                <a:cxn ang="0">
                  <a:pos x="9" y="104"/>
                </a:cxn>
                <a:cxn ang="0">
                  <a:pos x="12" y="94"/>
                </a:cxn>
                <a:cxn ang="0">
                  <a:pos x="13" y="87"/>
                </a:cxn>
                <a:cxn ang="0">
                  <a:pos x="13" y="22"/>
                </a:cxn>
                <a:cxn ang="0">
                  <a:pos x="10" y="12"/>
                </a:cxn>
                <a:cxn ang="0">
                  <a:pos x="0" y="8"/>
                </a:cxn>
                <a:cxn ang="0">
                  <a:pos x="0" y="3"/>
                </a:cxn>
                <a:cxn ang="0">
                  <a:pos x="45" y="3"/>
                </a:cxn>
                <a:cxn ang="0">
                  <a:pos x="45" y="21"/>
                </a:cxn>
                <a:cxn ang="0">
                  <a:pos x="60" y="6"/>
                </a:cxn>
                <a:cxn ang="0">
                  <a:pos x="78" y="0"/>
                </a:cxn>
                <a:cxn ang="0">
                  <a:pos x="91" y="4"/>
                </a:cxn>
                <a:cxn ang="0">
                  <a:pos x="97" y="18"/>
                </a:cxn>
                <a:cxn ang="0">
                  <a:pos x="93" y="30"/>
                </a:cxn>
                <a:cxn ang="0">
                  <a:pos x="82" y="34"/>
                </a:cxn>
                <a:cxn ang="0">
                  <a:pos x="69" y="27"/>
                </a:cxn>
                <a:cxn ang="0">
                  <a:pos x="61" y="20"/>
                </a:cxn>
                <a:cxn ang="0">
                  <a:pos x="51" y="26"/>
                </a:cxn>
                <a:cxn ang="0">
                  <a:pos x="46" y="43"/>
                </a:cxn>
                <a:cxn ang="0">
                  <a:pos x="46" y="88"/>
                </a:cxn>
                <a:cxn ang="0">
                  <a:pos x="50" y="103"/>
                </a:cxn>
                <a:cxn ang="0">
                  <a:pos x="64" y="107"/>
                </a:cxn>
                <a:cxn ang="0">
                  <a:pos x="64" y="113"/>
                </a:cxn>
                <a:cxn ang="0">
                  <a:pos x="0" y="113"/>
                </a:cxn>
                <a:cxn ang="0">
                  <a:pos x="0" y="107"/>
                </a:cxn>
              </a:cxnLst>
              <a:rect l="0" t="0" r="r" b="b"/>
              <a:pathLst>
                <a:path w="97" h="113">
                  <a:moveTo>
                    <a:pt x="0" y="107"/>
                  </a:moveTo>
                  <a:lnTo>
                    <a:pt x="0" y="107"/>
                  </a:lnTo>
                  <a:cubicBezTo>
                    <a:pt x="4" y="106"/>
                    <a:pt x="8" y="105"/>
                    <a:pt x="9" y="104"/>
                  </a:cubicBezTo>
                  <a:cubicBezTo>
                    <a:pt x="11" y="102"/>
                    <a:pt x="12" y="99"/>
                    <a:pt x="12" y="94"/>
                  </a:cubicBezTo>
                  <a:lnTo>
                    <a:pt x="13" y="87"/>
                  </a:lnTo>
                  <a:lnTo>
                    <a:pt x="13" y="22"/>
                  </a:lnTo>
                  <a:cubicBezTo>
                    <a:pt x="13" y="17"/>
                    <a:pt x="12" y="14"/>
                    <a:pt x="10" y="12"/>
                  </a:cubicBezTo>
                  <a:cubicBezTo>
                    <a:pt x="8" y="10"/>
                    <a:pt x="5" y="9"/>
                    <a:pt x="0" y="8"/>
                  </a:cubicBezTo>
                  <a:lnTo>
                    <a:pt x="0" y="3"/>
                  </a:lnTo>
                  <a:lnTo>
                    <a:pt x="45" y="3"/>
                  </a:lnTo>
                  <a:lnTo>
                    <a:pt x="45" y="21"/>
                  </a:lnTo>
                  <a:cubicBezTo>
                    <a:pt x="50" y="15"/>
                    <a:pt x="55" y="9"/>
                    <a:pt x="60" y="6"/>
                  </a:cubicBezTo>
                  <a:cubicBezTo>
                    <a:pt x="65" y="2"/>
                    <a:pt x="71" y="0"/>
                    <a:pt x="78" y="0"/>
                  </a:cubicBezTo>
                  <a:cubicBezTo>
                    <a:pt x="82" y="0"/>
                    <a:pt x="87" y="1"/>
                    <a:pt x="91" y="4"/>
                  </a:cubicBezTo>
                  <a:cubicBezTo>
                    <a:pt x="95" y="8"/>
                    <a:pt x="97" y="12"/>
                    <a:pt x="97" y="18"/>
                  </a:cubicBezTo>
                  <a:cubicBezTo>
                    <a:pt x="97" y="23"/>
                    <a:pt x="95" y="27"/>
                    <a:pt x="93" y="30"/>
                  </a:cubicBezTo>
                  <a:cubicBezTo>
                    <a:pt x="90" y="33"/>
                    <a:pt x="86" y="34"/>
                    <a:pt x="82" y="34"/>
                  </a:cubicBezTo>
                  <a:cubicBezTo>
                    <a:pt x="77" y="34"/>
                    <a:pt x="72" y="32"/>
                    <a:pt x="69" y="27"/>
                  </a:cubicBezTo>
                  <a:cubicBezTo>
                    <a:pt x="65" y="23"/>
                    <a:pt x="62" y="20"/>
                    <a:pt x="61" y="20"/>
                  </a:cubicBezTo>
                  <a:cubicBezTo>
                    <a:pt x="58" y="20"/>
                    <a:pt x="54" y="22"/>
                    <a:pt x="51" y="26"/>
                  </a:cubicBezTo>
                  <a:cubicBezTo>
                    <a:pt x="48" y="30"/>
                    <a:pt x="46" y="36"/>
                    <a:pt x="46" y="43"/>
                  </a:cubicBezTo>
                  <a:lnTo>
                    <a:pt x="46" y="88"/>
                  </a:lnTo>
                  <a:cubicBezTo>
                    <a:pt x="46" y="96"/>
                    <a:pt x="47" y="101"/>
                    <a:pt x="50" y="103"/>
                  </a:cubicBezTo>
                  <a:cubicBezTo>
                    <a:pt x="52" y="105"/>
                    <a:pt x="57" y="106"/>
                    <a:pt x="64" y="107"/>
                  </a:cubicBezTo>
                  <a:lnTo>
                    <a:pt x="64" y="113"/>
                  </a:lnTo>
                  <a:lnTo>
                    <a:pt x="0" y="113"/>
                  </a:lnTo>
                  <a:lnTo>
                    <a:pt x="0" y="107"/>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4" name="Freeform 530"/>
            <p:cNvSpPr>
              <a:spLocks noEditPoints="1"/>
            </p:cNvSpPr>
            <p:nvPr/>
          </p:nvSpPr>
          <p:spPr bwMode="auto">
            <a:xfrm>
              <a:off x="1755" y="3918"/>
              <a:ext cx="53" cy="64"/>
            </a:xfrm>
            <a:custGeom>
              <a:avLst/>
              <a:gdLst/>
              <a:ahLst/>
              <a:cxnLst>
                <a:cxn ang="0">
                  <a:pos x="0" y="58"/>
                </a:cxn>
                <a:cxn ang="0">
                  <a:pos x="0" y="58"/>
                </a:cxn>
                <a:cxn ang="0">
                  <a:pos x="15" y="15"/>
                </a:cxn>
                <a:cxn ang="0">
                  <a:pos x="50" y="0"/>
                </a:cxn>
                <a:cxn ang="0">
                  <a:pos x="73" y="6"/>
                </a:cxn>
                <a:cxn ang="0">
                  <a:pos x="89" y="23"/>
                </a:cxn>
                <a:cxn ang="0">
                  <a:pos x="94" y="45"/>
                </a:cxn>
                <a:cxn ang="0">
                  <a:pos x="95" y="54"/>
                </a:cxn>
                <a:cxn ang="0">
                  <a:pos x="34" y="54"/>
                </a:cxn>
                <a:cxn ang="0">
                  <a:pos x="39" y="79"/>
                </a:cxn>
                <a:cxn ang="0">
                  <a:pos x="64" y="99"/>
                </a:cxn>
                <a:cxn ang="0">
                  <a:pos x="79" y="93"/>
                </a:cxn>
                <a:cxn ang="0">
                  <a:pos x="91" y="83"/>
                </a:cxn>
                <a:cxn ang="0">
                  <a:pos x="96" y="86"/>
                </a:cxn>
                <a:cxn ang="0">
                  <a:pos x="71" y="111"/>
                </a:cxn>
                <a:cxn ang="0">
                  <a:pos x="49" y="116"/>
                </a:cxn>
                <a:cxn ang="0">
                  <a:pos x="16" y="102"/>
                </a:cxn>
                <a:cxn ang="0">
                  <a:pos x="0" y="58"/>
                </a:cxn>
                <a:cxn ang="0">
                  <a:pos x="0" y="58"/>
                </a:cxn>
                <a:cxn ang="0">
                  <a:pos x="66" y="45"/>
                </a:cxn>
                <a:cxn ang="0">
                  <a:pos x="66" y="45"/>
                </a:cxn>
                <a:cxn ang="0">
                  <a:pos x="62" y="16"/>
                </a:cxn>
                <a:cxn ang="0">
                  <a:pos x="50" y="7"/>
                </a:cxn>
                <a:cxn ang="0">
                  <a:pos x="38" y="17"/>
                </a:cxn>
                <a:cxn ang="0">
                  <a:pos x="34" y="45"/>
                </a:cxn>
                <a:cxn ang="0">
                  <a:pos x="66" y="45"/>
                </a:cxn>
                <a:cxn ang="0">
                  <a:pos x="50" y="0"/>
                </a:cxn>
                <a:cxn ang="0">
                  <a:pos x="50" y="0"/>
                </a:cxn>
                <a:cxn ang="0">
                  <a:pos x="50" y="0"/>
                </a:cxn>
              </a:cxnLst>
              <a:rect l="0" t="0" r="r" b="b"/>
              <a:pathLst>
                <a:path w="96" h="116">
                  <a:moveTo>
                    <a:pt x="0" y="58"/>
                  </a:moveTo>
                  <a:lnTo>
                    <a:pt x="0" y="58"/>
                  </a:lnTo>
                  <a:cubicBezTo>
                    <a:pt x="0" y="39"/>
                    <a:pt x="5" y="25"/>
                    <a:pt x="15" y="15"/>
                  </a:cubicBezTo>
                  <a:cubicBezTo>
                    <a:pt x="25" y="5"/>
                    <a:pt x="37" y="0"/>
                    <a:pt x="50" y="0"/>
                  </a:cubicBezTo>
                  <a:cubicBezTo>
                    <a:pt x="58" y="0"/>
                    <a:pt x="66" y="2"/>
                    <a:pt x="73" y="6"/>
                  </a:cubicBezTo>
                  <a:cubicBezTo>
                    <a:pt x="79" y="10"/>
                    <a:pt x="85" y="16"/>
                    <a:pt x="89" y="23"/>
                  </a:cubicBezTo>
                  <a:cubicBezTo>
                    <a:pt x="91" y="29"/>
                    <a:pt x="93" y="36"/>
                    <a:pt x="94" y="45"/>
                  </a:cubicBezTo>
                  <a:cubicBezTo>
                    <a:pt x="95" y="49"/>
                    <a:pt x="95" y="52"/>
                    <a:pt x="95" y="54"/>
                  </a:cubicBezTo>
                  <a:lnTo>
                    <a:pt x="34" y="54"/>
                  </a:lnTo>
                  <a:cubicBezTo>
                    <a:pt x="35" y="64"/>
                    <a:pt x="36" y="72"/>
                    <a:pt x="39" y="79"/>
                  </a:cubicBezTo>
                  <a:cubicBezTo>
                    <a:pt x="44" y="92"/>
                    <a:pt x="52" y="99"/>
                    <a:pt x="64" y="99"/>
                  </a:cubicBezTo>
                  <a:cubicBezTo>
                    <a:pt x="69" y="99"/>
                    <a:pt x="74" y="97"/>
                    <a:pt x="79" y="93"/>
                  </a:cubicBezTo>
                  <a:cubicBezTo>
                    <a:pt x="82" y="91"/>
                    <a:pt x="86" y="88"/>
                    <a:pt x="91" y="83"/>
                  </a:cubicBezTo>
                  <a:lnTo>
                    <a:pt x="96" y="86"/>
                  </a:lnTo>
                  <a:cubicBezTo>
                    <a:pt x="89" y="98"/>
                    <a:pt x="80" y="107"/>
                    <a:pt x="71" y="111"/>
                  </a:cubicBezTo>
                  <a:cubicBezTo>
                    <a:pt x="64" y="114"/>
                    <a:pt x="57" y="116"/>
                    <a:pt x="49" y="116"/>
                  </a:cubicBezTo>
                  <a:cubicBezTo>
                    <a:pt x="37" y="116"/>
                    <a:pt x="26" y="111"/>
                    <a:pt x="16" y="102"/>
                  </a:cubicBezTo>
                  <a:cubicBezTo>
                    <a:pt x="6" y="93"/>
                    <a:pt x="0" y="78"/>
                    <a:pt x="0" y="58"/>
                  </a:cubicBezTo>
                  <a:lnTo>
                    <a:pt x="0" y="58"/>
                  </a:lnTo>
                  <a:close/>
                  <a:moveTo>
                    <a:pt x="66" y="45"/>
                  </a:moveTo>
                  <a:lnTo>
                    <a:pt x="66" y="45"/>
                  </a:lnTo>
                  <a:cubicBezTo>
                    <a:pt x="66" y="31"/>
                    <a:pt x="65" y="21"/>
                    <a:pt x="62" y="16"/>
                  </a:cubicBezTo>
                  <a:cubicBezTo>
                    <a:pt x="60" y="10"/>
                    <a:pt x="56" y="7"/>
                    <a:pt x="50" y="7"/>
                  </a:cubicBezTo>
                  <a:cubicBezTo>
                    <a:pt x="44" y="7"/>
                    <a:pt x="40" y="10"/>
                    <a:pt x="38" y="17"/>
                  </a:cubicBezTo>
                  <a:cubicBezTo>
                    <a:pt x="35" y="23"/>
                    <a:pt x="34" y="33"/>
                    <a:pt x="34" y="45"/>
                  </a:cubicBezTo>
                  <a:lnTo>
                    <a:pt x="66" y="45"/>
                  </a:lnTo>
                  <a:close/>
                  <a:moveTo>
                    <a:pt x="50" y="0"/>
                  </a:moveTo>
                  <a:lnTo>
                    <a:pt x="50" y="0"/>
                  </a:lnTo>
                  <a:lnTo>
                    <a:pt x="5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5" name="Freeform 531"/>
            <p:cNvSpPr>
              <a:spLocks/>
            </p:cNvSpPr>
            <p:nvPr/>
          </p:nvSpPr>
          <p:spPr bwMode="auto">
            <a:xfrm>
              <a:off x="1852" y="3889"/>
              <a:ext cx="50" cy="91"/>
            </a:xfrm>
            <a:custGeom>
              <a:avLst/>
              <a:gdLst/>
              <a:ahLst/>
              <a:cxnLst>
                <a:cxn ang="0">
                  <a:pos x="1" y="159"/>
                </a:cxn>
                <a:cxn ang="0">
                  <a:pos x="1" y="159"/>
                </a:cxn>
                <a:cxn ang="0">
                  <a:pos x="24" y="154"/>
                </a:cxn>
                <a:cxn ang="0">
                  <a:pos x="29" y="135"/>
                </a:cxn>
                <a:cxn ang="0">
                  <a:pos x="29" y="43"/>
                </a:cxn>
                <a:cxn ang="0">
                  <a:pos x="27" y="30"/>
                </a:cxn>
                <a:cxn ang="0">
                  <a:pos x="19" y="27"/>
                </a:cxn>
                <a:cxn ang="0">
                  <a:pos x="11" y="29"/>
                </a:cxn>
                <a:cxn ang="0">
                  <a:pos x="0" y="32"/>
                </a:cxn>
                <a:cxn ang="0">
                  <a:pos x="0" y="26"/>
                </a:cxn>
                <a:cxn ang="0">
                  <a:pos x="60" y="0"/>
                </a:cxn>
                <a:cxn ang="0">
                  <a:pos x="65" y="0"/>
                </a:cxn>
                <a:cxn ang="0">
                  <a:pos x="65" y="136"/>
                </a:cxn>
                <a:cxn ang="0">
                  <a:pos x="69" y="154"/>
                </a:cxn>
                <a:cxn ang="0">
                  <a:pos x="90" y="159"/>
                </a:cxn>
                <a:cxn ang="0">
                  <a:pos x="90" y="165"/>
                </a:cxn>
                <a:cxn ang="0">
                  <a:pos x="1" y="165"/>
                </a:cxn>
                <a:cxn ang="0">
                  <a:pos x="1" y="159"/>
                </a:cxn>
              </a:cxnLst>
              <a:rect l="0" t="0" r="r" b="b"/>
              <a:pathLst>
                <a:path w="90" h="165">
                  <a:moveTo>
                    <a:pt x="1" y="159"/>
                  </a:moveTo>
                  <a:lnTo>
                    <a:pt x="1" y="159"/>
                  </a:lnTo>
                  <a:cubicBezTo>
                    <a:pt x="13" y="159"/>
                    <a:pt x="20" y="157"/>
                    <a:pt x="24" y="154"/>
                  </a:cubicBezTo>
                  <a:cubicBezTo>
                    <a:pt x="27" y="151"/>
                    <a:pt x="29" y="144"/>
                    <a:pt x="29" y="135"/>
                  </a:cubicBezTo>
                  <a:lnTo>
                    <a:pt x="29" y="43"/>
                  </a:lnTo>
                  <a:cubicBezTo>
                    <a:pt x="29" y="37"/>
                    <a:pt x="28" y="33"/>
                    <a:pt x="27" y="30"/>
                  </a:cubicBezTo>
                  <a:cubicBezTo>
                    <a:pt x="26" y="28"/>
                    <a:pt x="23" y="27"/>
                    <a:pt x="19" y="27"/>
                  </a:cubicBezTo>
                  <a:cubicBezTo>
                    <a:pt x="18" y="27"/>
                    <a:pt x="15" y="27"/>
                    <a:pt x="11" y="29"/>
                  </a:cubicBezTo>
                  <a:cubicBezTo>
                    <a:pt x="8" y="29"/>
                    <a:pt x="4" y="31"/>
                    <a:pt x="0" y="32"/>
                  </a:cubicBezTo>
                  <a:lnTo>
                    <a:pt x="0" y="26"/>
                  </a:lnTo>
                  <a:lnTo>
                    <a:pt x="60" y="0"/>
                  </a:lnTo>
                  <a:lnTo>
                    <a:pt x="65" y="0"/>
                  </a:lnTo>
                  <a:lnTo>
                    <a:pt x="65" y="136"/>
                  </a:lnTo>
                  <a:cubicBezTo>
                    <a:pt x="65" y="145"/>
                    <a:pt x="66" y="151"/>
                    <a:pt x="69" y="154"/>
                  </a:cubicBezTo>
                  <a:cubicBezTo>
                    <a:pt x="72" y="157"/>
                    <a:pt x="79" y="159"/>
                    <a:pt x="90" y="159"/>
                  </a:cubicBezTo>
                  <a:lnTo>
                    <a:pt x="90" y="165"/>
                  </a:lnTo>
                  <a:lnTo>
                    <a:pt x="1" y="165"/>
                  </a:lnTo>
                  <a:lnTo>
                    <a:pt x="1" y="15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6" name="Freeform 532"/>
            <p:cNvSpPr>
              <a:spLocks/>
            </p:cNvSpPr>
            <p:nvPr/>
          </p:nvSpPr>
          <p:spPr bwMode="auto">
            <a:xfrm>
              <a:off x="1912" y="3890"/>
              <a:ext cx="59" cy="92"/>
            </a:xfrm>
            <a:custGeom>
              <a:avLst/>
              <a:gdLst/>
              <a:ahLst/>
              <a:cxnLst>
                <a:cxn ang="0">
                  <a:pos x="16" y="132"/>
                </a:cxn>
                <a:cxn ang="0">
                  <a:pos x="16" y="132"/>
                </a:cxn>
                <a:cxn ang="0">
                  <a:pos x="38" y="143"/>
                </a:cxn>
                <a:cxn ang="0">
                  <a:pos x="57" y="155"/>
                </a:cxn>
                <a:cxn ang="0">
                  <a:pos x="76" y="146"/>
                </a:cxn>
                <a:cxn ang="0">
                  <a:pos x="81" y="127"/>
                </a:cxn>
                <a:cxn ang="0">
                  <a:pos x="64" y="93"/>
                </a:cxn>
                <a:cxn ang="0">
                  <a:pos x="33" y="78"/>
                </a:cxn>
                <a:cxn ang="0">
                  <a:pos x="33" y="75"/>
                </a:cxn>
                <a:cxn ang="0">
                  <a:pos x="54" y="65"/>
                </a:cxn>
                <a:cxn ang="0">
                  <a:pos x="64" y="43"/>
                </a:cxn>
                <a:cxn ang="0">
                  <a:pos x="57" y="25"/>
                </a:cxn>
                <a:cxn ang="0">
                  <a:pos x="39" y="19"/>
                </a:cxn>
                <a:cxn ang="0">
                  <a:pos x="20" y="26"/>
                </a:cxn>
                <a:cxn ang="0">
                  <a:pos x="10" y="39"/>
                </a:cxn>
                <a:cxn ang="0">
                  <a:pos x="5" y="36"/>
                </a:cxn>
                <a:cxn ang="0">
                  <a:pos x="21" y="15"/>
                </a:cxn>
                <a:cxn ang="0">
                  <a:pos x="60" y="0"/>
                </a:cxn>
                <a:cxn ang="0">
                  <a:pos x="87" y="8"/>
                </a:cxn>
                <a:cxn ang="0">
                  <a:pos x="99" y="31"/>
                </a:cxn>
                <a:cxn ang="0">
                  <a:pos x="95" y="48"/>
                </a:cxn>
                <a:cxn ang="0">
                  <a:pos x="81" y="61"/>
                </a:cxn>
                <a:cxn ang="0">
                  <a:pos x="81" y="63"/>
                </a:cxn>
                <a:cxn ang="0">
                  <a:pos x="102" y="80"/>
                </a:cxn>
                <a:cxn ang="0">
                  <a:pos x="108" y="104"/>
                </a:cxn>
                <a:cxn ang="0">
                  <a:pos x="88" y="148"/>
                </a:cxn>
                <a:cxn ang="0">
                  <a:pos x="36" y="167"/>
                </a:cxn>
                <a:cxn ang="0">
                  <a:pos x="10" y="161"/>
                </a:cxn>
                <a:cxn ang="0">
                  <a:pos x="0" y="146"/>
                </a:cxn>
                <a:cxn ang="0">
                  <a:pos x="4" y="136"/>
                </a:cxn>
                <a:cxn ang="0">
                  <a:pos x="16" y="132"/>
                </a:cxn>
                <a:cxn ang="0">
                  <a:pos x="16" y="132"/>
                </a:cxn>
              </a:cxnLst>
              <a:rect l="0" t="0" r="r" b="b"/>
              <a:pathLst>
                <a:path w="108" h="167">
                  <a:moveTo>
                    <a:pt x="16" y="132"/>
                  </a:moveTo>
                  <a:lnTo>
                    <a:pt x="16" y="132"/>
                  </a:lnTo>
                  <a:cubicBezTo>
                    <a:pt x="23" y="132"/>
                    <a:pt x="31" y="136"/>
                    <a:pt x="38" y="143"/>
                  </a:cubicBezTo>
                  <a:cubicBezTo>
                    <a:pt x="46" y="151"/>
                    <a:pt x="52" y="155"/>
                    <a:pt x="57" y="155"/>
                  </a:cubicBezTo>
                  <a:cubicBezTo>
                    <a:pt x="66" y="155"/>
                    <a:pt x="72" y="152"/>
                    <a:pt x="76" y="146"/>
                  </a:cubicBezTo>
                  <a:cubicBezTo>
                    <a:pt x="79" y="141"/>
                    <a:pt x="81" y="134"/>
                    <a:pt x="81" y="127"/>
                  </a:cubicBezTo>
                  <a:cubicBezTo>
                    <a:pt x="81" y="113"/>
                    <a:pt x="75" y="102"/>
                    <a:pt x="64" y="93"/>
                  </a:cubicBezTo>
                  <a:cubicBezTo>
                    <a:pt x="58" y="88"/>
                    <a:pt x="47" y="83"/>
                    <a:pt x="33" y="78"/>
                  </a:cubicBezTo>
                  <a:lnTo>
                    <a:pt x="33" y="75"/>
                  </a:lnTo>
                  <a:cubicBezTo>
                    <a:pt x="43" y="71"/>
                    <a:pt x="50" y="68"/>
                    <a:pt x="54" y="65"/>
                  </a:cubicBezTo>
                  <a:cubicBezTo>
                    <a:pt x="61" y="59"/>
                    <a:pt x="64" y="52"/>
                    <a:pt x="64" y="43"/>
                  </a:cubicBezTo>
                  <a:cubicBezTo>
                    <a:pt x="64" y="35"/>
                    <a:pt x="62" y="29"/>
                    <a:pt x="57" y="25"/>
                  </a:cubicBezTo>
                  <a:cubicBezTo>
                    <a:pt x="52" y="21"/>
                    <a:pt x="46" y="19"/>
                    <a:pt x="39" y="19"/>
                  </a:cubicBezTo>
                  <a:cubicBezTo>
                    <a:pt x="32" y="19"/>
                    <a:pt x="26" y="21"/>
                    <a:pt x="20" y="26"/>
                  </a:cubicBezTo>
                  <a:cubicBezTo>
                    <a:pt x="17" y="29"/>
                    <a:pt x="14" y="33"/>
                    <a:pt x="10" y="39"/>
                  </a:cubicBezTo>
                  <a:lnTo>
                    <a:pt x="5" y="36"/>
                  </a:lnTo>
                  <a:cubicBezTo>
                    <a:pt x="9" y="28"/>
                    <a:pt x="14" y="21"/>
                    <a:pt x="21" y="15"/>
                  </a:cubicBezTo>
                  <a:cubicBezTo>
                    <a:pt x="32" y="5"/>
                    <a:pt x="45" y="0"/>
                    <a:pt x="60" y="0"/>
                  </a:cubicBezTo>
                  <a:cubicBezTo>
                    <a:pt x="70" y="0"/>
                    <a:pt x="79" y="3"/>
                    <a:pt x="87" y="8"/>
                  </a:cubicBezTo>
                  <a:cubicBezTo>
                    <a:pt x="94" y="14"/>
                    <a:pt x="98" y="22"/>
                    <a:pt x="99" y="31"/>
                  </a:cubicBezTo>
                  <a:cubicBezTo>
                    <a:pt x="99" y="37"/>
                    <a:pt x="98" y="43"/>
                    <a:pt x="95" y="48"/>
                  </a:cubicBezTo>
                  <a:cubicBezTo>
                    <a:pt x="92" y="54"/>
                    <a:pt x="87" y="58"/>
                    <a:pt x="81" y="61"/>
                  </a:cubicBezTo>
                  <a:lnTo>
                    <a:pt x="81" y="63"/>
                  </a:lnTo>
                  <a:cubicBezTo>
                    <a:pt x="90" y="67"/>
                    <a:pt x="97" y="73"/>
                    <a:pt x="102" y="80"/>
                  </a:cubicBezTo>
                  <a:cubicBezTo>
                    <a:pt x="106" y="88"/>
                    <a:pt x="108" y="96"/>
                    <a:pt x="108" y="104"/>
                  </a:cubicBezTo>
                  <a:cubicBezTo>
                    <a:pt x="108" y="122"/>
                    <a:pt x="102" y="136"/>
                    <a:pt x="88" y="148"/>
                  </a:cubicBezTo>
                  <a:cubicBezTo>
                    <a:pt x="75" y="161"/>
                    <a:pt x="57" y="167"/>
                    <a:pt x="36" y="167"/>
                  </a:cubicBezTo>
                  <a:cubicBezTo>
                    <a:pt x="26" y="167"/>
                    <a:pt x="17" y="165"/>
                    <a:pt x="10" y="161"/>
                  </a:cubicBezTo>
                  <a:cubicBezTo>
                    <a:pt x="4" y="157"/>
                    <a:pt x="0" y="152"/>
                    <a:pt x="0" y="146"/>
                  </a:cubicBezTo>
                  <a:cubicBezTo>
                    <a:pt x="0" y="143"/>
                    <a:pt x="1" y="139"/>
                    <a:pt x="4" y="136"/>
                  </a:cubicBezTo>
                  <a:cubicBezTo>
                    <a:pt x="6" y="133"/>
                    <a:pt x="10" y="132"/>
                    <a:pt x="16" y="132"/>
                  </a:cubicBezTo>
                  <a:lnTo>
                    <a:pt x="16" y="13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7" name="Freeform 533"/>
            <p:cNvSpPr>
              <a:spLocks/>
            </p:cNvSpPr>
            <p:nvPr/>
          </p:nvSpPr>
          <p:spPr bwMode="auto">
            <a:xfrm>
              <a:off x="1987" y="3960"/>
              <a:ext cx="22" cy="22"/>
            </a:xfrm>
            <a:custGeom>
              <a:avLst/>
              <a:gdLst/>
              <a:ahLst/>
              <a:cxnLst>
                <a:cxn ang="0">
                  <a:pos x="0" y="20"/>
                </a:cxn>
                <a:cxn ang="0">
                  <a:pos x="0" y="20"/>
                </a:cxn>
                <a:cxn ang="0">
                  <a:pos x="6" y="5"/>
                </a:cxn>
                <a:cxn ang="0">
                  <a:pos x="20" y="0"/>
                </a:cxn>
                <a:cxn ang="0">
                  <a:pos x="34" y="5"/>
                </a:cxn>
                <a:cxn ang="0">
                  <a:pos x="40" y="20"/>
                </a:cxn>
                <a:cxn ang="0">
                  <a:pos x="34" y="34"/>
                </a:cxn>
                <a:cxn ang="0">
                  <a:pos x="20" y="40"/>
                </a:cxn>
                <a:cxn ang="0">
                  <a:pos x="6" y="34"/>
                </a:cxn>
                <a:cxn ang="0">
                  <a:pos x="0" y="20"/>
                </a:cxn>
                <a:cxn ang="0">
                  <a:pos x="0" y="20"/>
                </a:cxn>
              </a:cxnLst>
              <a:rect l="0" t="0" r="r" b="b"/>
              <a:pathLst>
                <a:path w="40" h="40">
                  <a:moveTo>
                    <a:pt x="0" y="20"/>
                  </a:moveTo>
                  <a:lnTo>
                    <a:pt x="0" y="20"/>
                  </a:lnTo>
                  <a:cubicBezTo>
                    <a:pt x="0" y="14"/>
                    <a:pt x="2" y="9"/>
                    <a:pt x="6" y="5"/>
                  </a:cubicBezTo>
                  <a:cubicBezTo>
                    <a:pt x="9" y="2"/>
                    <a:pt x="14" y="0"/>
                    <a:pt x="20" y="0"/>
                  </a:cubicBezTo>
                  <a:cubicBezTo>
                    <a:pt x="25" y="0"/>
                    <a:pt x="30" y="2"/>
                    <a:pt x="34" y="5"/>
                  </a:cubicBezTo>
                  <a:cubicBezTo>
                    <a:pt x="38" y="9"/>
                    <a:pt x="40" y="14"/>
                    <a:pt x="40" y="20"/>
                  </a:cubicBezTo>
                  <a:cubicBezTo>
                    <a:pt x="40" y="25"/>
                    <a:pt x="38" y="30"/>
                    <a:pt x="34" y="34"/>
                  </a:cubicBezTo>
                  <a:cubicBezTo>
                    <a:pt x="30" y="38"/>
                    <a:pt x="25" y="40"/>
                    <a:pt x="20" y="40"/>
                  </a:cubicBezTo>
                  <a:cubicBezTo>
                    <a:pt x="14" y="40"/>
                    <a:pt x="9" y="38"/>
                    <a:pt x="6" y="34"/>
                  </a:cubicBezTo>
                  <a:cubicBezTo>
                    <a:pt x="2" y="30"/>
                    <a:pt x="0" y="25"/>
                    <a:pt x="0" y="20"/>
                  </a:cubicBezTo>
                  <a:lnTo>
                    <a:pt x="0" y="2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8" name="Freeform 534"/>
            <p:cNvSpPr>
              <a:spLocks/>
            </p:cNvSpPr>
            <p:nvPr/>
          </p:nvSpPr>
          <p:spPr bwMode="auto">
            <a:xfrm>
              <a:off x="2011" y="3889"/>
              <a:ext cx="61" cy="91"/>
            </a:xfrm>
            <a:custGeom>
              <a:avLst/>
              <a:gdLst/>
              <a:ahLst/>
              <a:cxnLst>
                <a:cxn ang="0">
                  <a:pos x="0" y="159"/>
                </a:cxn>
                <a:cxn ang="0">
                  <a:pos x="0" y="159"/>
                </a:cxn>
                <a:cxn ang="0">
                  <a:pos x="49" y="102"/>
                </a:cxn>
                <a:cxn ang="0">
                  <a:pos x="67" y="58"/>
                </a:cxn>
                <a:cxn ang="0">
                  <a:pos x="60" y="37"/>
                </a:cxn>
                <a:cxn ang="0">
                  <a:pos x="39" y="27"/>
                </a:cxn>
                <a:cxn ang="0">
                  <a:pos x="18" y="36"/>
                </a:cxn>
                <a:cxn ang="0">
                  <a:pos x="10" y="49"/>
                </a:cxn>
                <a:cxn ang="0">
                  <a:pos x="3" y="49"/>
                </a:cxn>
                <a:cxn ang="0">
                  <a:pos x="25" y="12"/>
                </a:cxn>
                <a:cxn ang="0">
                  <a:pos x="57" y="0"/>
                </a:cxn>
                <a:cxn ang="0">
                  <a:pos x="87" y="12"/>
                </a:cxn>
                <a:cxn ang="0">
                  <a:pos x="100" y="46"/>
                </a:cxn>
                <a:cxn ang="0">
                  <a:pos x="94" y="69"/>
                </a:cxn>
                <a:cxn ang="0">
                  <a:pos x="72" y="96"/>
                </a:cxn>
                <a:cxn ang="0">
                  <a:pos x="36" y="131"/>
                </a:cxn>
                <a:cxn ang="0">
                  <a:pos x="36" y="133"/>
                </a:cxn>
                <a:cxn ang="0">
                  <a:pos x="70" y="133"/>
                </a:cxn>
                <a:cxn ang="0">
                  <a:pos x="93" y="130"/>
                </a:cxn>
                <a:cxn ang="0">
                  <a:pos x="104" y="114"/>
                </a:cxn>
                <a:cxn ang="0">
                  <a:pos x="110" y="114"/>
                </a:cxn>
                <a:cxn ang="0">
                  <a:pos x="99" y="165"/>
                </a:cxn>
                <a:cxn ang="0">
                  <a:pos x="0" y="165"/>
                </a:cxn>
                <a:cxn ang="0">
                  <a:pos x="0" y="159"/>
                </a:cxn>
              </a:cxnLst>
              <a:rect l="0" t="0" r="r" b="b"/>
              <a:pathLst>
                <a:path w="110" h="165">
                  <a:moveTo>
                    <a:pt x="0" y="159"/>
                  </a:moveTo>
                  <a:lnTo>
                    <a:pt x="0" y="159"/>
                  </a:lnTo>
                  <a:cubicBezTo>
                    <a:pt x="25" y="132"/>
                    <a:pt x="42" y="112"/>
                    <a:pt x="49" y="102"/>
                  </a:cubicBezTo>
                  <a:cubicBezTo>
                    <a:pt x="61" y="85"/>
                    <a:pt x="67" y="71"/>
                    <a:pt x="67" y="58"/>
                  </a:cubicBezTo>
                  <a:cubicBezTo>
                    <a:pt x="67" y="51"/>
                    <a:pt x="65" y="44"/>
                    <a:pt x="60" y="37"/>
                  </a:cubicBezTo>
                  <a:cubicBezTo>
                    <a:pt x="56" y="31"/>
                    <a:pt x="49" y="27"/>
                    <a:pt x="39" y="27"/>
                  </a:cubicBezTo>
                  <a:cubicBezTo>
                    <a:pt x="31" y="27"/>
                    <a:pt x="24" y="30"/>
                    <a:pt x="18" y="36"/>
                  </a:cubicBezTo>
                  <a:cubicBezTo>
                    <a:pt x="15" y="39"/>
                    <a:pt x="12" y="44"/>
                    <a:pt x="10" y="49"/>
                  </a:cubicBezTo>
                  <a:lnTo>
                    <a:pt x="3" y="49"/>
                  </a:lnTo>
                  <a:cubicBezTo>
                    <a:pt x="8" y="32"/>
                    <a:pt x="16" y="20"/>
                    <a:pt x="25" y="12"/>
                  </a:cubicBezTo>
                  <a:cubicBezTo>
                    <a:pt x="34" y="4"/>
                    <a:pt x="45" y="0"/>
                    <a:pt x="57" y="0"/>
                  </a:cubicBezTo>
                  <a:cubicBezTo>
                    <a:pt x="68" y="0"/>
                    <a:pt x="78" y="4"/>
                    <a:pt x="87" y="12"/>
                  </a:cubicBezTo>
                  <a:cubicBezTo>
                    <a:pt x="96" y="19"/>
                    <a:pt x="100" y="31"/>
                    <a:pt x="100" y="46"/>
                  </a:cubicBezTo>
                  <a:cubicBezTo>
                    <a:pt x="100" y="53"/>
                    <a:pt x="98" y="61"/>
                    <a:pt x="94" y="69"/>
                  </a:cubicBezTo>
                  <a:cubicBezTo>
                    <a:pt x="90" y="78"/>
                    <a:pt x="82" y="87"/>
                    <a:pt x="72" y="96"/>
                  </a:cubicBezTo>
                  <a:lnTo>
                    <a:pt x="36" y="131"/>
                  </a:lnTo>
                  <a:lnTo>
                    <a:pt x="36" y="133"/>
                  </a:lnTo>
                  <a:lnTo>
                    <a:pt x="70" y="133"/>
                  </a:lnTo>
                  <a:cubicBezTo>
                    <a:pt x="82" y="133"/>
                    <a:pt x="89" y="132"/>
                    <a:pt x="93" y="130"/>
                  </a:cubicBezTo>
                  <a:cubicBezTo>
                    <a:pt x="97" y="128"/>
                    <a:pt x="100" y="123"/>
                    <a:pt x="104" y="114"/>
                  </a:cubicBezTo>
                  <a:lnTo>
                    <a:pt x="110" y="114"/>
                  </a:lnTo>
                  <a:lnTo>
                    <a:pt x="99" y="165"/>
                  </a:lnTo>
                  <a:lnTo>
                    <a:pt x="0" y="165"/>
                  </a:lnTo>
                  <a:lnTo>
                    <a:pt x="0" y="15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9" name="Freeform 535"/>
            <p:cNvSpPr>
              <a:spLocks/>
            </p:cNvSpPr>
            <p:nvPr/>
          </p:nvSpPr>
          <p:spPr bwMode="auto">
            <a:xfrm>
              <a:off x="2142" y="3919"/>
              <a:ext cx="63" cy="61"/>
            </a:xfrm>
            <a:custGeom>
              <a:avLst/>
              <a:gdLst/>
              <a:ahLst/>
              <a:cxnLst>
                <a:cxn ang="0">
                  <a:pos x="1" y="104"/>
                </a:cxn>
                <a:cxn ang="0">
                  <a:pos x="1" y="104"/>
                </a:cxn>
                <a:cxn ang="0">
                  <a:pos x="11" y="100"/>
                </a:cxn>
                <a:cxn ang="0">
                  <a:pos x="24" y="87"/>
                </a:cxn>
                <a:cxn ang="0">
                  <a:pos x="34" y="74"/>
                </a:cxn>
                <a:cxn ang="0">
                  <a:pos x="43" y="62"/>
                </a:cxn>
                <a:cxn ang="0">
                  <a:pos x="13" y="14"/>
                </a:cxn>
                <a:cxn ang="0">
                  <a:pos x="7" y="7"/>
                </a:cxn>
                <a:cxn ang="0">
                  <a:pos x="0" y="5"/>
                </a:cxn>
                <a:cxn ang="0">
                  <a:pos x="0" y="0"/>
                </a:cxn>
                <a:cxn ang="0">
                  <a:pos x="60" y="0"/>
                </a:cxn>
                <a:cxn ang="0">
                  <a:pos x="60" y="5"/>
                </a:cxn>
                <a:cxn ang="0">
                  <a:pos x="50" y="7"/>
                </a:cxn>
                <a:cxn ang="0">
                  <a:pos x="49" y="10"/>
                </a:cxn>
                <a:cxn ang="0">
                  <a:pos x="55" y="22"/>
                </a:cxn>
                <a:cxn ang="0">
                  <a:pos x="66" y="37"/>
                </a:cxn>
                <a:cxn ang="0">
                  <a:pos x="81" y="18"/>
                </a:cxn>
                <a:cxn ang="0">
                  <a:pos x="84" y="11"/>
                </a:cxn>
                <a:cxn ang="0">
                  <a:pos x="81" y="7"/>
                </a:cxn>
                <a:cxn ang="0">
                  <a:pos x="71" y="5"/>
                </a:cxn>
                <a:cxn ang="0">
                  <a:pos x="71" y="0"/>
                </a:cxn>
                <a:cxn ang="0">
                  <a:pos x="112" y="0"/>
                </a:cxn>
                <a:cxn ang="0">
                  <a:pos x="112" y="5"/>
                </a:cxn>
                <a:cxn ang="0">
                  <a:pos x="104" y="7"/>
                </a:cxn>
                <a:cxn ang="0">
                  <a:pos x="95" y="14"/>
                </a:cxn>
                <a:cxn ang="0">
                  <a:pos x="71" y="45"/>
                </a:cxn>
                <a:cxn ang="0">
                  <a:pos x="106" y="99"/>
                </a:cxn>
                <a:cxn ang="0">
                  <a:pos x="109" y="102"/>
                </a:cxn>
                <a:cxn ang="0">
                  <a:pos x="113" y="104"/>
                </a:cxn>
                <a:cxn ang="0">
                  <a:pos x="113" y="110"/>
                </a:cxn>
                <a:cxn ang="0">
                  <a:pos x="56" y="110"/>
                </a:cxn>
                <a:cxn ang="0">
                  <a:pos x="56" y="104"/>
                </a:cxn>
                <a:cxn ang="0">
                  <a:pos x="64" y="103"/>
                </a:cxn>
                <a:cxn ang="0">
                  <a:pos x="66" y="99"/>
                </a:cxn>
                <a:cxn ang="0">
                  <a:pos x="64" y="93"/>
                </a:cxn>
                <a:cxn ang="0">
                  <a:pos x="59" y="85"/>
                </a:cxn>
                <a:cxn ang="0">
                  <a:pos x="54" y="78"/>
                </a:cxn>
                <a:cxn ang="0">
                  <a:pos x="48" y="69"/>
                </a:cxn>
                <a:cxn ang="0">
                  <a:pos x="37" y="84"/>
                </a:cxn>
                <a:cxn ang="0">
                  <a:pos x="29" y="98"/>
                </a:cxn>
                <a:cxn ang="0">
                  <a:pos x="32" y="103"/>
                </a:cxn>
                <a:cxn ang="0">
                  <a:pos x="41" y="104"/>
                </a:cxn>
                <a:cxn ang="0">
                  <a:pos x="41" y="110"/>
                </a:cxn>
                <a:cxn ang="0">
                  <a:pos x="1" y="110"/>
                </a:cxn>
                <a:cxn ang="0">
                  <a:pos x="1" y="104"/>
                </a:cxn>
              </a:cxnLst>
              <a:rect l="0" t="0" r="r" b="b"/>
              <a:pathLst>
                <a:path w="113" h="110">
                  <a:moveTo>
                    <a:pt x="1" y="104"/>
                  </a:moveTo>
                  <a:lnTo>
                    <a:pt x="1" y="104"/>
                  </a:lnTo>
                  <a:cubicBezTo>
                    <a:pt x="5" y="103"/>
                    <a:pt x="8" y="102"/>
                    <a:pt x="11" y="100"/>
                  </a:cubicBezTo>
                  <a:cubicBezTo>
                    <a:pt x="14" y="98"/>
                    <a:pt x="18" y="94"/>
                    <a:pt x="24" y="87"/>
                  </a:cubicBezTo>
                  <a:cubicBezTo>
                    <a:pt x="26" y="84"/>
                    <a:pt x="30" y="80"/>
                    <a:pt x="34" y="74"/>
                  </a:cubicBezTo>
                  <a:cubicBezTo>
                    <a:pt x="38" y="69"/>
                    <a:pt x="41" y="65"/>
                    <a:pt x="43" y="62"/>
                  </a:cubicBezTo>
                  <a:lnTo>
                    <a:pt x="13" y="14"/>
                  </a:lnTo>
                  <a:cubicBezTo>
                    <a:pt x="10" y="11"/>
                    <a:pt x="8" y="8"/>
                    <a:pt x="7" y="7"/>
                  </a:cubicBezTo>
                  <a:cubicBezTo>
                    <a:pt x="5" y="6"/>
                    <a:pt x="3" y="6"/>
                    <a:pt x="0" y="5"/>
                  </a:cubicBezTo>
                  <a:lnTo>
                    <a:pt x="0" y="0"/>
                  </a:lnTo>
                  <a:lnTo>
                    <a:pt x="60" y="0"/>
                  </a:lnTo>
                  <a:lnTo>
                    <a:pt x="60" y="5"/>
                  </a:lnTo>
                  <a:cubicBezTo>
                    <a:pt x="55" y="6"/>
                    <a:pt x="51" y="7"/>
                    <a:pt x="50" y="7"/>
                  </a:cubicBezTo>
                  <a:cubicBezTo>
                    <a:pt x="49" y="7"/>
                    <a:pt x="49" y="8"/>
                    <a:pt x="49" y="10"/>
                  </a:cubicBezTo>
                  <a:cubicBezTo>
                    <a:pt x="49" y="12"/>
                    <a:pt x="51" y="16"/>
                    <a:pt x="55" y="22"/>
                  </a:cubicBezTo>
                  <a:cubicBezTo>
                    <a:pt x="59" y="28"/>
                    <a:pt x="63" y="33"/>
                    <a:pt x="66" y="37"/>
                  </a:cubicBezTo>
                  <a:cubicBezTo>
                    <a:pt x="74" y="27"/>
                    <a:pt x="79" y="21"/>
                    <a:pt x="81" y="18"/>
                  </a:cubicBezTo>
                  <a:cubicBezTo>
                    <a:pt x="83" y="15"/>
                    <a:pt x="84" y="13"/>
                    <a:pt x="84" y="11"/>
                  </a:cubicBezTo>
                  <a:cubicBezTo>
                    <a:pt x="84" y="9"/>
                    <a:pt x="83" y="7"/>
                    <a:pt x="81" y="7"/>
                  </a:cubicBezTo>
                  <a:cubicBezTo>
                    <a:pt x="79" y="6"/>
                    <a:pt x="76" y="6"/>
                    <a:pt x="71" y="5"/>
                  </a:cubicBezTo>
                  <a:lnTo>
                    <a:pt x="71" y="0"/>
                  </a:lnTo>
                  <a:lnTo>
                    <a:pt x="112" y="0"/>
                  </a:lnTo>
                  <a:lnTo>
                    <a:pt x="112" y="5"/>
                  </a:lnTo>
                  <a:cubicBezTo>
                    <a:pt x="109" y="6"/>
                    <a:pt x="106" y="7"/>
                    <a:pt x="104" y="7"/>
                  </a:cubicBezTo>
                  <a:cubicBezTo>
                    <a:pt x="101" y="9"/>
                    <a:pt x="97" y="11"/>
                    <a:pt x="95" y="14"/>
                  </a:cubicBezTo>
                  <a:lnTo>
                    <a:pt x="71" y="45"/>
                  </a:lnTo>
                  <a:lnTo>
                    <a:pt x="106" y="99"/>
                  </a:lnTo>
                  <a:cubicBezTo>
                    <a:pt x="107" y="100"/>
                    <a:pt x="108" y="101"/>
                    <a:pt x="109" y="102"/>
                  </a:cubicBezTo>
                  <a:cubicBezTo>
                    <a:pt x="110" y="103"/>
                    <a:pt x="111" y="103"/>
                    <a:pt x="113" y="104"/>
                  </a:cubicBezTo>
                  <a:lnTo>
                    <a:pt x="113" y="110"/>
                  </a:lnTo>
                  <a:lnTo>
                    <a:pt x="56" y="110"/>
                  </a:lnTo>
                  <a:lnTo>
                    <a:pt x="56" y="104"/>
                  </a:lnTo>
                  <a:cubicBezTo>
                    <a:pt x="59" y="104"/>
                    <a:pt x="62" y="104"/>
                    <a:pt x="64" y="103"/>
                  </a:cubicBezTo>
                  <a:cubicBezTo>
                    <a:pt x="65" y="102"/>
                    <a:pt x="66" y="101"/>
                    <a:pt x="66" y="99"/>
                  </a:cubicBezTo>
                  <a:cubicBezTo>
                    <a:pt x="66" y="98"/>
                    <a:pt x="66" y="96"/>
                    <a:pt x="64" y="93"/>
                  </a:cubicBezTo>
                  <a:cubicBezTo>
                    <a:pt x="63" y="91"/>
                    <a:pt x="62" y="88"/>
                    <a:pt x="59" y="85"/>
                  </a:cubicBezTo>
                  <a:cubicBezTo>
                    <a:pt x="58" y="83"/>
                    <a:pt x="57" y="81"/>
                    <a:pt x="54" y="78"/>
                  </a:cubicBezTo>
                  <a:cubicBezTo>
                    <a:pt x="52" y="74"/>
                    <a:pt x="50" y="71"/>
                    <a:pt x="48" y="69"/>
                  </a:cubicBezTo>
                  <a:cubicBezTo>
                    <a:pt x="43" y="75"/>
                    <a:pt x="40" y="80"/>
                    <a:pt x="37" y="84"/>
                  </a:cubicBezTo>
                  <a:cubicBezTo>
                    <a:pt x="32" y="91"/>
                    <a:pt x="29" y="96"/>
                    <a:pt x="29" y="98"/>
                  </a:cubicBezTo>
                  <a:cubicBezTo>
                    <a:pt x="29" y="100"/>
                    <a:pt x="30" y="102"/>
                    <a:pt x="32" y="103"/>
                  </a:cubicBezTo>
                  <a:cubicBezTo>
                    <a:pt x="34" y="103"/>
                    <a:pt x="37" y="104"/>
                    <a:pt x="41" y="104"/>
                  </a:cubicBezTo>
                  <a:lnTo>
                    <a:pt x="41" y="110"/>
                  </a:lnTo>
                  <a:lnTo>
                    <a:pt x="1" y="110"/>
                  </a:lnTo>
                  <a:lnTo>
                    <a:pt x="1" y="104"/>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0" name="Freeform 536"/>
            <p:cNvSpPr>
              <a:spLocks noEditPoints="1"/>
            </p:cNvSpPr>
            <p:nvPr/>
          </p:nvSpPr>
          <p:spPr bwMode="auto">
            <a:xfrm>
              <a:off x="2211" y="3889"/>
              <a:ext cx="58" cy="93"/>
            </a:xfrm>
            <a:custGeom>
              <a:avLst/>
              <a:gdLst/>
              <a:ahLst/>
              <a:cxnLst>
                <a:cxn ang="0">
                  <a:pos x="64" y="64"/>
                </a:cxn>
                <a:cxn ang="0">
                  <a:pos x="64" y="64"/>
                </a:cxn>
                <a:cxn ang="0">
                  <a:pos x="71" y="53"/>
                </a:cxn>
                <a:cxn ang="0">
                  <a:pos x="74" y="37"/>
                </a:cxn>
                <a:cxn ang="0">
                  <a:pos x="69" y="16"/>
                </a:cxn>
                <a:cxn ang="0">
                  <a:pos x="52" y="7"/>
                </a:cxn>
                <a:cxn ang="0">
                  <a:pos x="39" y="13"/>
                </a:cxn>
                <a:cxn ang="0">
                  <a:pos x="33" y="27"/>
                </a:cxn>
                <a:cxn ang="0">
                  <a:pos x="47" y="52"/>
                </a:cxn>
                <a:cxn ang="0">
                  <a:pos x="64" y="64"/>
                </a:cxn>
                <a:cxn ang="0">
                  <a:pos x="64" y="64"/>
                </a:cxn>
                <a:cxn ang="0">
                  <a:pos x="28" y="127"/>
                </a:cxn>
                <a:cxn ang="0">
                  <a:pos x="28" y="127"/>
                </a:cxn>
                <a:cxn ang="0">
                  <a:pos x="32" y="145"/>
                </a:cxn>
                <a:cxn ang="0">
                  <a:pos x="52" y="160"/>
                </a:cxn>
                <a:cxn ang="0">
                  <a:pos x="66" y="154"/>
                </a:cxn>
                <a:cxn ang="0">
                  <a:pos x="72" y="133"/>
                </a:cxn>
                <a:cxn ang="0">
                  <a:pos x="63" y="109"/>
                </a:cxn>
                <a:cxn ang="0">
                  <a:pos x="41" y="92"/>
                </a:cxn>
                <a:cxn ang="0">
                  <a:pos x="32" y="108"/>
                </a:cxn>
                <a:cxn ang="0">
                  <a:pos x="28" y="127"/>
                </a:cxn>
                <a:cxn ang="0">
                  <a:pos x="28" y="127"/>
                </a:cxn>
                <a:cxn ang="0">
                  <a:pos x="0" y="128"/>
                </a:cxn>
                <a:cxn ang="0">
                  <a:pos x="0" y="128"/>
                </a:cxn>
                <a:cxn ang="0">
                  <a:pos x="13" y="99"/>
                </a:cxn>
                <a:cxn ang="0">
                  <a:pos x="33" y="88"/>
                </a:cxn>
                <a:cxn ang="0">
                  <a:pos x="33" y="86"/>
                </a:cxn>
                <a:cxn ang="0">
                  <a:pos x="22" y="79"/>
                </a:cxn>
                <a:cxn ang="0">
                  <a:pos x="10" y="66"/>
                </a:cxn>
                <a:cxn ang="0">
                  <a:pos x="4" y="54"/>
                </a:cxn>
                <a:cxn ang="0">
                  <a:pos x="2" y="42"/>
                </a:cxn>
                <a:cxn ang="0">
                  <a:pos x="17" y="12"/>
                </a:cxn>
                <a:cxn ang="0">
                  <a:pos x="56" y="0"/>
                </a:cxn>
                <a:cxn ang="0">
                  <a:pos x="91" y="10"/>
                </a:cxn>
                <a:cxn ang="0">
                  <a:pos x="102" y="34"/>
                </a:cxn>
                <a:cxn ang="0">
                  <a:pos x="90" y="58"/>
                </a:cxn>
                <a:cxn ang="0">
                  <a:pos x="72" y="67"/>
                </a:cxn>
                <a:cxn ang="0">
                  <a:pos x="72" y="69"/>
                </a:cxn>
                <a:cxn ang="0">
                  <a:pos x="95" y="89"/>
                </a:cxn>
                <a:cxn ang="0">
                  <a:pos x="106" y="119"/>
                </a:cxn>
                <a:cxn ang="0">
                  <a:pos x="90" y="155"/>
                </a:cxn>
                <a:cxn ang="0">
                  <a:pos x="49" y="168"/>
                </a:cxn>
                <a:cxn ang="0">
                  <a:pos x="15" y="158"/>
                </a:cxn>
                <a:cxn ang="0">
                  <a:pos x="0" y="128"/>
                </a:cxn>
                <a:cxn ang="0">
                  <a:pos x="0" y="128"/>
                </a:cxn>
              </a:cxnLst>
              <a:rect l="0" t="0" r="r" b="b"/>
              <a:pathLst>
                <a:path w="106" h="168">
                  <a:moveTo>
                    <a:pt x="64" y="64"/>
                  </a:moveTo>
                  <a:lnTo>
                    <a:pt x="64" y="64"/>
                  </a:lnTo>
                  <a:cubicBezTo>
                    <a:pt x="68" y="59"/>
                    <a:pt x="70" y="55"/>
                    <a:pt x="71" y="53"/>
                  </a:cubicBezTo>
                  <a:cubicBezTo>
                    <a:pt x="73" y="48"/>
                    <a:pt x="74" y="43"/>
                    <a:pt x="74" y="37"/>
                  </a:cubicBezTo>
                  <a:cubicBezTo>
                    <a:pt x="74" y="28"/>
                    <a:pt x="72" y="21"/>
                    <a:pt x="69" y="16"/>
                  </a:cubicBezTo>
                  <a:cubicBezTo>
                    <a:pt x="66" y="10"/>
                    <a:pt x="60" y="7"/>
                    <a:pt x="52" y="7"/>
                  </a:cubicBezTo>
                  <a:cubicBezTo>
                    <a:pt x="47" y="7"/>
                    <a:pt x="42" y="9"/>
                    <a:pt x="39" y="13"/>
                  </a:cubicBezTo>
                  <a:cubicBezTo>
                    <a:pt x="35" y="17"/>
                    <a:pt x="33" y="21"/>
                    <a:pt x="33" y="27"/>
                  </a:cubicBezTo>
                  <a:cubicBezTo>
                    <a:pt x="33" y="36"/>
                    <a:pt x="38" y="44"/>
                    <a:pt x="47" y="52"/>
                  </a:cubicBezTo>
                  <a:cubicBezTo>
                    <a:pt x="52" y="57"/>
                    <a:pt x="58" y="61"/>
                    <a:pt x="64" y="64"/>
                  </a:cubicBezTo>
                  <a:lnTo>
                    <a:pt x="64" y="64"/>
                  </a:lnTo>
                  <a:close/>
                  <a:moveTo>
                    <a:pt x="28" y="127"/>
                  </a:moveTo>
                  <a:lnTo>
                    <a:pt x="28" y="127"/>
                  </a:lnTo>
                  <a:cubicBezTo>
                    <a:pt x="28" y="134"/>
                    <a:pt x="29" y="140"/>
                    <a:pt x="32" y="145"/>
                  </a:cubicBezTo>
                  <a:cubicBezTo>
                    <a:pt x="35" y="155"/>
                    <a:pt x="42" y="160"/>
                    <a:pt x="52" y="160"/>
                  </a:cubicBezTo>
                  <a:cubicBezTo>
                    <a:pt x="57" y="160"/>
                    <a:pt x="62" y="158"/>
                    <a:pt x="66" y="154"/>
                  </a:cubicBezTo>
                  <a:cubicBezTo>
                    <a:pt x="70" y="150"/>
                    <a:pt x="72" y="143"/>
                    <a:pt x="72" y="133"/>
                  </a:cubicBezTo>
                  <a:cubicBezTo>
                    <a:pt x="72" y="124"/>
                    <a:pt x="69" y="116"/>
                    <a:pt x="63" y="109"/>
                  </a:cubicBezTo>
                  <a:cubicBezTo>
                    <a:pt x="59" y="105"/>
                    <a:pt x="52" y="99"/>
                    <a:pt x="41" y="92"/>
                  </a:cubicBezTo>
                  <a:cubicBezTo>
                    <a:pt x="36" y="99"/>
                    <a:pt x="33" y="104"/>
                    <a:pt x="32" y="108"/>
                  </a:cubicBezTo>
                  <a:cubicBezTo>
                    <a:pt x="29" y="113"/>
                    <a:pt x="28" y="120"/>
                    <a:pt x="28" y="127"/>
                  </a:cubicBezTo>
                  <a:lnTo>
                    <a:pt x="28" y="127"/>
                  </a:lnTo>
                  <a:close/>
                  <a:moveTo>
                    <a:pt x="0" y="128"/>
                  </a:moveTo>
                  <a:lnTo>
                    <a:pt x="0" y="128"/>
                  </a:lnTo>
                  <a:cubicBezTo>
                    <a:pt x="0" y="115"/>
                    <a:pt x="4" y="106"/>
                    <a:pt x="13" y="99"/>
                  </a:cubicBezTo>
                  <a:cubicBezTo>
                    <a:pt x="17" y="95"/>
                    <a:pt x="24" y="91"/>
                    <a:pt x="33" y="88"/>
                  </a:cubicBezTo>
                  <a:lnTo>
                    <a:pt x="33" y="86"/>
                  </a:lnTo>
                  <a:cubicBezTo>
                    <a:pt x="32" y="86"/>
                    <a:pt x="28" y="83"/>
                    <a:pt x="22" y="79"/>
                  </a:cubicBezTo>
                  <a:cubicBezTo>
                    <a:pt x="17" y="74"/>
                    <a:pt x="13" y="70"/>
                    <a:pt x="10" y="66"/>
                  </a:cubicBezTo>
                  <a:cubicBezTo>
                    <a:pt x="7" y="62"/>
                    <a:pt x="5" y="58"/>
                    <a:pt x="4" y="54"/>
                  </a:cubicBezTo>
                  <a:cubicBezTo>
                    <a:pt x="3" y="50"/>
                    <a:pt x="2" y="46"/>
                    <a:pt x="2" y="42"/>
                  </a:cubicBezTo>
                  <a:cubicBezTo>
                    <a:pt x="2" y="30"/>
                    <a:pt x="7" y="21"/>
                    <a:pt x="17" y="12"/>
                  </a:cubicBezTo>
                  <a:cubicBezTo>
                    <a:pt x="27" y="4"/>
                    <a:pt x="40" y="0"/>
                    <a:pt x="56" y="0"/>
                  </a:cubicBezTo>
                  <a:cubicBezTo>
                    <a:pt x="71" y="0"/>
                    <a:pt x="83" y="4"/>
                    <a:pt x="91" y="10"/>
                  </a:cubicBezTo>
                  <a:cubicBezTo>
                    <a:pt x="98" y="17"/>
                    <a:pt x="102" y="25"/>
                    <a:pt x="102" y="34"/>
                  </a:cubicBezTo>
                  <a:cubicBezTo>
                    <a:pt x="102" y="44"/>
                    <a:pt x="98" y="52"/>
                    <a:pt x="90" y="58"/>
                  </a:cubicBezTo>
                  <a:cubicBezTo>
                    <a:pt x="86" y="61"/>
                    <a:pt x="79" y="64"/>
                    <a:pt x="72" y="67"/>
                  </a:cubicBezTo>
                  <a:lnTo>
                    <a:pt x="72" y="69"/>
                  </a:lnTo>
                  <a:cubicBezTo>
                    <a:pt x="83" y="77"/>
                    <a:pt x="91" y="84"/>
                    <a:pt x="95" y="89"/>
                  </a:cubicBezTo>
                  <a:cubicBezTo>
                    <a:pt x="102" y="98"/>
                    <a:pt x="106" y="108"/>
                    <a:pt x="106" y="119"/>
                  </a:cubicBezTo>
                  <a:cubicBezTo>
                    <a:pt x="106" y="135"/>
                    <a:pt x="100" y="147"/>
                    <a:pt x="90" y="155"/>
                  </a:cubicBezTo>
                  <a:cubicBezTo>
                    <a:pt x="79" y="164"/>
                    <a:pt x="66" y="168"/>
                    <a:pt x="49" y="168"/>
                  </a:cubicBezTo>
                  <a:cubicBezTo>
                    <a:pt x="37" y="168"/>
                    <a:pt x="26" y="165"/>
                    <a:pt x="15" y="158"/>
                  </a:cubicBezTo>
                  <a:cubicBezTo>
                    <a:pt x="5" y="151"/>
                    <a:pt x="0" y="141"/>
                    <a:pt x="0" y="128"/>
                  </a:cubicBezTo>
                  <a:lnTo>
                    <a:pt x="0" y="12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1" name="Freeform 537"/>
            <p:cNvSpPr>
              <a:spLocks noEditPoints="1"/>
            </p:cNvSpPr>
            <p:nvPr/>
          </p:nvSpPr>
          <p:spPr bwMode="auto">
            <a:xfrm>
              <a:off x="2277" y="3889"/>
              <a:ext cx="59" cy="93"/>
            </a:xfrm>
            <a:custGeom>
              <a:avLst/>
              <a:gdLst/>
              <a:ahLst/>
              <a:cxnLst>
                <a:cxn ang="0">
                  <a:pos x="50" y="75"/>
                </a:cxn>
                <a:cxn ang="0">
                  <a:pos x="50" y="75"/>
                </a:cxn>
                <a:cxn ang="0">
                  <a:pos x="41" y="77"/>
                </a:cxn>
                <a:cxn ang="0">
                  <a:pos x="39" y="84"/>
                </a:cxn>
                <a:cxn ang="0">
                  <a:pos x="38" y="92"/>
                </a:cxn>
                <a:cxn ang="0">
                  <a:pos x="38" y="104"/>
                </a:cxn>
                <a:cxn ang="0">
                  <a:pos x="38" y="125"/>
                </a:cxn>
                <a:cxn ang="0">
                  <a:pos x="40" y="141"/>
                </a:cxn>
                <a:cxn ang="0">
                  <a:pos x="45" y="156"/>
                </a:cxn>
                <a:cxn ang="0">
                  <a:pos x="56" y="161"/>
                </a:cxn>
                <a:cxn ang="0">
                  <a:pos x="69" y="151"/>
                </a:cxn>
                <a:cxn ang="0">
                  <a:pos x="71" y="126"/>
                </a:cxn>
                <a:cxn ang="0">
                  <a:pos x="66" y="86"/>
                </a:cxn>
                <a:cxn ang="0">
                  <a:pos x="50" y="75"/>
                </a:cxn>
                <a:cxn ang="0">
                  <a:pos x="50" y="75"/>
                </a:cxn>
                <a:cxn ang="0">
                  <a:pos x="106" y="6"/>
                </a:cxn>
                <a:cxn ang="0">
                  <a:pos x="106" y="6"/>
                </a:cxn>
                <a:cxn ang="0">
                  <a:pos x="65" y="27"/>
                </a:cxn>
                <a:cxn ang="0">
                  <a:pos x="42" y="67"/>
                </a:cxn>
                <a:cxn ang="0">
                  <a:pos x="44" y="67"/>
                </a:cxn>
                <a:cxn ang="0">
                  <a:pos x="51" y="65"/>
                </a:cxn>
                <a:cxn ang="0">
                  <a:pos x="63" y="64"/>
                </a:cxn>
                <a:cxn ang="0">
                  <a:pos x="94" y="76"/>
                </a:cxn>
                <a:cxn ang="0">
                  <a:pos x="107" y="112"/>
                </a:cxn>
                <a:cxn ang="0">
                  <a:pos x="91" y="154"/>
                </a:cxn>
                <a:cxn ang="0">
                  <a:pos x="55" y="168"/>
                </a:cxn>
                <a:cxn ang="0">
                  <a:pos x="16" y="150"/>
                </a:cxn>
                <a:cxn ang="0">
                  <a:pos x="0" y="100"/>
                </a:cxn>
                <a:cxn ang="0">
                  <a:pos x="32" y="29"/>
                </a:cxn>
                <a:cxn ang="0">
                  <a:pos x="106" y="0"/>
                </a:cxn>
                <a:cxn ang="0">
                  <a:pos x="106" y="6"/>
                </a:cxn>
              </a:cxnLst>
              <a:rect l="0" t="0" r="r" b="b"/>
              <a:pathLst>
                <a:path w="107" h="168">
                  <a:moveTo>
                    <a:pt x="50" y="75"/>
                  </a:moveTo>
                  <a:lnTo>
                    <a:pt x="50" y="75"/>
                  </a:lnTo>
                  <a:cubicBezTo>
                    <a:pt x="46" y="75"/>
                    <a:pt x="43" y="75"/>
                    <a:pt x="41" y="77"/>
                  </a:cubicBezTo>
                  <a:cubicBezTo>
                    <a:pt x="40" y="78"/>
                    <a:pt x="39" y="81"/>
                    <a:pt x="39" y="84"/>
                  </a:cubicBezTo>
                  <a:cubicBezTo>
                    <a:pt x="39" y="86"/>
                    <a:pt x="38" y="89"/>
                    <a:pt x="38" y="92"/>
                  </a:cubicBezTo>
                  <a:cubicBezTo>
                    <a:pt x="38" y="96"/>
                    <a:pt x="38" y="100"/>
                    <a:pt x="38" y="104"/>
                  </a:cubicBezTo>
                  <a:cubicBezTo>
                    <a:pt x="38" y="112"/>
                    <a:pt x="38" y="119"/>
                    <a:pt x="38" y="125"/>
                  </a:cubicBezTo>
                  <a:cubicBezTo>
                    <a:pt x="39" y="132"/>
                    <a:pt x="39" y="137"/>
                    <a:pt x="40" y="141"/>
                  </a:cubicBezTo>
                  <a:cubicBezTo>
                    <a:pt x="41" y="147"/>
                    <a:pt x="43" y="152"/>
                    <a:pt x="45" y="156"/>
                  </a:cubicBezTo>
                  <a:cubicBezTo>
                    <a:pt x="47" y="159"/>
                    <a:pt x="51" y="161"/>
                    <a:pt x="56" y="161"/>
                  </a:cubicBezTo>
                  <a:cubicBezTo>
                    <a:pt x="62" y="161"/>
                    <a:pt x="67" y="158"/>
                    <a:pt x="69" y="151"/>
                  </a:cubicBezTo>
                  <a:cubicBezTo>
                    <a:pt x="70" y="147"/>
                    <a:pt x="71" y="138"/>
                    <a:pt x="71" y="126"/>
                  </a:cubicBezTo>
                  <a:cubicBezTo>
                    <a:pt x="71" y="106"/>
                    <a:pt x="69" y="93"/>
                    <a:pt x="66" y="86"/>
                  </a:cubicBezTo>
                  <a:cubicBezTo>
                    <a:pt x="63" y="78"/>
                    <a:pt x="57" y="75"/>
                    <a:pt x="50" y="75"/>
                  </a:cubicBezTo>
                  <a:lnTo>
                    <a:pt x="50" y="75"/>
                  </a:lnTo>
                  <a:close/>
                  <a:moveTo>
                    <a:pt x="106" y="6"/>
                  </a:moveTo>
                  <a:lnTo>
                    <a:pt x="106" y="6"/>
                  </a:lnTo>
                  <a:cubicBezTo>
                    <a:pt x="89" y="9"/>
                    <a:pt x="75" y="16"/>
                    <a:pt x="65" y="27"/>
                  </a:cubicBezTo>
                  <a:cubicBezTo>
                    <a:pt x="54" y="37"/>
                    <a:pt x="47" y="50"/>
                    <a:pt x="42" y="67"/>
                  </a:cubicBezTo>
                  <a:lnTo>
                    <a:pt x="44" y="67"/>
                  </a:lnTo>
                  <a:cubicBezTo>
                    <a:pt x="46" y="67"/>
                    <a:pt x="49" y="66"/>
                    <a:pt x="51" y="65"/>
                  </a:cubicBezTo>
                  <a:cubicBezTo>
                    <a:pt x="55" y="64"/>
                    <a:pt x="59" y="64"/>
                    <a:pt x="63" y="64"/>
                  </a:cubicBezTo>
                  <a:cubicBezTo>
                    <a:pt x="75" y="64"/>
                    <a:pt x="85" y="68"/>
                    <a:pt x="94" y="76"/>
                  </a:cubicBezTo>
                  <a:cubicBezTo>
                    <a:pt x="103" y="84"/>
                    <a:pt x="107" y="96"/>
                    <a:pt x="107" y="112"/>
                  </a:cubicBezTo>
                  <a:cubicBezTo>
                    <a:pt x="107" y="130"/>
                    <a:pt x="102" y="144"/>
                    <a:pt x="91" y="154"/>
                  </a:cubicBezTo>
                  <a:cubicBezTo>
                    <a:pt x="81" y="163"/>
                    <a:pt x="69" y="168"/>
                    <a:pt x="55" y="168"/>
                  </a:cubicBezTo>
                  <a:cubicBezTo>
                    <a:pt x="40" y="168"/>
                    <a:pt x="27" y="162"/>
                    <a:pt x="16" y="150"/>
                  </a:cubicBezTo>
                  <a:cubicBezTo>
                    <a:pt x="5" y="138"/>
                    <a:pt x="0" y="121"/>
                    <a:pt x="0" y="100"/>
                  </a:cubicBezTo>
                  <a:cubicBezTo>
                    <a:pt x="0" y="71"/>
                    <a:pt x="11" y="47"/>
                    <a:pt x="32" y="29"/>
                  </a:cubicBezTo>
                  <a:cubicBezTo>
                    <a:pt x="52" y="12"/>
                    <a:pt x="76" y="3"/>
                    <a:pt x="106" y="0"/>
                  </a:cubicBezTo>
                  <a:lnTo>
                    <a:pt x="106" y="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2" name="Freeform 538"/>
            <p:cNvSpPr>
              <a:spLocks noEditPoints="1"/>
            </p:cNvSpPr>
            <p:nvPr/>
          </p:nvSpPr>
          <p:spPr bwMode="auto">
            <a:xfrm>
              <a:off x="2375" y="3889"/>
              <a:ext cx="89" cy="91"/>
            </a:xfrm>
            <a:custGeom>
              <a:avLst/>
              <a:gdLst/>
              <a:ahLst/>
              <a:cxnLst>
                <a:cxn ang="0">
                  <a:pos x="90" y="109"/>
                </a:cxn>
                <a:cxn ang="0">
                  <a:pos x="90" y="109"/>
                </a:cxn>
                <a:cxn ang="0">
                  <a:pos x="67" y="54"/>
                </a:cxn>
                <a:cxn ang="0">
                  <a:pos x="65" y="54"/>
                </a:cxn>
                <a:cxn ang="0">
                  <a:pos x="43" y="109"/>
                </a:cxn>
                <a:cxn ang="0">
                  <a:pos x="90" y="109"/>
                </a:cxn>
                <a:cxn ang="0">
                  <a:pos x="0" y="160"/>
                </a:cxn>
                <a:cxn ang="0">
                  <a:pos x="0" y="160"/>
                </a:cxn>
                <a:cxn ang="0">
                  <a:pos x="14" y="152"/>
                </a:cxn>
                <a:cxn ang="0">
                  <a:pos x="23" y="132"/>
                </a:cxn>
                <a:cxn ang="0">
                  <a:pos x="77" y="1"/>
                </a:cxn>
                <a:cxn ang="0">
                  <a:pos x="83" y="1"/>
                </a:cxn>
                <a:cxn ang="0">
                  <a:pos x="137" y="126"/>
                </a:cxn>
                <a:cxn ang="0">
                  <a:pos x="150" y="154"/>
                </a:cxn>
                <a:cxn ang="0">
                  <a:pos x="163" y="160"/>
                </a:cxn>
                <a:cxn ang="0">
                  <a:pos x="163" y="166"/>
                </a:cxn>
                <a:cxn ang="0">
                  <a:pos x="85" y="166"/>
                </a:cxn>
                <a:cxn ang="0">
                  <a:pos x="85" y="160"/>
                </a:cxn>
                <a:cxn ang="0">
                  <a:pos x="101" y="158"/>
                </a:cxn>
                <a:cxn ang="0">
                  <a:pos x="104" y="150"/>
                </a:cxn>
                <a:cxn ang="0">
                  <a:pos x="102" y="141"/>
                </a:cxn>
                <a:cxn ang="0">
                  <a:pos x="99" y="133"/>
                </a:cxn>
                <a:cxn ang="0">
                  <a:pos x="93" y="119"/>
                </a:cxn>
                <a:cxn ang="0">
                  <a:pos x="39" y="119"/>
                </a:cxn>
                <a:cxn ang="0">
                  <a:pos x="33" y="137"/>
                </a:cxn>
                <a:cxn ang="0">
                  <a:pos x="30" y="151"/>
                </a:cxn>
                <a:cxn ang="0">
                  <a:pos x="36" y="158"/>
                </a:cxn>
                <a:cxn ang="0">
                  <a:pos x="49" y="160"/>
                </a:cxn>
                <a:cxn ang="0">
                  <a:pos x="49" y="166"/>
                </a:cxn>
                <a:cxn ang="0">
                  <a:pos x="0" y="166"/>
                </a:cxn>
                <a:cxn ang="0">
                  <a:pos x="0" y="160"/>
                </a:cxn>
                <a:cxn ang="0">
                  <a:pos x="83" y="0"/>
                </a:cxn>
                <a:cxn ang="0">
                  <a:pos x="83" y="0"/>
                </a:cxn>
                <a:cxn ang="0">
                  <a:pos x="83" y="0"/>
                </a:cxn>
              </a:cxnLst>
              <a:rect l="0" t="0" r="r" b="b"/>
              <a:pathLst>
                <a:path w="163" h="166">
                  <a:moveTo>
                    <a:pt x="90" y="109"/>
                  </a:moveTo>
                  <a:lnTo>
                    <a:pt x="90" y="109"/>
                  </a:lnTo>
                  <a:lnTo>
                    <a:pt x="67" y="54"/>
                  </a:lnTo>
                  <a:lnTo>
                    <a:pt x="65" y="54"/>
                  </a:lnTo>
                  <a:lnTo>
                    <a:pt x="43" y="109"/>
                  </a:lnTo>
                  <a:lnTo>
                    <a:pt x="90" y="109"/>
                  </a:lnTo>
                  <a:close/>
                  <a:moveTo>
                    <a:pt x="0" y="160"/>
                  </a:moveTo>
                  <a:lnTo>
                    <a:pt x="0" y="160"/>
                  </a:lnTo>
                  <a:cubicBezTo>
                    <a:pt x="6" y="159"/>
                    <a:pt x="10" y="157"/>
                    <a:pt x="14" y="152"/>
                  </a:cubicBezTo>
                  <a:cubicBezTo>
                    <a:pt x="16" y="149"/>
                    <a:pt x="19" y="142"/>
                    <a:pt x="23" y="132"/>
                  </a:cubicBezTo>
                  <a:lnTo>
                    <a:pt x="77" y="1"/>
                  </a:lnTo>
                  <a:lnTo>
                    <a:pt x="83" y="1"/>
                  </a:lnTo>
                  <a:lnTo>
                    <a:pt x="137" y="126"/>
                  </a:lnTo>
                  <a:cubicBezTo>
                    <a:pt x="143" y="140"/>
                    <a:pt x="147" y="150"/>
                    <a:pt x="150" y="154"/>
                  </a:cubicBezTo>
                  <a:cubicBezTo>
                    <a:pt x="153" y="158"/>
                    <a:pt x="157" y="160"/>
                    <a:pt x="163" y="160"/>
                  </a:cubicBezTo>
                  <a:lnTo>
                    <a:pt x="163" y="166"/>
                  </a:lnTo>
                  <a:lnTo>
                    <a:pt x="85" y="166"/>
                  </a:lnTo>
                  <a:lnTo>
                    <a:pt x="85" y="160"/>
                  </a:lnTo>
                  <a:cubicBezTo>
                    <a:pt x="93" y="159"/>
                    <a:pt x="98" y="159"/>
                    <a:pt x="101" y="158"/>
                  </a:cubicBezTo>
                  <a:cubicBezTo>
                    <a:pt x="103" y="157"/>
                    <a:pt x="104" y="154"/>
                    <a:pt x="104" y="150"/>
                  </a:cubicBezTo>
                  <a:cubicBezTo>
                    <a:pt x="104" y="148"/>
                    <a:pt x="104" y="145"/>
                    <a:pt x="102" y="141"/>
                  </a:cubicBezTo>
                  <a:cubicBezTo>
                    <a:pt x="102" y="139"/>
                    <a:pt x="101" y="136"/>
                    <a:pt x="99" y="133"/>
                  </a:cubicBezTo>
                  <a:lnTo>
                    <a:pt x="93" y="119"/>
                  </a:lnTo>
                  <a:lnTo>
                    <a:pt x="39" y="119"/>
                  </a:lnTo>
                  <a:cubicBezTo>
                    <a:pt x="36" y="128"/>
                    <a:pt x="34" y="134"/>
                    <a:pt x="33" y="137"/>
                  </a:cubicBezTo>
                  <a:cubicBezTo>
                    <a:pt x="31" y="143"/>
                    <a:pt x="30" y="148"/>
                    <a:pt x="30" y="151"/>
                  </a:cubicBezTo>
                  <a:cubicBezTo>
                    <a:pt x="30" y="154"/>
                    <a:pt x="32" y="157"/>
                    <a:pt x="36" y="158"/>
                  </a:cubicBezTo>
                  <a:cubicBezTo>
                    <a:pt x="39" y="159"/>
                    <a:pt x="43" y="159"/>
                    <a:pt x="49" y="160"/>
                  </a:cubicBezTo>
                  <a:lnTo>
                    <a:pt x="49" y="166"/>
                  </a:lnTo>
                  <a:lnTo>
                    <a:pt x="0" y="166"/>
                  </a:lnTo>
                  <a:lnTo>
                    <a:pt x="0" y="160"/>
                  </a:lnTo>
                  <a:close/>
                  <a:moveTo>
                    <a:pt x="83" y="0"/>
                  </a:moveTo>
                  <a:lnTo>
                    <a:pt x="83" y="0"/>
                  </a:lnTo>
                  <a:lnTo>
                    <a:pt x="8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3" name="Freeform 539"/>
            <p:cNvSpPr>
              <a:spLocks noEditPoints="1"/>
            </p:cNvSpPr>
            <p:nvPr/>
          </p:nvSpPr>
          <p:spPr bwMode="auto">
            <a:xfrm>
              <a:off x="2471" y="3891"/>
              <a:ext cx="67" cy="91"/>
            </a:xfrm>
            <a:custGeom>
              <a:avLst/>
              <a:gdLst/>
              <a:ahLst/>
              <a:cxnLst>
                <a:cxn ang="0">
                  <a:pos x="54" y="151"/>
                </a:cxn>
                <a:cxn ang="0">
                  <a:pos x="54" y="151"/>
                </a:cxn>
                <a:cxn ang="0">
                  <a:pos x="68" y="145"/>
                </a:cxn>
                <a:cxn ang="0">
                  <a:pos x="74" y="135"/>
                </a:cxn>
                <a:cxn ang="0">
                  <a:pos x="74" y="77"/>
                </a:cxn>
                <a:cxn ang="0">
                  <a:pos x="69" y="68"/>
                </a:cxn>
                <a:cxn ang="0">
                  <a:pos x="55" y="62"/>
                </a:cxn>
                <a:cxn ang="0">
                  <a:pos x="38" y="80"/>
                </a:cxn>
                <a:cxn ang="0">
                  <a:pos x="35" y="107"/>
                </a:cxn>
                <a:cxn ang="0">
                  <a:pos x="38" y="135"/>
                </a:cxn>
                <a:cxn ang="0">
                  <a:pos x="54" y="151"/>
                </a:cxn>
                <a:cxn ang="0">
                  <a:pos x="54" y="151"/>
                </a:cxn>
                <a:cxn ang="0">
                  <a:pos x="0" y="110"/>
                </a:cxn>
                <a:cxn ang="0">
                  <a:pos x="0" y="110"/>
                </a:cxn>
                <a:cxn ang="0">
                  <a:pos x="13" y="65"/>
                </a:cxn>
                <a:cxn ang="0">
                  <a:pos x="46" y="49"/>
                </a:cxn>
                <a:cxn ang="0">
                  <a:pos x="63" y="53"/>
                </a:cxn>
                <a:cxn ang="0">
                  <a:pos x="74" y="63"/>
                </a:cxn>
                <a:cxn ang="0">
                  <a:pos x="74" y="20"/>
                </a:cxn>
                <a:cxn ang="0">
                  <a:pos x="71" y="9"/>
                </a:cxn>
                <a:cxn ang="0">
                  <a:pos x="56" y="6"/>
                </a:cxn>
                <a:cxn ang="0">
                  <a:pos x="56" y="0"/>
                </a:cxn>
                <a:cxn ang="0">
                  <a:pos x="108" y="0"/>
                </a:cxn>
                <a:cxn ang="0">
                  <a:pos x="108" y="138"/>
                </a:cxn>
                <a:cxn ang="0">
                  <a:pos x="110" y="148"/>
                </a:cxn>
                <a:cxn ang="0">
                  <a:pos x="121" y="151"/>
                </a:cxn>
                <a:cxn ang="0">
                  <a:pos x="121" y="157"/>
                </a:cxn>
                <a:cxn ang="0">
                  <a:pos x="95" y="160"/>
                </a:cxn>
                <a:cxn ang="0">
                  <a:pos x="75" y="165"/>
                </a:cxn>
                <a:cxn ang="0">
                  <a:pos x="75" y="149"/>
                </a:cxn>
                <a:cxn ang="0">
                  <a:pos x="63" y="160"/>
                </a:cxn>
                <a:cxn ang="0">
                  <a:pos x="43" y="165"/>
                </a:cxn>
                <a:cxn ang="0">
                  <a:pos x="13" y="150"/>
                </a:cxn>
                <a:cxn ang="0">
                  <a:pos x="0" y="110"/>
                </a:cxn>
                <a:cxn ang="0">
                  <a:pos x="0" y="110"/>
                </a:cxn>
              </a:cxnLst>
              <a:rect l="0" t="0" r="r" b="b"/>
              <a:pathLst>
                <a:path w="121" h="165">
                  <a:moveTo>
                    <a:pt x="54" y="151"/>
                  </a:moveTo>
                  <a:lnTo>
                    <a:pt x="54" y="151"/>
                  </a:lnTo>
                  <a:cubicBezTo>
                    <a:pt x="59" y="151"/>
                    <a:pt x="64" y="149"/>
                    <a:pt x="68" y="145"/>
                  </a:cubicBezTo>
                  <a:cubicBezTo>
                    <a:pt x="72" y="140"/>
                    <a:pt x="74" y="137"/>
                    <a:pt x="74" y="135"/>
                  </a:cubicBezTo>
                  <a:lnTo>
                    <a:pt x="74" y="77"/>
                  </a:lnTo>
                  <a:cubicBezTo>
                    <a:pt x="74" y="75"/>
                    <a:pt x="72" y="72"/>
                    <a:pt x="69" y="68"/>
                  </a:cubicBezTo>
                  <a:cubicBezTo>
                    <a:pt x="65" y="64"/>
                    <a:pt x="61" y="62"/>
                    <a:pt x="55" y="62"/>
                  </a:cubicBezTo>
                  <a:cubicBezTo>
                    <a:pt x="46" y="62"/>
                    <a:pt x="41" y="68"/>
                    <a:pt x="38" y="80"/>
                  </a:cubicBezTo>
                  <a:cubicBezTo>
                    <a:pt x="36" y="86"/>
                    <a:pt x="35" y="95"/>
                    <a:pt x="35" y="107"/>
                  </a:cubicBezTo>
                  <a:cubicBezTo>
                    <a:pt x="35" y="119"/>
                    <a:pt x="36" y="128"/>
                    <a:pt x="38" y="135"/>
                  </a:cubicBezTo>
                  <a:cubicBezTo>
                    <a:pt x="40" y="146"/>
                    <a:pt x="46" y="151"/>
                    <a:pt x="54" y="151"/>
                  </a:cubicBezTo>
                  <a:lnTo>
                    <a:pt x="54" y="151"/>
                  </a:lnTo>
                  <a:close/>
                  <a:moveTo>
                    <a:pt x="0" y="110"/>
                  </a:moveTo>
                  <a:lnTo>
                    <a:pt x="0" y="110"/>
                  </a:lnTo>
                  <a:cubicBezTo>
                    <a:pt x="0" y="91"/>
                    <a:pt x="4" y="76"/>
                    <a:pt x="13" y="65"/>
                  </a:cubicBezTo>
                  <a:cubicBezTo>
                    <a:pt x="22" y="54"/>
                    <a:pt x="33" y="49"/>
                    <a:pt x="46" y="49"/>
                  </a:cubicBezTo>
                  <a:cubicBezTo>
                    <a:pt x="52" y="49"/>
                    <a:pt x="58" y="50"/>
                    <a:pt x="63" y="53"/>
                  </a:cubicBezTo>
                  <a:cubicBezTo>
                    <a:pt x="66" y="55"/>
                    <a:pt x="69" y="59"/>
                    <a:pt x="74" y="63"/>
                  </a:cubicBezTo>
                  <a:lnTo>
                    <a:pt x="74" y="20"/>
                  </a:lnTo>
                  <a:cubicBezTo>
                    <a:pt x="74" y="14"/>
                    <a:pt x="73" y="10"/>
                    <a:pt x="71" y="9"/>
                  </a:cubicBezTo>
                  <a:cubicBezTo>
                    <a:pt x="68" y="7"/>
                    <a:pt x="63" y="6"/>
                    <a:pt x="56" y="6"/>
                  </a:cubicBezTo>
                  <a:lnTo>
                    <a:pt x="56" y="0"/>
                  </a:lnTo>
                  <a:lnTo>
                    <a:pt x="108" y="0"/>
                  </a:lnTo>
                  <a:lnTo>
                    <a:pt x="108" y="138"/>
                  </a:lnTo>
                  <a:cubicBezTo>
                    <a:pt x="108" y="143"/>
                    <a:pt x="108" y="146"/>
                    <a:pt x="110" y="148"/>
                  </a:cubicBezTo>
                  <a:cubicBezTo>
                    <a:pt x="112" y="150"/>
                    <a:pt x="116" y="151"/>
                    <a:pt x="121" y="151"/>
                  </a:cubicBezTo>
                  <a:lnTo>
                    <a:pt x="121" y="157"/>
                  </a:lnTo>
                  <a:cubicBezTo>
                    <a:pt x="108" y="158"/>
                    <a:pt x="99" y="159"/>
                    <a:pt x="95" y="160"/>
                  </a:cubicBezTo>
                  <a:cubicBezTo>
                    <a:pt x="92" y="161"/>
                    <a:pt x="85" y="162"/>
                    <a:pt x="75" y="165"/>
                  </a:cubicBezTo>
                  <a:lnTo>
                    <a:pt x="75" y="149"/>
                  </a:lnTo>
                  <a:cubicBezTo>
                    <a:pt x="70" y="154"/>
                    <a:pt x="66" y="157"/>
                    <a:pt x="63" y="160"/>
                  </a:cubicBezTo>
                  <a:cubicBezTo>
                    <a:pt x="57" y="163"/>
                    <a:pt x="50" y="165"/>
                    <a:pt x="43" y="165"/>
                  </a:cubicBezTo>
                  <a:cubicBezTo>
                    <a:pt x="32" y="165"/>
                    <a:pt x="22" y="160"/>
                    <a:pt x="13" y="150"/>
                  </a:cubicBezTo>
                  <a:cubicBezTo>
                    <a:pt x="4" y="140"/>
                    <a:pt x="0" y="127"/>
                    <a:pt x="0" y="110"/>
                  </a:cubicBezTo>
                  <a:lnTo>
                    <a:pt x="0" y="11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4" name="Freeform 540"/>
            <p:cNvSpPr>
              <a:spLocks noEditPoints="1"/>
            </p:cNvSpPr>
            <p:nvPr/>
          </p:nvSpPr>
          <p:spPr bwMode="auto">
            <a:xfrm>
              <a:off x="2544" y="3891"/>
              <a:ext cx="67" cy="91"/>
            </a:xfrm>
            <a:custGeom>
              <a:avLst/>
              <a:gdLst/>
              <a:ahLst/>
              <a:cxnLst>
                <a:cxn ang="0">
                  <a:pos x="55" y="151"/>
                </a:cxn>
                <a:cxn ang="0">
                  <a:pos x="55" y="151"/>
                </a:cxn>
                <a:cxn ang="0">
                  <a:pos x="68" y="145"/>
                </a:cxn>
                <a:cxn ang="0">
                  <a:pos x="74" y="135"/>
                </a:cxn>
                <a:cxn ang="0">
                  <a:pos x="74" y="77"/>
                </a:cxn>
                <a:cxn ang="0">
                  <a:pos x="69" y="68"/>
                </a:cxn>
                <a:cxn ang="0">
                  <a:pos x="55" y="62"/>
                </a:cxn>
                <a:cxn ang="0">
                  <a:pos x="38" y="80"/>
                </a:cxn>
                <a:cxn ang="0">
                  <a:pos x="36" y="107"/>
                </a:cxn>
                <a:cxn ang="0">
                  <a:pos x="38" y="135"/>
                </a:cxn>
                <a:cxn ang="0">
                  <a:pos x="55" y="151"/>
                </a:cxn>
                <a:cxn ang="0">
                  <a:pos x="55" y="151"/>
                </a:cxn>
                <a:cxn ang="0">
                  <a:pos x="0" y="110"/>
                </a:cxn>
                <a:cxn ang="0">
                  <a:pos x="0" y="110"/>
                </a:cxn>
                <a:cxn ang="0">
                  <a:pos x="14" y="65"/>
                </a:cxn>
                <a:cxn ang="0">
                  <a:pos x="46" y="49"/>
                </a:cxn>
                <a:cxn ang="0">
                  <a:pos x="63" y="53"/>
                </a:cxn>
                <a:cxn ang="0">
                  <a:pos x="74" y="63"/>
                </a:cxn>
                <a:cxn ang="0">
                  <a:pos x="74" y="20"/>
                </a:cxn>
                <a:cxn ang="0">
                  <a:pos x="71" y="9"/>
                </a:cxn>
                <a:cxn ang="0">
                  <a:pos x="57" y="6"/>
                </a:cxn>
                <a:cxn ang="0">
                  <a:pos x="57" y="0"/>
                </a:cxn>
                <a:cxn ang="0">
                  <a:pos x="108" y="0"/>
                </a:cxn>
                <a:cxn ang="0">
                  <a:pos x="108" y="138"/>
                </a:cxn>
                <a:cxn ang="0">
                  <a:pos x="111" y="148"/>
                </a:cxn>
                <a:cxn ang="0">
                  <a:pos x="122" y="151"/>
                </a:cxn>
                <a:cxn ang="0">
                  <a:pos x="122" y="157"/>
                </a:cxn>
                <a:cxn ang="0">
                  <a:pos x="96" y="160"/>
                </a:cxn>
                <a:cxn ang="0">
                  <a:pos x="75" y="165"/>
                </a:cxn>
                <a:cxn ang="0">
                  <a:pos x="75" y="149"/>
                </a:cxn>
                <a:cxn ang="0">
                  <a:pos x="63" y="160"/>
                </a:cxn>
                <a:cxn ang="0">
                  <a:pos x="44" y="165"/>
                </a:cxn>
                <a:cxn ang="0">
                  <a:pos x="13" y="150"/>
                </a:cxn>
                <a:cxn ang="0">
                  <a:pos x="0" y="110"/>
                </a:cxn>
                <a:cxn ang="0">
                  <a:pos x="0" y="110"/>
                </a:cxn>
              </a:cxnLst>
              <a:rect l="0" t="0" r="r" b="b"/>
              <a:pathLst>
                <a:path w="122" h="165">
                  <a:moveTo>
                    <a:pt x="55" y="151"/>
                  </a:moveTo>
                  <a:lnTo>
                    <a:pt x="55" y="151"/>
                  </a:lnTo>
                  <a:cubicBezTo>
                    <a:pt x="60" y="151"/>
                    <a:pt x="64" y="149"/>
                    <a:pt x="68" y="145"/>
                  </a:cubicBezTo>
                  <a:cubicBezTo>
                    <a:pt x="72" y="140"/>
                    <a:pt x="74" y="137"/>
                    <a:pt x="74" y="135"/>
                  </a:cubicBezTo>
                  <a:lnTo>
                    <a:pt x="74" y="77"/>
                  </a:lnTo>
                  <a:cubicBezTo>
                    <a:pt x="74" y="75"/>
                    <a:pt x="73" y="72"/>
                    <a:pt x="69" y="68"/>
                  </a:cubicBezTo>
                  <a:cubicBezTo>
                    <a:pt x="66" y="64"/>
                    <a:pt x="61" y="62"/>
                    <a:pt x="55" y="62"/>
                  </a:cubicBezTo>
                  <a:cubicBezTo>
                    <a:pt x="47" y="62"/>
                    <a:pt x="41" y="68"/>
                    <a:pt x="38" y="80"/>
                  </a:cubicBezTo>
                  <a:cubicBezTo>
                    <a:pt x="36" y="86"/>
                    <a:pt x="36" y="95"/>
                    <a:pt x="36" y="107"/>
                  </a:cubicBezTo>
                  <a:cubicBezTo>
                    <a:pt x="36" y="119"/>
                    <a:pt x="36" y="128"/>
                    <a:pt x="38" y="135"/>
                  </a:cubicBezTo>
                  <a:cubicBezTo>
                    <a:pt x="41" y="146"/>
                    <a:pt x="46" y="151"/>
                    <a:pt x="55" y="151"/>
                  </a:cubicBezTo>
                  <a:lnTo>
                    <a:pt x="55" y="151"/>
                  </a:lnTo>
                  <a:close/>
                  <a:moveTo>
                    <a:pt x="0" y="110"/>
                  </a:moveTo>
                  <a:lnTo>
                    <a:pt x="0" y="110"/>
                  </a:lnTo>
                  <a:cubicBezTo>
                    <a:pt x="0" y="91"/>
                    <a:pt x="5" y="76"/>
                    <a:pt x="14" y="65"/>
                  </a:cubicBezTo>
                  <a:cubicBezTo>
                    <a:pt x="23" y="54"/>
                    <a:pt x="34" y="49"/>
                    <a:pt x="46" y="49"/>
                  </a:cubicBezTo>
                  <a:cubicBezTo>
                    <a:pt x="53" y="49"/>
                    <a:pt x="58" y="50"/>
                    <a:pt x="63" y="53"/>
                  </a:cubicBezTo>
                  <a:cubicBezTo>
                    <a:pt x="66" y="55"/>
                    <a:pt x="70" y="59"/>
                    <a:pt x="74" y="63"/>
                  </a:cubicBezTo>
                  <a:lnTo>
                    <a:pt x="74" y="20"/>
                  </a:lnTo>
                  <a:cubicBezTo>
                    <a:pt x="74" y="14"/>
                    <a:pt x="73" y="10"/>
                    <a:pt x="71" y="9"/>
                  </a:cubicBezTo>
                  <a:cubicBezTo>
                    <a:pt x="69" y="7"/>
                    <a:pt x="64" y="6"/>
                    <a:pt x="57" y="6"/>
                  </a:cubicBezTo>
                  <a:lnTo>
                    <a:pt x="57" y="0"/>
                  </a:lnTo>
                  <a:lnTo>
                    <a:pt x="108" y="0"/>
                  </a:lnTo>
                  <a:lnTo>
                    <a:pt x="108" y="138"/>
                  </a:lnTo>
                  <a:cubicBezTo>
                    <a:pt x="108" y="143"/>
                    <a:pt x="109" y="146"/>
                    <a:pt x="111" y="148"/>
                  </a:cubicBezTo>
                  <a:cubicBezTo>
                    <a:pt x="113" y="150"/>
                    <a:pt x="116" y="151"/>
                    <a:pt x="122" y="151"/>
                  </a:cubicBezTo>
                  <a:lnTo>
                    <a:pt x="122" y="157"/>
                  </a:lnTo>
                  <a:cubicBezTo>
                    <a:pt x="108" y="158"/>
                    <a:pt x="100" y="159"/>
                    <a:pt x="96" y="160"/>
                  </a:cubicBezTo>
                  <a:cubicBezTo>
                    <a:pt x="92" y="161"/>
                    <a:pt x="85" y="162"/>
                    <a:pt x="75" y="165"/>
                  </a:cubicBezTo>
                  <a:lnTo>
                    <a:pt x="75" y="149"/>
                  </a:lnTo>
                  <a:cubicBezTo>
                    <a:pt x="71" y="154"/>
                    <a:pt x="67" y="157"/>
                    <a:pt x="63" y="160"/>
                  </a:cubicBezTo>
                  <a:cubicBezTo>
                    <a:pt x="57" y="163"/>
                    <a:pt x="51" y="165"/>
                    <a:pt x="44" y="165"/>
                  </a:cubicBezTo>
                  <a:cubicBezTo>
                    <a:pt x="32" y="165"/>
                    <a:pt x="22" y="160"/>
                    <a:pt x="13" y="150"/>
                  </a:cubicBezTo>
                  <a:cubicBezTo>
                    <a:pt x="5" y="140"/>
                    <a:pt x="0" y="127"/>
                    <a:pt x="0" y="110"/>
                  </a:cubicBezTo>
                  <a:lnTo>
                    <a:pt x="0" y="11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5" name="Freeform 541"/>
            <p:cNvSpPr>
              <a:spLocks/>
            </p:cNvSpPr>
            <p:nvPr/>
          </p:nvSpPr>
          <p:spPr bwMode="auto">
            <a:xfrm>
              <a:off x="2617" y="3918"/>
              <a:ext cx="53" cy="62"/>
            </a:xfrm>
            <a:custGeom>
              <a:avLst/>
              <a:gdLst/>
              <a:ahLst/>
              <a:cxnLst>
                <a:cxn ang="0">
                  <a:pos x="0" y="107"/>
                </a:cxn>
                <a:cxn ang="0">
                  <a:pos x="0" y="107"/>
                </a:cxn>
                <a:cxn ang="0">
                  <a:pos x="10" y="104"/>
                </a:cxn>
                <a:cxn ang="0">
                  <a:pos x="13" y="94"/>
                </a:cxn>
                <a:cxn ang="0">
                  <a:pos x="13" y="87"/>
                </a:cxn>
                <a:cxn ang="0">
                  <a:pos x="13" y="22"/>
                </a:cxn>
                <a:cxn ang="0">
                  <a:pos x="10" y="12"/>
                </a:cxn>
                <a:cxn ang="0">
                  <a:pos x="0" y="8"/>
                </a:cxn>
                <a:cxn ang="0">
                  <a:pos x="0" y="3"/>
                </a:cxn>
                <a:cxn ang="0">
                  <a:pos x="45" y="3"/>
                </a:cxn>
                <a:cxn ang="0">
                  <a:pos x="45" y="21"/>
                </a:cxn>
                <a:cxn ang="0">
                  <a:pos x="61" y="6"/>
                </a:cxn>
                <a:cxn ang="0">
                  <a:pos x="78" y="0"/>
                </a:cxn>
                <a:cxn ang="0">
                  <a:pos x="91" y="4"/>
                </a:cxn>
                <a:cxn ang="0">
                  <a:pos x="97" y="18"/>
                </a:cxn>
                <a:cxn ang="0">
                  <a:pos x="93" y="30"/>
                </a:cxn>
                <a:cxn ang="0">
                  <a:pos x="82" y="34"/>
                </a:cxn>
                <a:cxn ang="0">
                  <a:pos x="69" y="27"/>
                </a:cxn>
                <a:cxn ang="0">
                  <a:pos x="61" y="20"/>
                </a:cxn>
                <a:cxn ang="0">
                  <a:pos x="51" y="26"/>
                </a:cxn>
                <a:cxn ang="0">
                  <a:pos x="47" y="43"/>
                </a:cxn>
                <a:cxn ang="0">
                  <a:pos x="47" y="88"/>
                </a:cxn>
                <a:cxn ang="0">
                  <a:pos x="50" y="103"/>
                </a:cxn>
                <a:cxn ang="0">
                  <a:pos x="64" y="107"/>
                </a:cxn>
                <a:cxn ang="0">
                  <a:pos x="64" y="113"/>
                </a:cxn>
                <a:cxn ang="0">
                  <a:pos x="0" y="113"/>
                </a:cxn>
                <a:cxn ang="0">
                  <a:pos x="0" y="107"/>
                </a:cxn>
              </a:cxnLst>
              <a:rect l="0" t="0" r="r" b="b"/>
              <a:pathLst>
                <a:path w="97" h="113">
                  <a:moveTo>
                    <a:pt x="0" y="107"/>
                  </a:moveTo>
                  <a:lnTo>
                    <a:pt x="0" y="107"/>
                  </a:lnTo>
                  <a:cubicBezTo>
                    <a:pt x="5" y="106"/>
                    <a:pt x="8" y="105"/>
                    <a:pt x="10" y="104"/>
                  </a:cubicBezTo>
                  <a:cubicBezTo>
                    <a:pt x="11" y="102"/>
                    <a:pt x="12" y="99"/>
                    <a:pt x="13" y="94"/>
                  </a:cubicBezTo>
                  <a:lnTo>
                    <a:pt x="13" y="87"/>
                  </a:lnTo>
                  <a:lnTo>
                    <a:pt x="13" y="22"/>
                  </a:lnTo>
                  <a:cubicBezTo>
                    <a:pt x="13" y="17"/>
                    <a:pt x="12" y="14"/>
                    <a:pt x="10" y="12"/>
                  </a:cubicBezTo>
                  <a:cubicBezTo>
                    <a:pt x="9" y="10"/>
                    <a:pt x="5" y="9"/>
                    <a:pt x="0" y="8"/>
                  </a:cubicBezTo>
                  <a:lnTo>
                    <a:pt x="0" y="3"/>
                  </a:lnTo>
                  <a:lnTo>
                    <a:pt x="45" y="3"/>
                  </a:lnTo>
                  <a:lnTo>
                    <a:pt x="45" y="21"/>
                  </a:lnTo>
                  <a:cubicBezTo>
                    <a:pt x="51" y="15"/>
                    <a:pt x="56" y="9"/>
                    <a:pt x="61" y="6"/>
                  </a:cubicBezTo>
                  <a:cubicBezTo>
                    <a:pt x="65" y="2"/>
                    <a:pt x="71" y="0"/>
                    <a:pt x="78" y="0"/>
                  </a:cubicBezTo>
                  <a:cubicBezTo>
                    <a:pt x="83" y="0"/>
                    <a:pt x="87" y="1"/>
                    <a:pt x="91" y="4"/>
                  </a:cubicBezTo>
                  <a:cubicBezTo>
                    <a:pt x="95" y="8"/>
                    <a:pt x="97" y="12"/>
                    <a:pt x="97" y="18"/>
                  </a:cubicBezTo>
                  <a:cubicBezTo>
                    <a:pt x="97" y="23"/>
                    <a:pt x="96" y="27"/>
                    <a:pt x="93" y="30"/>
                  </a:cubicBezTo>
                  <a:cubicBezTo>
                    <a:pt x="90" y="33"/>
                    <a:pt x="86" y="34"/>
                    <a:pt x="82" y="34"/>
                  </a:cubicBezTo>
                  <a:cubicBezTo>
                    <a:pt x="77" y="34"/>
                    <a:pt x="73" y="32"/>
                    <a:pt x="69" y="27"/>
                  </a:cubicBezTo>
                  <a:cubicBezTo>
                    <a:pt x="65" y="23"/>
                    <a:pt x="63" y="20"/>
                    <a:pt x="61" y="20"/>
                  </a:cubicBezTo>
                  <a:cubicBezTo>
                    <a:pt x="58" y="20"/>
                    <a:pt x="55" y="22"/>
                    <a:pt x="51" y="26"/>
                  </a:cubicBezTo>
                  <a:cubicBezTo>
                    <a:pt x="48" y="30"/>
                    <a:pt x="47" y="36"/>
                    <a:pt x="47" y="43"/>
                  </a:cubicBezTo>
                  <a:lnTo>
                    <a:pt x="47" y="88"/>
                  </a:lnTo>
                  <a:cubicBezTo>
                    <a:pt x="47" y="96"/>
                    <a:pt x="48" y="101"/>
                    <a:pt x="50" y="103"/>
                  </a:cubicBezTo>
                  <a:cubicBezTo>
                    <a:pt x="52" y="105"/>
                    <a:pt x="57" y="106"/>
                    <a:pt x="64" y="107"/>
                  </a:cubicBezTo>
                  <a:lnTo>
                    <a:pt x="64" y="113"/>
                  </a:lnTo>
                  <a:lnTo>
                    <a:pt x="0" y="113"/>
                  </a:lnTo>
                  <a:lnTo>
                    <a:pt x="0" y="107"/>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6" name="Freeform 542"/>
            <p:cNvSpPr>
              <a:spLocks noEditPoints="1"/>
            </p:cNvSpPr>
            <p:nvPr/>
          </p:nvSpPr>
          <p:spPr bwMode="auto">
            <a:xfrm>
              <a:off x="2676" y="3918"/>
              <a:ext cx="53" cy="64"/>
            </a:xfrm>
            <a:custGeom>
              <a:avLst/>
              <a:gdLst/>
              <a:ahLst/>
              <a:cxnLst>
                <a:cxn ang="0">
                  <a:pos x="0" y="58"/>
                </a:cxn>
                <a:cxn ang="0">
                  <a:pos x="0" y="58"/>
                </a:cxn>
                <a:cxn ang="0">
                  <a:pos x="14" y="15"/>
                </a:cxn>
                <a:cxn ang="0">
                  <a:pos x="50" y="0"/>
                </a:cxn>
                <a:cxn ang="0">
                  <a:pos x="72" y="6"/>
                </a:cxn>
                <a:cxn ang="0">
                  <a:pos x="88" y="23"/>
                </a:cxn>
                <a:cxn ang="0">
                  <a:pos x="94" y="45"/>
                </a:cxn>
                <a:cxn ang="0">
                  <a:pos x="94" y="54"/>
                </a:cxn>
                <a:cxn ang="0">
                  <a:pos x="34" y="54"/>
                </a:cxn>
                <a:cxn ang="0">
                  <a:pos x="38" y="79"/>
                </a:cxn>
                <a:cxn ang="0">
                  <a:pos x="63" y="99"/>
                </a:cxn>
                <a:cxn ang="0">
                  <a:pos x="79" y="93"/>
                </a:cxn>
                <a:cxn ang="0">
                  <a:pos x="90" y="83"/>
                </a:cxn>
                <a:cxn ang="0">
                  <a:pos x="95" y="86"/>
                </a:cxn>
                <a:cxn ang="0">
                  <a:pos x="70" y="111"/>
                </a:cxn>
                <a:cxn ang="0">
                  <a:pos x="48" y="116"/>
                </a:cxn>
                <a:cxn ang="0">
                  <a:pos x="15" y="102"/>
                </a:cxn>
                <a:cxn ang="0">
                  <a:pos x="0" y="58"/>
                </a:cxn>
                <a:cxn ang="0">
                  <a:pos x="0" y="58"/>
                </a:cxn>
                <a:cxn ang="0">
                  <a:pos x="65" y="45"/>
                </a:cxn>
                <a:cxn ang="0">
                  <a:pos x="65" y="45"/>
                </a:cxn>
                <a:cxn ang="0">
                  <a:pos x="62" y="16"/>
                </a:cxn>
                <a:cxn ang="0">
                  <a:pos x="50" y="7"/>
                </a:cxn>
                <a:cxn ang="0">
                  <a:pos x="37" y="17"/>
                </a:cxn>
                <a:cxn ang="0">
                  <a:pos x="33" y="45"/>
                </a:cxn>
                <a:cxn ang="0">
                  <a:pos x="65" y="45"/>
                </a:cxn>
                <a:cxn ang="0">
                  <a:pos x="49" y="0"/>
                </a:cxn>
                <a:cxn ang="0">
                  <a:pos x="49" y="0"/>
                </a:cxn>
                <a:cxn ang="0">
                  <a:pos x="49" y="0"/>
                </a:cxn>
              </a:cxnLst>
              <a:rect l="0" t="0" r="r" b="b"/>
              <a:pathLst>
                <a:path w="95" h="116">
                  <a:moveTo>
                    <a:pt x="0" y="58"/>
                  </a:moveTo>
                  <a:lnTo>
                    <a:pt x="0" y="58"/>
                  </a:lnTo>
                  <a:cubicBezTo>
                    <a:pt x="0" y="39"/>
                    <a:pt x="5" y="25"/>
                    <a:pt x="14" y="15"/>
                  </a:cubicBezTo>
                  <a:cubicBezTo>
                    <a:pt x="24" y="5"/>
                    <a:pt x="36" y="0"/>
                    <a:pt x="50" y="0"/>
                  </a:cubicBezTo>
                  <a:cubicBezTo>
                    <a:pt x="57" y="0"/>
                    <a:pt x="65" y="2"/>
                    <a:pt x="72" y="6"/>
                  </a:cubicBezTo>
                  <a:cubicBezTo>
                    <a:pt x="79" y="10"/>
                    <a:pt x="84" y="16"/>
                    <a:pt x="88" y="23"/>
                  </a:cubicBezTo>
                  <a:cubicBezTo>
                    <a:pt x="91" y="29"/>
                    <a:pt x="93" y="36"/>
                    <a:pt x="94" y="45"/>
                  </a:cubicBezTo>
                  <a:cubicBezTo>
                    <a:pt x="94" y="49"/>
                    <a:pt x="94" y="52"/>
                    <a:pt x="94" y="54"/>
                  </a:cubicBezTo>
                  <a:lnTo>
                    <a:pt x="34" y="54"/>
                  </a:lnTo>
                  <a:cubicBezTo>
                    <a:pt x="34" y="64"/>
                    <a:pt x="36" y="72"/>
                    <a:pt x="38" y="79"/>
                  </a:cubicBezTo>
                  <a:cubicBezTo>
                    <a:pt x="43" y="92"/>
                    <a:pt x="51" y="99"/>
                    <a:pt x="63" y="99"/>
                  </a:cubicBezTo>
                  <a:cubicBezTo>
                    <a:pt x="68" y="99"/>
                    <a:pt x="74" y="97"/>
                    <a:pt x="79" y="93"/>
                  </a:cubicBezTo>
                  <a:cubicBezTo>
                    <a:pt x="82" y="91"/>
                    <a:pt x="85" y="88"/>
                    <a:pt x="90" y="83"/>
                  </a:cubicBezTo>
                  <a:lnTo>
                    <a:pt x="95" y="86"/>
                  </a:lnTo>
                  <a:cubicBezTo>
                    <a:pt x="88" y="98"/>
                    <a:pt x="80" y="107"/>
                    <a:pt x="70" y="111"/>
                  </a:cubicBezTo>
                  <a:cubicBezTo>
                    <a:pt x="64" y="114"/>
                    <a:pt x="56" y="116"/>
                    <a:pt x="48" y="116"/>
                  </a:cubicBezTo>
                  <a:cubicBezTo>
                    <a:pt x="36" y="116"/>
                    <a:pt x="25" y="111"/>
                    <a:pt x="15" y="102"/>
                  </a:cubicBezTo>
                  <a:cubicBezTo>
                    <a:pt x="5" y="93"/>
                    <a:pt x="0" y="78"/>
                    <a:pt x="0" y="58"/>
                  </a:cubicBezTo>
                  <a:lnTo>
                    <a:pt x="0" y="58"/>
                  </a:lnTo>
                  <a:close/>
                  <a:moveTo>
                    <a:pt x="65" y="45"/>
                  </a:moveTo>
                  <a:lnTo>
                    <a:pt x="65" y="45"/>
                  </a:lnTo>
                  <a:cubicBezTo>
                    <a:pt x="65" y="31"/>
                    <a:pt x="64" y="21"/>
                    <a:pt x="62" y="16"/>
                  </a:cubicBezTo>
                  <a:cubicBezTo>
                    <a:pt x="60" y="10"/>
                    <a:pt x="56" y="7"/>
                    <a:pt x="50" y="7"/>
                  </a:cubicBezTo>
                  <a:cubicBezTo>
                    <a:pt x="43" y="7"/>
                    <a:pt x="39" y="10"/>
                    <a:pt x="37" y="17"/>
                  </a:cubicBezTo>
                  <a:cubicBezTo>
                    <a:pt x="35" y="23"/>
                    <a:pt x="33" y="33"/>
                    <a:pt x="33" y="45"/>
                  </a:cubicBezTo>
                  <a:lnTo>
                    <a:pt x="65" y="45"/>
                  </a:lnTo>
                  <a:close/>
                  <a:moveTo>
                    <a:pt x="49" y="0"/>
                  </a:moveTo>
                  <a:lnTo>
                    <a:pt x="49" y="0"/>
                  </a:lnTo>
                  <a:lnTo>
                    <a:pt x="4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7" name="Freeform 543"/>
            <p:cNvSpPr>
              <a:spLocks noEditPoints="1"/>
            </p:cNvSpPr>
            <p:nvPr/>
          </p:nvSpPr>
          <p:spPr bwMode="auto">
            <a:xfrm>
              <a:off x="2735" y="3918"/>
              <a:ext cx="45" cy="64"/>
            </a:xfrm>
            <a:custGeom>
              <a:avLst/>
              <a:gdLst/>
              <a:ahLst/>
              <a:cxnLst>
                <a:cxn ang="0">
                  <a:pos x="0" y="76"/>
                </a:cxn>
                <a:cxn ang="0">
                  <a:pos x="0" y="76"/>
                </a:cxn>
                <a:cxn ang="0">
                  <a:pos x="7" y="76"/>
                </a:cxn>
                <a:cxn ang="0">
                  <a:pos x="20" y="101"/>
                </a:cxn>
                <a:cxn ang="0">
                  <a:pos x="39" y="108"/>
                </a:cxn>
                <a:cxn ang="0">
                  <a:pos x="53" y="104"/>
                </a:cxn>
                <a:cxn ang="0">
                  <a:pos x="57" y="93"/>
                </a:cxn>
                <a:cxn ang="0">
                  <a:pos x="52" y="82"/>
                </a:cxn>
                <a:cxn ang="0">
                  <a:pos x="44" y="76"/>
                </a:cxn>
                <a:cxn ang="0">
                  <a:pos x="26" y="68"/>
                </a:cxn>
                <a:cxn ang="0">
                  <a:pos x="6" y="53"/>
                </a:cxn>
                <a:cxn ang="0">
                  <a:pos x="0" y="34"/>
                </a:cxn>
                <a:cxn ang="0">
                  <a:pos x="10" y="10"/>
                </a:cxn>
                <a:cxn ang="0">
                  <a:pos x="37" y="0"/>
                </a:cxn>
                <a:cxn ang="0">
                  <a:pos x="53" y="2"/>
                </a:cxn>
                <a:cxn ang="0">
                  <a:pos x="64" y="5"/>
                </a:cxn>
                <a:cxn ang="0">
                  <a:pos x="68" y="4"/>
                </a:cxn>
                <a:cxn ang="0">
                  <a:pos x="70" y="0"/>
                </a:cxn>
                <a:cxn ang="0">
                  <a:pos x="75" y="0"/>
                </a:cxn>
                <a:cxn ang="0">
                  <a:pos x="75" y="35"/>
                </a:cxn>
                <a:cxn ang="0">
                  <a:pos x="69" y="35"/>
                </a:cxn>
                <a:cxn ang="0">
                  <a:pos x="58" y="15"/>
                </a:cxn>
                <a:cxn ang="0">
                  <a:pos x="40" y="8"/>
                </a:cxn>
                <a:cxn ang="0">
                  <a:pos x="28" y="12"/>
                </a:cxn>
                <a:cxn ang="0">
                  <a:pos x="24" y="22"/>
                </a:cxn>
                <a:cxn ang="0">
                  <a:pos x="28" y="30"/>
                </a:cxn>
                <a:cxn ang="0">
                  <a:pos x="41" y="39"/>
                </a:cxn>
                <a:cxn ang="0">
                  <a:pos x="54" y="45"/>
                </a:cxn>
                <a:cxn ang="0">
                  <a:pos x="71" y="57"/>
                </a:cxn>
                <a:cxn ang="0">
                  <a:pos x="81" y="80"/>
                </a:cxn>
                <a:cxn ang="0">
                  <a:pos x="71" y="104"/>
                </a:cxn>
                <a:cxn ang="0">
                  <a:pos x="42" y="116"/>
                </a:cxn>
                <a:cxn ang="0">
                  <a:pos x="33" y="115"/>
                </a:cxn>
                <a:cxn ang="0">
                  <a:pos x="21" y="112"/>
                </a:cxn>
                <a:cxn ang="0">
                  <a:pos x="17" y="110"/>
                </a:cxn>
                <a:cxn ang="0">
                  <a:pos x="14" y="109"/>
                </a:cxn>
                <a:cxn ang="0">
                  <a:pos x="12" y="109"/>
                </a:cxn>
                <a:cxn ang="0">
                  <a:pos x="9" y="111"/>
                </a:cxn>
                <a:cxn ang="0">
                  <a:pos x="6" y="116"/>
                </a:cxn>
                <a:cxn ang="0">
                  <a:pos x="0" y="116"/>
                </a:cxn>
                <a:cxn ang="0">
                  <a:pos x="0" y="76"/>
                </a:cxn>
                <a:cxn ang="0">
                  <a:pos x="40" y="0"/>
                </a:cxn>
                <a:cxn ang="0">
                  <a:pos x="40" y="0"/>
                </a:cxn>
                <a:cxn ang="0">
                  <a:pos x="40" y="0"/>
                </a:cxn>
              </a:cxnLst>
              <a:rect l="0" t="0" r="r" b="b"/>
              <a:pathLst>
                <a:path w="81" h="116">
                  <a:moveTo>
                    <a:pt x="0" y="76"/>
                  </a:moveTo>
                  <a:lnTo>
                    <a:pt x="0" y="76"/>
                  </a:lnTo>
                  <a:lnTo>
                    <a:pt x="7" y="76"/>
                  </a:lnTo>
                  <a:cubicBezTo>
                    <a:pt x="9" y="88"/>
                    <a:pt x="13" y="96"/>
                    <a:pt x="20" y="101"/>
                  </a:cubicBezTo>
                  <a:cubicBezTo>
                    <a:pt x="26" y="105"/>
                    <a:pt x="33" y="108"/>
                    <a:pt x="39" y="108"/>
                  </a:cubicBezTo>
                  <a:cubicBezTo>
                    <a:pt x="45" y="108"/>
                    <a:pt x="50" y="106"/>
                    <a:pt x="53" y="104"/>
                  </a:cubicBezTo>
                  <a:cubicBezTo>
                    <a:pt x="56" y="101"/>
                    <a:pt x="57" y="97"/>
                    <a:pt x="57" y="93"/>
                  </a:cubicBezTo>
                  <a:cubicBezTo>
                    <a:pt x="57" y="88"/>
                    <a:pt x="56" y="85"/>
                    <a:pt x="52" y="82"/>
                  </a:cubicBezTo>
                  <a:cubicBezTo>
                    <a:pt x="51" y="80"/>
                    <a:pt x="48" y="78"/>
                    <a:pt x="44" y="76"/>
                  </a:cubicBezTo>
                  <a:lnTo>
                    <a:pt x="26" y="68"/>
                  </a:lnTo>
                  <a:cubicBezTo>
                    <a:pt x="17" y="63"/>
                    <a:pt x="10" y="58"/>
                    <a:pt x="6" y="53"/>
                  </a:cubicBezTo>
                  <a:cubicBezTo>
                    <a:pt x="2" y="47"/>
                    <a:pt x="0" y="41"/>
                    <a:pt x="0" y="34"/>
                  </a:cubicBezTo>
                  <a:cubicBezTo>
                    <a:pt x="0" y="25"/>
                    <a:pt x="3" y="17"/>
                    <a:pt x="10" y="10"/>
                  </a:cubicBezTo>
                  <a:cubicBezTo>
                    <a:pt x="16" y="3"/>
                    <a:pt x="25" y="0"/>
                    <a:pt x="37" y="0"/>
                  </a:cubicBezTo>
                  <a:cubicBezTo>
                    <a:pt x="42" y="0"/>
                    <a:pt x="47" y="1"/>
                    <a:pt x="53" y="2"/>
                  </a:cubicBezTo>
                  <a:cubicBezTo>
                    <a:pt x="59" y="4"/>
                    <a:pt x="62" y="5"/>
                    <a:pt x="64" y="5"/>
                  </a:cubicBezTo>
                  <a:cubicBezTo>
                    <a:pt x="66" y="5"/>
                    <a:pt x="67" y="4"/>
                    <a:pt x="68" y="4"/>
                  </a:cubicBezTo>
                  <a:cubicBezTo>
                    <a:pt x="69" y="3"/>
                    <a:pt x="69" y="2"/>
                    <a:pt x="70" y="0"/>
                  </a:cubicBezTo>
                  <a:lnTo>
                    <a:pt x="75" y="0"/>
                  </a:lnTo>
                  <a:lnTo>
                    <a:pt x="75" y="35"/>
                  </a:lnTo>
                  <a:lnTo>
                    <a:pt x="69" y="35"/>
                  </a:lnTo>
                  <a:cubicBezTo>
                    <a:pt x="67" y="27"/>
                    <a:pt x="63" y="20"/>
                    <a:pt x="58" y="15"/>
                  </a:cubicBezTo>
                  <a:cubicBezTo>
                    <a:pt x="53" y="10"/>
                    <a:pt x="47" y="8"/>
                    <a:pt x="40" y="8"/>
                  </a:cubicBezTo>
                  <a:cubicBezTo>
                    <a:pt x="35" y="8"/>
                    <a:pt x="31" y="9"/>
                    <a:pt x="28" y="12"/>
                  </a:cubicBezTo>
                  <a:cubicBezTo>
                    <a:pt x="26" y="15"/>
                    <a:pt x="24" y="18"/>
                    <a:pt x="24" y="22"/>
                  </a:cubicBezTo>
                  <a:cubicBezTo>
                    <a:pt x="24" y="25"/>
                    <a:pt x="25" y="27"/>
                    <a:pt x="28" y="30"/>
                  </a:cubicBezTo>
                  <a:cubicBezTo>
                    <a:pt x="30" y="33"/>
                    <a:pt x="34" y="36"/>
                    <a:pt x="41" y="39"/>
                  </a:cubicBezTo>
                  <a:lnTo>
                    <a:pt x="54" y="45"/>
                  </a:lnTo>
                  <a:cubicBezTo>
                    <a:pt x="62" y="49"/>
                    <a:pt x="68" y="53"/>
                    <a:pt x="71" y="57"/>
                  </a:cubicBezTo>
                  <a:cubicBezTo>
                    <a:pt x="78" y="63"/>
                    <a:pt x="81" y="71"/>
                    <a:pt x="81" y="80"/>
                  </a:cubicBezTo>
                  <a:cubicBezTo>
                    <a:pt x="81" y="89"/>
                    <a:pt x="77" y="97"/>
                    <a:pt x="71" y="104"/>
                  </a:cubicBezTo>
                  <a:cubicBezTo>
                    <a:pt x="65" y="112"/>
                    <a:pt x="55" y="116"/>
                    <a:pt x="42" y="116"/>
                  </a:cubicBezTo>
                  <a:cubicBezTo>
                    <a:pt x="39" y="116"/>
                    <a:pt x="36" y="116"/>
                    <a:pt x="33" y="115"/>
                  </a:cubicBezTo>
                  <a:cubicBezTo>
                    <a:pt x="29" y="114"/>
                    <a:pt x="25" y="113"/>
                    <a:pt x="21" y="112"/>
                  </a:cubicBezTo>
                  <a:lnTo>
                    <a:pt x="17" y="110"/>
                  </a:lnTo>
                  <a:cubicBezTo>
                    <a:pt x="15" y="110"/>
                    <a:pt x="14" y="109"/>
                    <a:pt x="14" y="109"/>
                  </a:cubicBezTo>
                  <a:cubicBezTo>
                    <a:pt x="13" y="109"/>
                    <a:pt x="13" y="109"/>
                    <a:pt x="12" y="109"/>
                  </a:cubicBezTo>
                  <a:cubicBezTo>
                    <a:pt x="11" y="109"/>
                    <a:pt x="10" y="110"/>
                    <a:pt x="9" y="111"/>
                  </a:cubicBezTo>
                  <a:cubicBezTo>
                    <a:pt x="8" y="112"/>
                    <a:pt x="7" y="113"/>
                    <a:pt x="6" y="116"/>
                  </a:cubicBezTo>
                  <a:lnTo>
                    <a:pt x="0" y="116"/>
                  </a:lnTo>
                  <a:lnTo>
                    <a:pt x="0" y="76"/>
                  </a:lnTo>
                  <a:close/>
                  <a:moveTo>
                    <a:pt x="40" y="0"/>
                  </a:moveTo>
                  <a:lnTo>
                    <a:pt x="40" y="0"/>
                  </a:lnTo>
                  <a:lnTo>
                    <a:pt x="4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8" name="Freeform 544"/>
            <p:cNvSpPr>
              <a:spLocks noEditPoints="1"/>
            </p:cNvSpPr>
            <p:nvPr/>
          </p:nvSpPr>
          <p:spPr bwMode="auto">
            <a:xfrm>
              <a:off x="2786" y="3918"/>
              <a:ext cx="45" cy="64"/>
            </a:xfrm>
            <a:custGeom>
              <a:avLst/>
              <a:gdLst/>
              <a:ahLst/>
              <a:cxnLst>
                <a:cxn ang="0">
                  <a:pos x="0" y="76"/>
                </a:cxn>
                <a:cxn ang="0">
                  <a:pos x="0" y="76"/>
                </a:cxn>
                <a:cxn ang="0">
                  <a:pos x="7" y="76"/>
                </a:cxn>
                <a:cxn ang="0">
                  <a:pos x="20" y="101"/>
                </a:cxn>
                <a:cxn ang="0">
                  <a:pos x="40" y="108"/>
                </a:cxn>
                <a:cxn ang="0">
                  <a:pos x="53" y="104"/>
                </a:cxn>
                <a:cxn ang="0">
                  <a:pos x="57" y="93"/>
                </a:cxn>
                <a:cxn ang="0">
                  <a:pos x="53" y="82"/>
                </a:cxn>
                <a:cxn ang="0">
                  <a:pos x="45" y="76"/>
                </a:cxn>
                <a:cxn ang="0">
                  <a:pos x="27" y="68"/>
                </a:cxn>
                <a:cxn ang="0">
                  <a:pos x="7" y="53"/>
                </a:cxn>
                <a:cxn ang="0">
                  <a:pos x="1" y="34"/>
                </a:cxn>
                <a:cxn ang="0">
                  <a:pos x="10" y="10"/>
                </a:cxn>
                <a:cxn ang="0">
                  <a:pos x="37" y="0"/>
                </a:cxn>
                <a:cxn ang="0">
                  <a:pos x="53" y="2"/>
                </a:cxn>
                <a:cxn ang="0">
                  <a:pos x="64" y="5"/>
                </a:cxn>
                <a:cxn ang="0">
                  <a:pos x="68" y="4"/>
                </a:cxn>
                <a:cxn ang="0">
                  <a:pos x="70" y="0"/>
                </a:cxn>
                <a:cxn ang="0">
                  <a:pos x="75" y="0"/>
                </a:cxn>
                <a:cxn ang="0">
                  <a:pos x="75" y="35"/>
                </a:cxn>
                <a:cxn ang="0">
                  <a:pos x="69" y="35"/>
                </a:cxn>
                <a:cxn ang="0">
                  <a:pos x="58" y="15"/>
                </a:cxn>
                <a:cxn ang="0">
                  <a:pos x="40" y="8"/>
                </a:cxn>
                <a:cxn ang="0">
                  <a:pos x="28" y="12"/>
                </a:cxn>
                <a:cxn ang="0">
                  <a:pos x="25" y="22"/>
                </a:cxn>
                <a:cxn ang="0">
                  <a:pos x="28" y="30"/>
                </a:cxn>
                <a:cxn ang="0">
                  <a:pos x="41" y="39"/>
                </a:cxn>
                <a:cxn ang="0">
                  <a:pos x="54" y="45"/>
                </a:cxn>
                <a:cxn ang="0">
                  <a:pos x="72" y="57"/>
                </a:cxn>
                <a:cxn ang="0">
                  <a:pos x="81" y="80"/>
                </a:cxn>
                <a:cxn ang="0">
                  <a:pos x="71" y="104"/>
                </a:cxn>
                <a:cxn ang="0">
                  <a:pos x="43" y="116"/>
                </a:cxn>
                <a:cxn ang="0">
                  <a:pos x="33" y="115"/>
                </a:cxn>
                <a:cxn ang="0">
                  <a:pos x="21" y="112"/>
                </a:cxn>
                <a:cxn ang="0">
                  <a:pos x="17" y="110"/>
                </a:cxn>
                <a:cxn ang="0">
                  <a:pos x="14" y="109"/>
                </a:cxn>
                <a:cxn ang="0">
                  <a:pos x="13" y="109"/>
                </a:cxn>
                <a:cxn ang="0">
                  <a:pos x="9" y="111"/>
                </a:cxn>
                <a:cxn ang="0">
                  <a:pos x="6" y="116"/>
                </a:cxn>
                <a:cxn ang="0">
                  <a:pos x="0" y="116"/>
                </a:cxn>
                <a:cxn ang="0">
                  <a:pos x="0" y="76"/>
                </a:cxn>
                <a:cxn ang="0">
                  <a:pos x="41" y="0"/>
                </a:cxn>
                <a:cxn ang="0">
                  <a:pos x="41" y="0"/>
                </a:cxn>
                <a:cxn ang="0">
                  <a:pos x="41" y="0"/>
                </a:cxn>
              </a:cxnLst>
              <a:rect l="0" t="0" r="r" b="b"/>
              <a:pathLst>
                <a:path w="81" h="116">
                  <a:moveTo>
                    <a:pt x="0" y="76"/>
                  </a:moveTo>
                  <a:lnTo>
                    <a:pt x="0" y="76"/>
                  </a:lnTo>
                  <a:lnTo>
                    <a:pt x="7" y="76"/>
                  </a:lnTo>
                  <a:cubicBezTo>
                    <a:pt x="9" y="88"/>
                    <a:pt x="14" y="96"/>
                    <a:pt x="20" y="101"/>
                  </a:cubicBezTo>
                  <a:cubicBezTo>
                    <a:pt x="26" y="105"/>
                    <a:pt x="33" y="108"/>
                    <a:pt x="40" y="108"/>
                  </a:cubicBezTo>
                  <a:cubicBezTo>
                    <a:pt x="46" y="108"/>
                    <a:pt x="50" y="106"/>
                    <a:pt x="53" y="104"/>
                  </a:cubicBezTo>
                  <a:cubicBezTo>
                    <a:pt x="56" y="101"/>
                    <a:pt x="57" y="97"/>
                    <a:pt x="57" y="93"/>
                  </a:cubicBezTo>
                  <a:cubicBezTo>
                    <a:pt x="57" y="88"/>
                    <a:pt x="56" y="85"/>
                    <a:pt x="53" y="82"/>
                  </a:cubicBezTo>
                  <a:cubicBezTo>
                    <a:pt x="51" y="80"/>
                    <a:pt x="48" y="78"/>
                    <a:pt x="45" y="76"/>
                  </a:cubicBezTo>
                  <a:lnTo>
                    <a:pt x="27" y="68"/>
                  </a:lnTo>
                  <a:cubicBezTo>
                    <a:pt x="17" y="63"/>
                    <a:pt x="11" y="58"/>
                    <a:pt x="7" y="53"/>
                  </a:cubicBezTo>
                  <a:cubicBezTo>
                    <a:pt x="3" y="47"/>
                    <a:pt x="1" y="41"/>
                    <a:pt x="1" y="34"/>
                  </a:cubicBezTo>
                  <a:cubicBezTo>
                    <a:pt x="1" y="25"/>
                    <a:pt x="4" y="17"/>
                    <a:pt x="10" y="10"/>
                  </a:cubicBezTo>
                  <a:cubicBezTo>
                    <a:pt x="17" y="3"/>
                    <a:pt x="26" y="0"/>
                    <a:pt x="37" y="0"/>
                  </a:cubicBezTo>
                  <a:cubicBezTo>
                    <a:pt x="42" y="0"/>
                    <a:pt x="48" y="1"/>
                    <a:pt x="53" y="2"/>
                  </a:cubicBezTo>
                  <a:cubicBezTo>
                    <a:pt x="59" y="4"/>
                    <a:pt x="63" y="5"/>
                    <a:pt x="64" y="5"/>
                  </a:cubicBezTo>
                  <a:cubicBezTo>
                    <a:pt x="66" y="5"/>
                    <a:pt x="67" y="4"/>
                    <a:pt x="68" y="4"/>
                  </a:cubicBezTo>
                  <a:cubicBezTo>
                    <a:pt x="69" y="3"/>
                    <a:pt x="70" y="2"/>
                    <a:pt x="70" y="0"/>
                  </a:cubicBezTo>
                  <a:lnTo>
                    <a:pt x="75" y="0"/>
                  </a:lnTo>
                  <a:lnTo>
                    <a:pt x="75" y="35"/>
                  </a:lnTo>
                  <a:lnTo>
                    <a:pt x="69" y="35"/>
                  </a:lnTo>
                  <a:cubicBezTo>
                    <a:pt x="67" y="27"/>
                    <a:pt x="63" y="20"/>
                    <a:pt x="58" y="15"/>
                  </a:cubicBezTo>
                  <a:cubicBezTo>
                    <a:pt x="53" y="10"/>
                    <a:pt x="47" y="8"/>
                    <a:pt x="40" y="8"/>
                  </a:cubicBezTo>
                  <a:cubicBezTo>
                    <a:pt x="35" y="8"/>
                    <a:pt x="31" y="9"/>
                    <a:pt x="28" y="12"/>
                  </a:cubicBezTo>
                  <a:cubicBezTo>
                    <a:pt x="26" y="15"/>
                    <a:pt x="25" y="18"/>
                    <a:pt x="25" y="22"/>
                  </a:cubicBezTo>
                  <a:cubicBezTo>
                    <a:pt x="25" y="25"/>
                    <a:pt x="26" y="27"/>
                    <a:pt x="28" y="30"/>
                  </a:cubicBezTo>
                  <a:cubicBezTo>
                    <a:pt x="30" y="33"/>
                    <a:pt x="35" y="36"/>
                    <a:pt x="41" y="39"/>
                  </a:cubicBezTo>
                  <a:lnTo>
                    <a:pt x="54" y="45"/>
                  </a:lnTo>
                  <a:cubicBezTo>
                    <a:pt x="62" y="49"/>
                    <a:pt x="68" y="53"/>
                    <a:pt x="72" y="57"/>
                  </a:cubicBezTo>
                  <a:cubicBezTo>
                    <a:pt x="78" y="63"/>
                    <a:pt x="81" y="71"/>
                    <a:pt x="81" y="80"/>
                  </a:cubicBezTo>
                  <a:cubicBezTo>
                    <a:pt x="81" y="89"/>
                    <a:pt x="78" y="97"/>
                    <a:pt x="71" y="104"/>
                  </a:cubicBezTo>
                  <a:cubicBezTo>
                    <a:pt x="65" y="112"/>
                    <a:pt x="55" y="116"/>
                    <a:pt x="43" y="116"/>
                  </a:cubicBezTo>
                  <a:cubicBezTo>
                    <a:pt x="39" y="116"/>
                    <a:pt x="36" y="116"/>
                    <a:pt x="33" y="115"/>
                  </a:cubicBezTo>
                  <a:cubicBezTo>
                    <a:pt x="30" y="114"/>
                    <a:pt x="26" y="113"/>
                    <a:pt x="21" y="112"/>
                  </a:cubicBezTo>
                  <a:lnTo>
                    <a:pt x="17" y="110"/>
                  </a:lnTo>
                  <a:cubicBezTo>
                    <a:pt x="15" y="110"/>
                    <a:pt x="14" y="109"/>
                    <a:pt x="14" y="109"/>
                  </a:cubicBezTo>
                  <a:cubicBezTo>
                    <a:pt x="14" y="109"/>
                    <a:pt x="13" y="109"/>
                    <a:pt x="13" y="109"/>
                  </a:cubicBezTo>
                  <a:cubicBezTo>
                    <a:pt x="11" y="109"/>
                    <a:pt x="10" y="110"/>
                    <a:pt x="9" y="111"/>
                  </a:cubicBezTo>
                  <a:cubicBezTo>
                    <a:pt x="8" y="112"/>
                    <a:pt x="7" y="113"/>
                    <a:pt x="6" y="116"/>
                  </a:cubicBezTo>
                  <a:lnTo>
                    <a:pt x="0" y="116"/>
                  </a:lnTo>
                  <a:lnTo>
                    <a:pt x="0" y="76"/>
                  </a:lnTo>
                  <a:close/>
                  <a:moveTo>
                    <a:pt x="41" y="0"/>
                  </a:moveTo>
                  <a:lnTo>
                    <a:pt x="41" y="0"/>
                  </a:lnTo>
                  <a:lnTo>
                    <a:pt x="4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9" name="Freeform 545"/>
            <p:cNvSpPr>
              <a:spLocks noEditPoints="1"/>
            </p:cNvSpPr>
            <p:nvPr/>
          </p:nvSpPr>
          <p:spPr bwMode="auto">
            <a:xfrm>
              <a:off x="2836" y="3889"/>
              <a:ext cx="32" cy="91"/>
            </a:xfrm>
            <a:custGeom>
              <a:avLst/>
              <a:gdLst/>
              <a:ahLst/>
              <a:cxnLst>
                <a:cxn ang="0">
                  <a:pos x="11" y="19"/>
                </a:cxn>
                <a:cxn ang="0">
                  <a:pos x="11" y="19"/>
                </a:cxn>
                <a:cxn ang="0">
                  <a:pos x="16" y="6"/>
                </a:cxn>
                <a:cxn ang="0">
                  <a:pos x="30" y="0"/>
                </a:cxn>
                <a:cxn ang="0">
                  <a:pos x="43" y="6"/>
                </a:cxn>
                <a:cxn ang="0">
                  <a:pos x="48" y="19"/>
                </a:cxn>
                <a:cxn ang="0">
                  <a:pos x="43" y="32"/>
                </a:cxn>
                <a:cxn ang="0">
                  <a:pos x="30" y="38"/>
                </a:cxn>
                <a:cxn ang="0">
                  <a:pos x="16" y="32"/>
                </a:cxn>
                <a:cxn ang="0">
                  <a:pos x="11" y="19"/>
                </a:cxn>
                <a:cxn ang="0">
                  <a:pos x="11" y="19"/>
                </a:cxn>
                <a:cxn ang="0">
                  <a:pos x="0" y="160"/>
                </a:cxn>
                <a:cxn ang="0">
                  <a:pos x="0" y="160"/>
                </a:cxn>
                <a:cxn ang="0">
                  <a:pos x="9" y="157"/>
                </a:cxn>
                <a:cxn ang="0">
                  <a:pos x="13" y="145"/>
                </a:cxn>
                <a:cxn ang="0">
                  <a:pos x="13" y="75"/>
                </a:cxn>
                <a:cxn ang="0">
                  <a:pos x="10" y="65"/>
                </a:cxn>
                <a:cxn ang="0">
                  <a:pos x="0" y="61"/>
                </a:cxn>
                <a:cxn ang="0">
                  <a:pos x="0" y="56"/>
                </a:cxn>
                <a:cxn ang="0">
                  <a:pos x="46" y="56"/>
                </a:cxn>
                <a:cxn ang="0">
                  <a:pos x="46" y="146"/>
                </a:cxn>
                <a:cxn ang="0">
                  <a:pos x="49" y="156"/>
                </a:cxn>
                <a:cxn ang="0">
                  <a:pos x="57" y="160"/>
                </a:cxn>
                <a:cxn ang="0">
                  <a:pos x="57" y="166"/>
                </a:cxn>
                <a:cxn ang="0">
                  <a:pos x="0" y="166"/>
                </a:cxn>
                <a:cxn ang="0">
                  <a:pos x="0" y="160"/>
                </a:cxn>
              </a:cxnLst>
              <a:rect l="0" t="0" r="r" b="b"/>
              <a:pathLst>
                <a:path w="57" h="166">
                  <a:moveTo>
                    <a:pt x="11" y="19"/>
                  </a:moveTo>
                  <a:lnTo>
                    <a:pt x="11" y="19"/>
                  </a:lnTo>
                  <a:cubicBezTo>
                    <a:pt x="11" y="14"/>
                    <a:pt x="13" y="10"/>
                    <a:pt x="16" y="6"/>
                  </a:cubicBezTo>
                  <a:cubicBezTo>
                    <a:pt x="20" y="2"/>
                    <a:pt x="24" y="0"/>
                    <a:pt x="30" y="0"/>
                  </a:cubicBezTo>
                  <a:cubicBezTo>
                    <a:pt x="35" y="0"/>
                    <a:pt x="39" y="2"/>
                    <a:pt x="43" y="6"/>
                  </a:cubicBezTo>
                  <a:cubicBezTo>
                    <a:pt x="46" y="10"/>
                    <a:pt x="48" y="14"/>
                    <a:pt x="48" y="19"/>
                  </a:cubicBezTo>
                  <a:cubicBezTo>
                    <a:pt x="48" y="24"/>
                    <a:pt x="46" y="29"/>
                    <a:pt x="43" y="32"/>
                  </a:cubicBezTo>
                  <a:cubicBezTo>
                    <a:pt x="39" y="36"/>
                    <a:pt x="35" y="38"/>
                    <a:pt x="30" y="38"/>
                  </a:cubicBezTo>
                  <a:cubicBezTo>
                    <a:pt x="24" y="38"/>
                    <a:pt x="20" y="36"/>
                    <a:pt x="16" y="32"/>
                  </a:cubicBezTo>
                  <a:cubicBezTo>
                    <a:pt x="13" y="29"/>
                    <a:pt x="11" y="24"/>
                    <a:pt x="11" y="19"/>
                  </a:cubicBezTo>
                  <a:lnTo>
                    <a:pt x="11" y="19"/>
                  </a:lnTo>
                  <a:close/>
                  <a:moveTo>
                    <a:pt x="0" y="160"/>
                  </a:moveTo>
                  <a:lnTo>
                    <a:pt x="0" y="160"/>
                  </a:lnTo>
                  <a:cubicBezTo>
                    <a:pt x="5" y="159"/>
                    <a:pt x="8" y="158"/>
                    <a:pt x="9" y="157"/>
                  </a:cubicBezTo>
                  <a:cubicBezTo>
                    <a:pt x="11" y="155"/>
                    <a:pt x="13" y="151"/>
                    <a:pt x="13" y="145"/>
                  </a:cubicBezTo>
                  <a:lnTo>
                    <a:pt x="13" y="75"/>
                  </a:lnTo>
                  <a:cubicBezTo>
                    <a:pt x="13" y="70"/>
                    <a:pt x="12" y="67"/>
                    <a:pt x="10" y="65"/>
                  </a:cubicBezTo>
                  <a:cubicBezTo>
                    <a:pt x="9" y="64"/>
                    <a:pt x="5" y="62"/>
                    <a:pt x="0" y="61"/>
                  </a:cubicBezTo>
                  <a:lnTo>
                    <a:pt x="0" y="56"/>
                  </a:lnTo>
                  <a:lnTo>
                    <a:pt x="46" y="56"/>
                  </a:lnTo>
                  <a:lnTo>
                    <a:pt x="46" y="146"/>
                  </a:lnTo>
                  <a:cubicBezTo>
                    <a:pt x="46" y="152"/>
                    <a:pt x="47" y="155"/>
                    <a:pt x="49" y="156"/>
                  </a:cubicBezTo>
                  <a:cubicBezTo>
                    <a:pt x="50" y="158"/>
                    <a:pt x="53" y="159"/>
                    <a:pt x="57" y="160"/>
                  </a:cubicBezTo>
                  <a:lnTo>
                    <a:pt x="57" y="166"/>
                  </a:lnTo>
                  <a:lnTo>
                    <a:pt x="0" y="166"/>
                  </a:lnTo>
                  <a:lnTo>
                    <a:pt x="0" y="16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0" name="Freeform 546"/>
            <p:cNvSpPr>
              <a:spLocks noEditPoints="1"/>
            </p:cNvSpPr>
            <p:nvPr/>
          </p:nvSpPr>
          <p:spPr bwMode="auto">
            <a:xfrm>
              <a:off x="2873" y="3918"/>
              <a:ext cx="69" cy="62"/>
            </a:xfrm>
            <a:custGeom>
              <a:avLst/>
              <a:gdLst/>
              <a:ahLst/>
              <a:cxnLst>
                <a:cxn ang="0">
                  <a:pos x="0" y="107"/>
                </a:cxn>
                <a:cxn ang="0">
                  <a:pos x="0" y="107"/>
                </a:cxn>
                <a:cxn ang="0">
                  <a:pos x="10" y="103"/>
                </a:cxn>
                <a:cxn ang="0">
                  <a:pos x="13" y="92"/>
                </a:cxn>
                <a:cxn ang="0">
                  <a:pos x="13" y="22"/>
                </a:cxn>
                <a:cxn ang="0">
                  <a:pos x="10" y="12"/>
                </a:cxn>
                <a:cxn ang="0">
                  <a:pos x="0" y="8"/>
                </a:cxn>
                <a:cxn ang="0">
                  <a:pos x="0" y="3"/>
                </a:cxn>
                <a:cxn ang="0">
                  <a:pos x="45" y="3"/>
                </a:cxn>
                <a:cxn ang="0">
                  <a:pos x="45" y="20"/>
                </a:cxn>
                <a:cxn ang="0">
                  <a:pos x="60" y="5"/>
                </a:cxn>
                <a:cxn ang="0">
                  <a:pos x="80" y="0"/>
                </a:cxn>
                <a:cxn ang="0">
                  <a:pos x="103" y="8"/>
                </a:cxn>
                <a:cxn ang="0">
                  <a:pos x="112" y="36"/>
                </a:cxn>
                <a:cxn ang="0">
                  <a:pos x="112" y="93"/>
                </a:cxn>
                <a:cxn ang="0">
                  <a:pos x="115" y="104"/>
                </a:cxn>
                <a:cxn ang="0">
                  <a:pos x="124" y="107"/>
                </a:cxn>
                <a:cxn ang="0">
                  <a:pos x="124" y="113"/>
                </a:cxn>
                <a:cxn ang="0">
                  <a:pos x="68" y="113"/>
                </a:cxn>
                <a:cxn ang="0">
                  <a:pos x="68" y="107"/>
                </a:cxn>
                <a:cxn ang="0">
                  <a:pos x="76" y="103"/>
                </a:cxn>
                <a:cxn ang="0">
                  <a:pos x="79" y="93"/>
                </a:cxn>
                <a:cxn ang="0">
                  <a:pos x="79" y="35"/>
                </a:cxn>
                <a:cxn ang="0">
                  <a:pos x="77" y="23"/>
                </a:cxn>
                <a:cxn ang="0">
                  <a:pos x="66" y="16"/>
                </a:cxn>
                <a:cxn ang="0">
                  <a:pos x="55" y="20"/>
                </a:cxn>
                <a:cxn ang="0">
                  <a:pos x="47" y="29"/>
                </a:cxn>
                <a:cxn ang="0">
                  <a:pos x="47" y="93"/>
                </a:cxn>
                <a:cxn ang="0">
                  <a:pos x="49" y="103"/>
                </a:cxn>
                <a:cxn ang="0">
                  <a:pos x="58" y="107"/>
                </a:cxn>
                <a:cxn ang="0">
                  <a:pos x="58" y="113"/>
                </a:cxn>
                <a:cxn ang="0">
                  <a:pos x="0" y="113"/>
                </a:cxn>
                <a:cxn ang="0">
                  <a:pos x="0" y="107"/>
                </a:cxn>
                <a:cxn ang="0">
                  <a:pos x="63" y="0"/>
                </a:cxn>
                <a:cxn ang="0">
                  <a:pos x="63" y="0"/>
                </a:cxn>
                <a:cxn ang="0">
                  <a:pos x="63" y="0"/>
                </a:cxn>
              </a:cxnLst>
              <a:rect l="0" t="0" r="r" b="b"/>
              <a:pathLst>
                <a:path w="124" h="113">
                  <a:moveTo>
                    <a:pt x="0" y="107"/>
                  </a:moveTo>
                  <a:lnTo>
                    <a:pt x="0" y="107"/>
                  </a:lnTo>
                  <a:cubicBezTo>
                    <a:pt x="5" y="106"/>
                    <a:pt x="8" y="105"/>
                    <a:pt x="10" y="103"/>
                  </a:cubicBezTo>
                  <a:cubicBezTo>
                    <a:pt x="12" y="101"/>
                    <a:pt x="13" y="98"/>
                    <a:pt x="13" y="92"/>
                  </a:cubicBezTo>
                  <a:lnTo>
                    <a:pt x="13" y="22"/>
                  </a:lnTo>
                  <a:cubicBezTo>
                    <a:pt x="13" y="17"/>
                    <a:pt x="12" y="14"/>
                    <a:pt x="10" y="12"/>
                  </a:cubicBezTo>
                  <a:cubicBezTo>
                    <a:pt x="9" y="10"/>
                    <a:pt x="5" y="9"/>
                    <a:pt x="0" y="8"/>
                  </a:cubicBezTo>
                  <a:lnTo>
                    <a:pt x="0" y="3"/>
                  </a:lnTo>
                  <a:lnTo>
                    <a:pt x="45" y="3"/>
                  </a:lnTo>
                  <a:lnTo>
                    <a:pt x="45" y="20"/>
                  </a:lnTo>
                  <a:cubicBezTo>
                    <a:pt x="49" y="14"/>
                    <a:pt x="54" y="9"/>
                    <a:pt x="60" y="5"/>
                  </a:cubicBezTo>
                  <a:cubicBezTo>
                    <a:pt x="66" y="2"/>
                    <a:pt x="72" y="0"/>
                    <a:pt x="80" y="0"/>
                  </a:cubicBezTo>
                  <a:cubicBezTo>
                    <a:pt x="90" y="0"/>
                    <a:pt x="98" y="2"/>
                    <a:pt x="103" y="8"/>
                  </a:cubicBezTo>
                  <a:cubicBezTo>
                    <a:pt x="109" y="13"/>
                    <a:pt x="112" y="22"/>
                    <a:pt x="112" y="36"/>
                  </a:cubicBezTo>
                  <a:lnTo>
                    <a:pt x="112" y="93"/>
                  </a:lnTo>
                  <a:cubicBezTo>
                    <a:pt x="112" y="99"/>
                    <a:pt x="113" y="102"/>
                    <a:pt x="115" y="104"/>
                  </a:cubicBezTo>
                  <a:cubicBezTo>
                    <a:pt x="116" y="105"/>
                    <a:pt x="119" y="106"/>
                    <a:pt x="124" y="107"/>
                  </a:cubicBezTo>
                  <a:lnTo>
                    <a:pt x="124" y="113"/>
                  </a:lnTo>
                  <a:lnTo>
                    <a:pt x="68" y="113"/>
                  </a:lnTo>
                  <a:lnTo>
                    <a:pt x="68" y="107"/>
                  </a:lnTo>
                  <a:cubicBezTo>
                    <a:pt x="72" y="106"/>
                    <a:pt x="75" y="105"/>
                    <a:pt x="76" y="103"/>
                  </a:cubicBezTo>
                  <a:cubicBezTo>
                    <a:pt x="78" y="102"/>
                    <a:pt x="79" y="99"/>
                    <a:pt x="79" y="93"/>
                  </a:cubicBezTo>
                  <a:lnTo>
                    <a:pt x="79" y="35"/>
                  </a:lnTo>
                  <a:cubicBezTo>
                    <a:pt x="79" y="30"/>
                    <a:pt x="78" y="26"/>
                    <a:pt x="77" y="23"/>
                  </a:cubicBezTo>
                  <a:cubicBezTo>
                    <a:pt x="75" y="18"/>
                    <a:pt x="72" y="16"/>
                    <a:pt x="66" y="16"/>
                  </a:cubicBezTo>
                  <a:cubicBezTo>
                    <a:pt x="62" y="16"/>
                    <a:pt x="58" y="17"/>
                    <a:pt x="55" y="20"/>
                  </a:cubicBezTo>
                  <a:cubicBezTo>
                    <a:pt x="51" y="23"/>
                    <a:pt x="48" y="26"/>
                    <a:pt x="47" y="29"/>
                  </a:cubicBezTo>
                  <a:lnTo>
                    <a:pt x="47" y="93"/>
                  </a:lnTo>
                  <a:cubicBezTo>
                    <a:pt x="47" y="99"/>
                    <a:pt x="47" y="102"/>
                    <a:pt x="49" y="103"/>
                  </a:cubicBezTo>
                  <a:cubicBezTo>
                    <a:pt x="51" y="105"/>
                    <a:pt x="53" y="106"/>
                    <a:pt x="58" y="107"/>
                  </a:cubicBezTo>
                  <a:lnTo>
                    <a:pt x="58" y="113"/>
                  </a:lnTo>
                  <a:lnTo>
                    <a:pt x="0" y="113"/>
                  </a:lnTo>
                  <a:lnTo>
                    <a:pt x="0" y="107"/>
                  </a:lnTo>
                  <a:close/>
                  <a:moveTo>
                    <a:pt x="63" y="0"/>
                  </a:moveTo>
                  <a:lnTo>
                    <a:pt x="63" y="0"/>
                  </a:lnTo>
                  <a:lnTo>
                    <a:pt x="6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1" name="Freeform 547"/>
            <p:cNvSpPr>
              <a:spLocks noEditPoints="1"/>
            </p:cNvSpPr>
            <p:nvPr/>
          </p:nvSpPr>
          <p:spPr bwMode="auto">
            <a:xfrm>
              <a:off x="2948" y="3918"/>
              <a:ext cx="60" cy="89"/>
            </a:xfrm>
            <a:custGeom>
              <a:avLst/>
              <a:gdLst/>
              <a:ahLst/>
              <a:cxnLst>
                <a:cxn ang="0">
                  <a:pos x="35" y="38"/>
                </a:cxn>
                <a:cxn ang="0">
                  <a:pos x="51" y="69"/>
                </a:cxn>
                <a:cxn ang="0">
                  <a:pos x="67" y="38"/>
                </a:cxn>
                <a:cxn ang="0">
                  <a:pos x="51" y="7"/>
                </a:cxn>
                <a:cxn ang="0">
                  <a:pos x="35" y="38"/>
                </a:cxn>
                <a:cxn ang="0">
                  <a:pos x="21" y="139"/>
                </a:cxn>
                <a:cxn ang="0">
                  <a:pos x="29" y="150"/>
                </a:cxn>
                <a:cxn ang="0">
                  <a:pos x="74" y="152"/>
                </a:cxn>
                <a:cxn ang="0">
                  <a:pos x="85" y="128"/>
                </a:cxn>
                <a:cxn ang="0">
                  <a:pos x="30" y="125"/>
                </a:cxn>
                <a:cxn ang="0">
                  <a:pos x="21" y="139"/>
                </a:cxn>
                <a:cxn ang="0">
                  <a:pos x="0" y="140"/>
                </a:cxn>
                <a:cxn ang="0">
                  <a:pos x="4" y="130"/>
                </a:cxn>
                <a:cxn ang="0">
                  <a:pos x="19" y="121"/>
                </a:cxn>
                <a:cxn ang="0">
                  <a:pos x="4" y="102"/>
                </a:cxn>
                <a:cxn ang="0">
                  <a:pos x="30" y="75"/>
                </a:cxn>
                <a:cxn ang="0">
                  <a:pos x="10" y="59"/>
                </a:cxn>
                <a:cxn ang="0">
                  <a:pos x="16" y="10"/>
                </a:cxn>
                <a:cxn ang="0">
                  <a:pos x="66" y="1"/>
                </a:cxn>
                <a:cxn ang="0">
                  <a:pos x="109" y="5"/>
                </a:cxn>
                <a:cxn ang="0">
                  <a:pos x="89" y="17"/>
                </a:cxn>
                <a:cxn ang="0">
                  <a:pos x="99" y="41"/>
                </a:cxn>
                <a:cxn ang="0">
                  <a:pos x="50" y="76"/>
                </a:cxn>
                <a:cxn ang="0">
                  <a:pos x="42" y="76"/>
                </a:cxn>
                <a:cxn ang="0">
                  <a:pos x="30" y="88"/>
                </a:cxn>
                <a:cxn ang="0">
                  <a:pos x="38" y="96"/>
                </a:cxn>
                <a:cxn ang="0">
                  <a:pos x="54" y="96"/>
                </a:cxn>
                <a:cxn ang="0">
                  <a:pos x="92" y="100"/>
                </a:cxn>
                <a:cxn ang="0">
                  <a:pos x="83" y="158"/>
                </a:cxn>
                <a:cxn ang="0">
                  <a:pos x="20" y="159"/>
                </a:cxn>
                <a:cxn ang="0">
                  <a:pos x="0" y="140"/>
                </a:cxn>
                <a:cxn ang="0">
                  <a:pos x="54" y="0"/>
                </a:cxn>
              </a:cxnLst>
              <a:rect l="0" t="0" r="r" b="b"/>
              <a:pathLst>
                <a:path w="109" h="162">
                  <a:moveTo>
                    <a:pt x="35" y="38"/>
                  </a:moveTo>
                  <a:lnTo>
                    <a:pt x="35" y="38"/>
                  </a:lnTo>
                  <a:cubicBezTo>
                    <a:pt x="35" y="47"/>
                    <a:pt x="36" y="54"/>
                    <a:pt x="37" y="59"/>
                  </a:cubicBezTo>
                  <a:cubicBezTo>
                    <a:pt x="40" y="66"/>
                    <a:pt x="44" y="69"/>
                    <a:pt x="51" y="69"/>
                  </a:cubicBezTo>
                  <a:cubicBezTo>
                    <a:pt x="57" y="69"/>
                    <a:pt x="61" y="67"/>
                    <a:pt x="63" y="61"/>
                  </a:cubicBezTo>
                  <a:cubicBezTo>
                    <a:pt x="66" y="56"/>
                    <a:pt x="67" y="48"/>
                    <a:pt x="67" y="38"/>
                  </a:cubicBezTo>
                  <a:cubicBezTo>
                    <a:pt x="67" y="28"/>
                    <a:pt x="65" y="20"/>
                    <a:pt x="63" y="15"/>
                  </a:cubicBezTo>
                  <a:cubicBezTo>
                    <a:pt x="61" y="10"/>
                    <a:pt x="57" y="7"/>
                    <a:pt x="51" y="7"/>
                  </a:cubicBezTo>
                  <a:cubicBezTo>
                    <a:pt x="45" y="7"/>
                    <a:pt x="40" y="10"/>
                    <a:pt x="38" y="15"/>
                  </a:cubicBezTo>
                  <a:cubicBezTo>
                    <a:pt x="36" y="21"/>
                    <a:pt x="35" y="28"/>
                    <a:pt x="35" y="38"/>
                  </a:cubicBezTo>
                  <a:lnTo>
                    <a:pt x="35" y="38"/>
                  </a:lnTo>
                  <a:close/>
                  <a:moveTo>
                    <a:pt x="21" y="139"/>
                  </a:moveTo>
                  <a:lnTo>
                    <a:pt x="21" y="139"/>
                  </a:lnTo>
                  <a:cubicBezTo>
                    <a:pt x="21" y="144"/>
                    <a:pt x="24" y="147"/>
                    <a:pt x="29" y="150"/>
                  </a:cubicBezTo>
                  <a:cubicBezTo>
                    <a:pt x="34" y="153"/>
                    <a:pt x="42" y="154"/>
                    <a:pt x="52" y="154"/>
                  </a:cubicBezTo>
                  <a:cubicBezTo>
                    <a:pt x="61" y="154"/>
                    <a:pt x="68" y="154"/>
                    <a:pt x="74" y="152"/>
                  </a:cubicBezTo>
                  <a:cubicBezTo>
                    <a:pt x="85" y="150"/>
                    <a:pt x="90" y="145"/>
                    <a:pt x="90" y="138"/>
                  </a:cubicBezTo>
                  <a:cubicBezTo>
                    <a:pt x="90" y="134"/>
                    <a:pt x="89" y="130"/>
                    <a:pt x="85" y="128"/>
                  </a:cubicBezTo>
                  <a:cubicBezTo>
                    <a:pt x="82" y="126"/>
                    <a:pt x="77" y="125"/>
                    <a:pt x="69" y="125"/>
                  </a:cubicBezTo>
                  <a:lnTo>
                    <a:pt x="30" y="125"/>
                  </a:lnTo>
                  <a:cubicBezTo>
                    <a:pt x="27" y="127"/>
                    <a:pt x="25" y="129"/>
                    <a:pt x="24" y="130"/>
                  </a:cubicBezTo>
                  <a:cubicBezTo>
                    <a:pt x="22" y="133"/>
                    <a:pt x="21" y="136"/>
                    <a:pt x="21" y="139"/>
                  </a:cubicBezTo>
                  <a:lnTo>
                    <a:pt x="21" y="139"/>
                  </a:lnTo>
                  <a:close/>
                  <a:moveTo>
                    <a:pt x="0" y="140"/>
                  </a:moveTo>
                  <a:lnTo>
                    <a:pt x="0" y="140"/>
                  </a:lnTo>
                  <a:cubicBezTo>
                    <a:pt x="0" y="137"/>
                    <a:pt x="2" y="133"/>
                    <a:pt x="4" y="130"/>
                  </a:cubicBezTo>
                  <a:cubicBezTo>
                    <a:pt x="7" y="126"/>
                    <a:pt x="12" y="124"/>
                    <a:pt x="19" y="123"/>
                  </a:cubicBezTo>
                  <a:lnTo>
                    <a:pt x="19" y="121"/>
                  </a:lnTo>
                  <a:cubicBezTo>
                    <a:pt x="15" y="119"/>
                    <a:pt x="11" y="117"/>
                    <a:pt x="9" y="116"/>
                  </a:cubicBezTo>
                  <a:cubicBezTo>
                    <a:pt x="5" y="112"/>
                    <a:pt x="4" y="108"/>
                    <a:pt x="4" y="102"/>
                  </a:cubicBezTo>
                  <a:cubicBezTo>
                    <a:pt x="4" y="95"/>
                    <a:pt x="6" y="90"/>
                    <a:pt x="12" y="85"/>
                  </a:cubicBezTo>
                  <a:cubicBezTo>
                    <a:pt x="18" y="80"/>
                    <a:pt x="24" y="77"/>
                    <a:pt x="30" y="75"/>
                  </a:cubicBezTo>
                  <a:lnTo>
                    <a:pt x="30" y="73"/>
                  </a:lnTo>
                  <a:cubicBezTo>
                    <a:pt x="21" y="70"/>
                    <a:pt x="15" y="65"/>
                    <a:pt x="10" y="59"/>
                  </a:cubicBezTo>
                  <a:cubicBezTo>
                    <a:pt x="5" y="53"/>
                    <a:pt x="2" y="46"/>
                    <a:pt x="2" y="37"/>
                  </a:cubicBezTo>
                  <a:cubicBezTo>
                    <a:pt x="2" y="26"/>
                    <a:pt x="7" y="17"/>
                    <a:pt x="16" y="10"/>
                  </a:cubicBezTo>
                  <a:cubicBezTo>
                    <a:pt x="24" y="3"/>
                    <a:pt x="36" y="0"/>
                    <a:pt x="51" y="0"/>
                  </a:cubicBezTo>
                  <a:cubicBezTo>
                    <a:pt x="56" y="0"/>
                    <a:pt x="62" y="0"/>
                    <a:pt x="66" y="1"/>
                  </a:cubicBezTo>
                  <a:cubicBezTo>
                    <a:pt x="71" y="2"/>
                    <a:pt x="75" y="4"/>
                    <a:pt x="77" y="5"/>
                  </a:cubicBezTo>
                  <a:lnTo>
                    <a:pt x="109" y="5"/>
                  </a:lnTo>
                  <a:lnTo>
                    <a:pt x="109" y="17"/>
                  </a:lnTo>
                  <a:lnTo>
                    <a:pt x="89" y="17"/>
                  </a:lnTo>
                  <a:cubicBezTo>
                    <a:pt x="92" y="21"/>
                    <a:pt x="95" y="24"/>
                    <a:pt x="96" y="28"/>
                  </a:cubicBezTo>
                  <a:cubicBezTo>
                    <a:pt x="98" y="32"/>
                    <a:pt x="99" y="37"/>
                    <a:pt x="99" y="41"/>
                  </a:cubicBezTo>
                  <a:cubicBezTo>
                    <a:pt x="99" y="56"/>
                    <a:pt x="92" y="66"/>
                    <a:pt x="78" y="72"/>
                  </a:cubicBezTo>
                  <a:cubicBezTo>
                    <a:pt x="70" y="75"/>
                    <a:pt x="61" y="76"/>
                    <a:pt x="50" y="76"/>
                  </a:cubicBezTo>
                  <a:cubicBezTo>
                    <a:pt x="47" y="76"/>
                    <a:pt x="46" y="76"/>
                    <a:pt x="45" y="76"/>
                  </a:cubicBezTo>
                  <a:cubicBezTo>
                    <a:pt x="44" y="76"/>
                    <a:pt x="43" y="76"/>
                    <a:pt x="42" y="76"/>
                  </a:cubicBezTo>
                  <a:cubicBezTo>
                    <a:pt x="39" y="77"/>
                    <a:pt x="37" y="78"/>
                    <a:pt x="34" y="80"/>
                  </a:cubicBezTo>
                  <a:cubicBezTo>
                    <a:pt x="32" y="82"/>
                    <a:pt x="30" y="85"/>
                    <a:pt x="30" y="88"/>
                  </a:cubicBezTo>
                  <a:cubicBezTo>
                    <a:pt x="30" y="90"/>
                    <a:pt x="31" y="92"/>
                    <a:pt x="32" y="93"/>
                  </a:cubicBezTo>
                  <a:cubicBezTo>
                    <a:pt x="34" y="95"/>
                    <a:pt x="35" y="95"/>
                    <a:pt x="38" y="96"/>
                  </a:cubicBezTo>
                  <a:cubicBezTo>
                    <a:pt x="39" y="96"/>
                    <a:pt x="41" y="96"/>
                    <a:pt x="45" y="96"/>
                  </a:cubicBezTo>
                  <a:cubicBezTo>
                    <a:pt x="49" y="96"/>
                    <a:pt x="52" y="96"/>
                    <a:pt x="54" y="96"/>
                  </a:cubicBezTo>
                  <a:lnTo>
                    <a:pt x="70" y="97"/>
                  </a:lnTo>
                  <a:cubicBezTo>
                    <a:pt x="78" y="97"/>
                    <a:pt x="86" y="98"/>
                    <a:pt x="92" y="100"/>
                  </a:cubicBezTo>
                  <a:cubicBezTo>
                    <a:pt x="103" y="105"/>
                    <a:pt x="109" y="113"/>
                    <a:pt x="109" y="126"/>
                  </a:cubicBezTo>
                  <a:cubicBezTo>
                    <a:pt x="109" y="141"/>
                    <a:pt x="100" y="152"/>
                    <a:pt x="83" y="158"/>
                  </a:cubicBezTo>
                  <a:cubicBezTo>
                    <a:pt x="74" y="161"/>
                    <a:pt x="63" y="162"/>
                    <a:pt x="49" y="162"/>
                  </a:cubicBezTo>
                  <a:cubicBezTo>
                    <a:pt x="38" y="162"/>
                    <a:pt x="28" y="161"/>
                    <a:pt x="20" y="159"/>
                  </a:cubicBezTo>
                  <a:cubicBezTo>
                    <a:pt x="7" y="155"/>
                    <a:pt x="0" y="149"/>
                    <a:pt x="0" y="140"/>
                  </a:cubicBezTo>
                  <a:lnTo>
                    <a:pt x="0" y="140"/>
                  </a:lnTo>
                  <a:close/>
                  <a:moveTo>
                    <a:pt x="54" y="0"/>
                  </a:moveTo>
                  <a:lnTo>
                    <a:pt x="54" y="0"/>
                  </a:lnTo>
                  <a:lnTo>
                    <a:pt x="5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2" name="Freeform 548"/>
            <p:cNvSpPr>
              <a:spLocks/>
            </p:cNvSpPr>
            <p:nvPr/>
          </p:nvSpPr>
          <p:spPr bwMode="auto">
            <a:xfrm>
              <a:off x="3046" y="3891"/>
              <a:ext cx="119" cy="89"/>
            </a:xfrm>
            <a:custGeom>
              <a:avLst/>
              <a:gdLst/>
              <a:ahLst/>
              <a:cxnLst>
                <a:cxn ang="0">
                  <a:pos x="0" y="156"/>
                </a:cxn>
                <a:cxn ang="0">
                  <a:pos x="0" y="156"/>
                </a:cxn>
                <a:cxn ang="0">
                  <a:pos x="18" y="151"/>
                </a:cxn>
                <a:cxn ang="0">
                  <a:pos x="22" y="136"/>
                </a:cxn>
                <a:cxn ang="0">
                  <a:pos x="22" y="23"/>
                </a:cxn>
                <a:cxn ang="0">
                  <a:pos x="17" y="10"/>
                </a:cxn>
                <a:cxn ang="0">
                  <a:pos x="1" y="6"/>
                </a:cxn>
                <a:cxn ang="0">
                  <a:pos x="1" y="0"/>
                </a:cxn>
                <a:cxn ang="0">
                  <a:pos x="61" y="0"/>
                </a:cxn>
                <a:cxn ang="0">
                  <a:pos x="108" y="111"/>
                </a:cxn>
                <a:cxn ang="0">
                  <a:pos x="110" y="111"/>
                </a:cxn>
                <a:cxn ang="0">
                  <a:pos x="157" y="0"/>
                </a:cxn>
                <a:cxn ang="0">
                  <a:pos x="217" y="0"/>
                </a:cxn>
                <a:cxn ang="0">
                  <a:pos x="217" y="6"/>
                </a:cxn>
                <a:cxn ang="0">
                  <a:pos x="200" y="11"/>
                </a:cxn>
                <a:cxn ang="0">
                  <a:pos x="196" y="28"/>
                </a:cxn>
                <a:cxn ang="0">
                  <a:pos x="196" y="134"/>
                </a:cxn>
                <a:cxn ang="0">
                  <a:pos x="200" y="151"/>
                </a:cxn>
                <a:cxn ang="0">
                  <a:pos x="217" y="156"/>
                </a:cxn>
                <a:cxn ang="0">
                  <a:pos x="217" y="162"/>
                </a:cxn>
                <a:cxn ang="0">
                  <a:pos x="137" y="162"/>
                </a:cxn>
                <a:cxn ang="0">
                  <a:pos x="137" y="156"/>
                </a:cxn>
                <a:cxn ang="0">
                  <a:pos x="153" y="152"/>
                </a:cxn>
                <a:cxn ang="0">
                  <a:pos x="159" y="138"/>
                </a:cxn>
                <a:cxn ang="0">
                  <a:pos x="159" y="21"/>
                </a:cxn>
                <a:cxn ang="0">
                  <a:pos x="157" y="21"/>
                </a:cxn>
                <a:cxn ang="0">
                  <a:pos x="99" y="162"/>
                </a:cxn>
                <a:cxn ang="0">
                  <a:pos x="92" y="162"/>
                </a:cxn>
                <a:cxn ang="0">
                  <a:pos x="33" y="24"/>
                </a:cxn>
                <a:cxn ang="0">
                  <a:pos x="32" y="24"/>
                </a:cxn>
                <a:cxn ang="0">
                  <a:pos x="32" y="132"/>
                </a:cxn>
                <a:cxn ang="0">
                  <a:pos x="36" y="149"/>
                </a:cxn>
                <a:cxn ang="0">
                  <a:pos x="56" y="156"/>
                </a:cxn>
                <a:cxn ang="0">
                  <a:pos x="56" y="162"/>
                </a:cxn>
                <a:cxn ang="0">
                  <a:pos x="0" y="162"/>
                </a:cxn>
                <a:cxn ang="0">
                  <a:pos x="0" y="156"/>
                </a:cxn>
              </a:cxnLst>
              <a:rect l="0" t="0" r="r" b="b"/>
              <a:pathLst>
                <a:path w="217" h="162">
                  <a:moveTo>
                    <a:pt x="0" y="156"/>
                  </a:moveTo>
                  <a:lnTo>
                    <a:pt x="0" y="156"/>
                  </a:lnTo>
                  <a:cubicBezTo>
                    <a:pt x="9" y="155"/>
                    <a:pt x="15" y="154"/>
                    <a:pt x="18" y="151"/>
                  </a:cubicBezTo>
                  <a:cubicBezTo>
                    <a:pt x="20" y="148"/>
                    <a:pt x="22" y="143"/>
                    <a:pt x="22" y="136"/>
                  </a:cubicBezTo>
                  <a:lnTo>
                    <a:pt x="22" y="23"/>
                  </a:lnTo>
                  <a:cubicBezTo>
                    <a:pt x="22" y="17"/>
                    <a:pt x="20" y="12"/>
                    <a:pt x="17" y="10"/>
                  </a:cubicBezTo>
                  <a:cubicBezTo>
                    <a:pt x="14" y="8"/>
                    <a:pt x="9" y="7"/>
                    <a:pt x="1" y="6"/>
                  </a:cubicBezTo>
                  <a:lnTo>
                    <a:pt x="1" y="0"/>
                  </a:lnTo>
                  <a:lnTo>
                    <a:pt x="61" y="0"/>
                  </a:lnTo>
                  <a:lnTo>
                    <a:pt x="108" y="111"/>
                  </a:lnTo>
                  <a:lnTo>
                    <a:pt x="110" y="111"/>
                  </a:lnTo>
                  <a:lnTo>
                    <a:pt x="157" y="0"/>
                  </a:lnTo>
                  <a:lnTo>
                    <a:pt x="217" y="0"/>
                  </a:lnTo>
                  <a:lnTo>
                    <a:pt x="217" y="6"/>
                  </a:lnTo>
                  <a:cubicBezTo>
                    <a:pt x="209" y="7"/>
                    <a:pt x="203" y="8"/>
                    <a:pt x="200" y="11"/>
                  </a:cubicBezTo>
                  <a:cubicBezTo>
                    <a:pt x="197" y="13"/>
                    <a:pt x="196" y="19"/>
                    <a:pt x="196" y="28"/>
                  </a:cubicBezTo>
                  <a:lnTo>
                    <a:pt x="196" y="134"/>
                  </a:lnTo>
                  <a:cubicBezTo>
                    <a:pt x="196" y="142"/>
                    <a:pt x="197" y="148"/>
                    <a:pt x="200" y="151"/>
                  </a:cubicBezTo>
                  <a:cubicBezTo>
                    <a:pt x="203" y="154"/>
                    <a:pt x="209" y="155"/>
                    <a:pt x="217" y="156"/>
                  </a:cubicBezTo>
                  <a:lnTo>
                    <a:pt x="217" y="162"/>
                  </a:lnTo>
                  <a:lnTo>
                    <a:pt x="137" y="162"/>
                  </a:lnTo>
                  <a:lnTo>
                    <a:pt x="137" y="156"/>
                  </a:lnTo>
                  <a:cubicBezTo>
                    <a:pt x="145" y="155"/>
                    <a:pt x="150" y="154"/>
                    <a:pt x="153" y="152"/>
                  </a:cubicBezTo>
                  <a:cubicBezTo>
                    <a:pt x="157" y="150"/>
                    <a:pt x="159" y="145"/>
                    <a:pt x="159" y="138"/>
                  </a:cubicBezTo>
                  <a:lnTo>
                    <a:pt x="159" y="21"/>
                  </a:lnTo>
                  <a:lnTo>
                    <a:pt x="157" y="21"/>
                  </a:lnTo>
                  <a:lnTo>
                    <a:pt x="99" y="162"/>
                  </a:lnTo>
                  <a:lnTo>
                    <a:pt x="92" y="162"/>
                  </a:lnTo>
                  <a:lnTo>
                    <a:pt x="33" y="24"/>
                  </a:lnTo>
                  <a:lnTo>
                    <a:pt x="32" y="24"/>
                  </a:lnTo>
                  <a:lnTo>
                    <a:pt x="32" y="132"/>
                  </a:lnTo>
                  <a:cubicBezTo>
                    <a:pt x="32" y="140"/>
                    <a:pt x="33" y="146"/>
                    <a:pt x="36" y="149"/>
                  </a:cubicBezTo>
                  <a:cubicBezTo>
                    <a:pt x="39" y="153"/>
                    <a:pt x="46" y="155"/>
                    <a:pt x="56" y="156"/>
                  </a:cubicBezTo>
                  <a:lnTo>
                    <a:pt x="56" y="162"/>
                  </a:lnTo>
                  <a:lnTo>
                    <a:pt x="0" y="162"/>
                  </a:lnTo>
                  <a:lnTo>
                    <a:pt x="0" y="15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3" name="Freeform 549"/>
            <p:cNvSpPr>
              <a:spLocks noEditPoints="1"/>
            </p:cNvSpPr>
            <p:nvPr/>
          </p:nvSpPr>
          <p:spPr bwMode="auto">
            <a:xfrm>
              <a:off x="3172" y="3918"/>
              <a:ext cx="59" cy="64"/>
            </a:xfrm>
            <a:custGeom>
              <a:avLst/>
              <a:gdLst/>
              <a:ahLst/>
              <a:cxnLst>
                <a:cxn ang="0">
                  <a:pos x="0" y="58"/>
                </a:cxn>
                <a:cxn ang="0">
                  <a:pos x="0" y="58"/>
                </a:cxn>
                <a:cxn ang="0">
                  <a:pos x="15" y="16"/>
                </a:cxn>
                <a:cxn ang="0">
                  <a:pos x="53" y="0"/>
                </a:cxn>
                <a:cxn ang="0">
                  <a:pos x="92" y="17"/>
                </a:cxn>
                <a:cxn ang="0">
                  <a:pos x="107" y="58"/>
                </a:cxn>
                <a:cxn ang="0">
                  <a:pos x="92" y="99"/>
                </a:cxn>
                <a:cxn ang="0">
                  <a:pos x="53" y="116"/>
                </a:cxn>
                <a:cxn ang="0">
                  <a:pos x="15" y="99"/>
                </a:cxn>
                <a:cxn ang="0">
                  <a:pos x="0" y="58"/>
                </a:cxn>
                <a:cxn ang="0">
                  <a:pos x="0" y="58"/>
                </a:cxn>
                <a:cxn ang="0">
                  <a:pos x="35" y="58"/>
                </a:cxn>
                <a:cxn ang="0">
                  <a:pos x="35" y="58"/>
                </a:cxn>
                <a:cxn ang="0">
                  <a:pos x="37" y="93"/>
                </a:cxn>
                <a:cxn ang="0">
                  <a:pos x="53" y="109"/>
                </a:cxn>
                <a:cxn ang="0">
                  <a:pos x="69" y="97"/>
                </a:cxn>
                <a:cxn ang="0">
                  <a:pos x="72" y="58"/>
                </a:cxn>
                <a:cxn ang="0">
                  <a:pos x="68" y="19"/>
                </a:cxn>
                <a:cxn ang="0">
                  <a:pos x="54" y="7"/>
                </a:cxn>
                <a:cxn ang="0">
                  <a:pos x="37" y="23"/>
                </a:cxn>
                <a:cxn ang="0">
                  <a:pos x="35" y="58"/>
                </a:cxn>
                <a:cxn ang="0">
                  <a:pos x="35" y="58"/>
                </a:cxn>
                <a:cxn ang="0">
                  <a:pos x="53" y="0"/>
                </a:cxn>
                <a:cxn ang="0">
                  <a:pos x="53" y="0"/>
                </a:cxn>
                <a:cxn ang="0">
                  <a:pos x="53" y="0"/>
                </a:cxn>
              </a:cxnLst>
              <a:rect l="0" t="0" r="r" b="b"/>
              <a:pathLst>
                <a:path w="107" h="116">
                  <a:moveTo>
                    <a:pt x="0" y="58"/>
                  </a:moveTo>
                  <a:lnTo>
                    <a:pt x="0" y="58"/>
                  </a:lnTo>
                  <a:cubicBezTo>
                    <a:pt x="0" y="41"/>
                    <a:pt x="5" y="27"/>
                    <a:pt x="15" y="16"/>
                  </a:cubicBezTo>
                  <a:cubicBezTo>
                    <a:pt x="25" y="5"/>
                    <a:pt x="38" y="0"/>
                    <a:pt x="53" y="0"/>
                  </a:cubicBezTo>
                  <a:cubicBezTo>
                    <a:pt x="69" y="0"/>
                    <a:pt x="82" y="5"/>
                    <a:pt x="92" y="17"/>
                  </a:cubicBezTo>
                  <a:cubicBezTo>
                    <a:pt x="102" y="28"/>
                    <a:pt x="107" y="42"/>
                    <a:pt x="107" y="58"/>
                  </a:cubicBezTo>
                  <a:cubicBezTo>
                    <a:pt x="107" y="74"/>
                    <a:pt x="102" y="88"/>
                    <a:pt x="92" y="99"/>
                  </a:cubicBezTo>
                  <a:cubicBezTo>
                    <a:pt x="82" y="110"/>
                    <a:pt x="70" y="116"/>
                    <a:pt x="53" y="116"/>
                  </a:cubicBezTo>
                  <a:cubicBezTo>
                    <a:pt x="38" y="116"/>
                    <a:pt x="25" y="111"/>
                    <a:pt x="15" y="99"/>
                  </a:cubicBezTo>
                  <a:cubicBezTo>
                    <a:pt x="5" y="88"/>
                    <a:pt x="0" y="74"/>
                    <a:pt x="0" y="58"/>
                  </a:cubicBezTo>
                  <a:lnTo>
                    <a:pt x="0" y="58"/>
                  </a:lnTo>
                  <a:close/>
                  <a:moveTo>
                    <a:pt x="35" y="58"/>
                  </a:moveTo>
                  <a:lnTo>
                    <a:pt x="35" y="58"/>
                  </a:lnTo>
                  <a:cubicBezTo>
                    <a:pt x="35" y="75"/>
                    <a:pt x="36" y="86"/>
                    <a:pt x="37" y="93"/>
                  </a:cubicBezTo>
                  <a:cubicBezTo>
                    <a:pt x="40" y="103"/>
                    <a:pt x="45" y="109"/>
                    <a:pt x="53" y="109"/>
                  </a:cubicBezTo>
                  <a:cubicBezTo>
                    <a:pt x="61" y="109"/>
                    <a:pt x="66" y="105"/>
                    <a:pt x="69" y="97"/>
                  </a:cubicBezTo>
                  <a:cubicBezTo>
                    <a:pt x="71" y="89"/>
                    <a:pt x="72" y="76"/>
                    <a:pt x="72" y="58"/>
                  </a:cubicBezTo>
                  <a:cubicBezTo>
                    <a:pt x="72" y="40"/>
                    <a:pt x="71" y="27"/>
                    <a:pt x="68" y="19"/>
                  </a:cubicBezTo>
                  <a:cubicBezTo>
                    <a:pt x="66" y="11"/>
                    <a:pt x="61" y="7"/>
                    <a:pt x="54" y="7"/>
                  </a:cubicBezTo>
                  <a:cubicBezTo>
                    <a:pt x="46" y="7"/>
                    <a:pt x="40" y="12"/>
                    <a:pt x="37" y="23"/>
                  </a:cubicBezTo>
                  <a:cubicBezTo>
                    <a:pt x="36" y="30"/>
                    <a:pt x="35" y="41"/>
                    <a:pt x="35" y="58"/>
                  </a:cubicBezTo>
                  <a:lnTo>
                    <a:pt x="35" y="58"/>
                  </a:lnTo>
                  <a:close/>
                  <a:moveTo>
                    <a:pt x="53" y="0"/>
                  </a:moveTo>
                  <a:lnTo>
                    <a:pt x="53" y="0"/>
                  </a:lnTo>
                  <a:lnTo>
                    <a:pt x="5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4" name="Freeform 550"/>
            <p:cNvSpPr>
              <a:spLocks noEditPoints="1"/>
            </p:cNvSpPr>
            <p:nvPr/>
          </p:nvSpPr>
          <p:spPr bwMode="auto">
            <a:xfrm>
              <a:off x="3238" y="3891"/>
              <a:ext cx="67" cy="91"/>
            </a:xfrm>
            <a:custGeom>
              <a:avLst/>
              <a:gdLst/>
              <a:ahLst/>
              <a:cxnLst>
                <a:cxn ang="0">
                  <a:pos x="55" y="151"/>
                </a:cxn>
                <a:cxn ang="0">
                  <a:pos x="55" y="151"/>
                </a:cxn>
                <a:cxn ang="0">
                  <a:pos x="68" y="145"/>
                </a:cxn>
                <a:cxn ang="0">
                  <a:pos x="74" y="135"/>
                </a:cxn>
                <a:cxn ang="0">
                  <a:pos x="74" y="77"/>
                </a:cxn>
                <a:cxn ang="0">
                  <a:pos x="69" y="68"/>
                </a:cxn>
                <a:cxn ang="0">
                  <a:pos x="55" y="62"/>
                </a:cxn>
                <a:cxn ang="0">
                  <a:pos x="38" y="80"/>
                </a:cxn>
                <a:cxn ang="0">
                  <a:pos x="36" y="107"/>
                </a:cxn>
                <a:cxn ang="0">
                  <a:pos x="38" y="135"/>
                </a:cxn>
                <a:cxn ang="0">
                  <a:pos x="55" y="151"/>
                </a:cxn>
                <a:cxn ang="0">
                  <a:pos x="55" y="151"/>
                </a:cxn>
                <a:cxn ang="0">
                  <a:pos x="0" y="110"/>
                </a:cxn>
                <a:cxn ang="0">
                  <a:pos x="0" y="110"/>
                </a:cxn>
                <a:cxn ang="0">
                  <a:pos x="14" y="65"/>
                </a:cxn>
                <a:cxn ang="0">
                  <a:pos x="46" y="49"/>
                </a:cxn>
                <a:cxn ang="0">
                  <a:pos x="63" y="53"/>
                </a:cxn>
                <a:cxn ang="0">
                  <a:pos x="74" y="63"/>
                </a:cxn>
                <a:cxn ang="0">
                  <a:pos x="74" y="20"/>
                </a:cxn>
                <a:cxn ang="0">
                  <a:pos x="71" y="9"/>
                </a:cxn>
                <a:cxn ang="0">
                  <a:pos x="57" y="6"/>
                </a:cxn>
                <a:cxn ang="0">
                  <a:pos x="57" y="0"/>
                </a:cxn>
                <a:cxn ang="0">
                  <a:pos x="108" y="0"/>
                </a:cxn>
                <a:cxn ang="0">
                  <a:pos x="108" y="138"/>
                </a:cxn>
                <a:cxn ang="0">
                  <a:pos x="111" y="148"/>
                </a:cxn>
                <a:cxn ang="0">
                  <a:pos x="122" y="151"/>
                </a:cxn>
                <a:cxn ang="0">
                  <a:pos x="122" y="157"/>
                </a:cxn>
                <a:cxn ang="0">
                  <a:pos x="96" y="160"/>
                </a:cxn>
                <a:cxn ang="0">
                  <a:pos x="75" y="165"/>
                </a:cxn>
                <a:cxn ang="0">
                  <a:pos x="75" y="149"/>
                </a:cxn>
                <a:cxn ang="0">
                  <a:pos x="63" y="160"/>
                </a:cxn>
                <a:cxn ang="0">
                  <a:pos x="44" y="165"/>
                </a:cxn>
                <a:cxn ang="0">
                  <a:pos x="13" y="150"/>
                </a:cxn>
                <a:cxn ang="0">
                  <a:pos x="0" y="110"/>
                </a:cxn>
                <a:cxn ang="0">
                  <a:pos x="0" y="110"/>
                </a:cxn>
              </a:cxnLst>
              <a:rect l="0" t="0" r="r" b="b"/>
              <a:pathLst>
                <a:path w="122" h="165">
                  <a:moveTo>
                    <a:pt x="55" y="151"/>
                  </a:moveTo>
                  <a:lnTo>
                    <a:pt x="55" y="151"/>
                  </a:lnTo>
                  <a:cubicBezTo>
                    <a:pt x="60" y="151"/>
                    <a:pt x="64" y="149"/>
                    <a:pt x="68" y="145"/>
                  </a:cubicBezTo>
                  <a:cubicBezTo>
                    <a:pt x="72" y="140"/>
                    <a:pt x="74" y="137"/>
                    <a:pt x="74" y="135"/>
                  </a:cubicBezTo>
                  <a:lnTo>
                    <a:pt x="74" y="77"/>
                  </a:lnTo>
                  <a:cubicBezTo>
                    <a:pt x="74" y="75"/>
                    <a:pt x="73" y="72"/>
                    <a:pt x="69" y="68"/>
                  </a:cubicBezTo>
                  <a:cubicBezTo>
                    <a:pt x="66" y="64"/>
                    <a:pt x="61" y="62"/>
                    <a:pt x="55" y="62"/>
                  </a:cubicBezTo>
                  <a:cubicBezTo>
                    <a:pt x="47" y="62"/>
                    <a:pt x="41" y="68"/>
                    <a:pt x="38" y="80"/>
                  </a:cubicBezTo>
                  <a:cubicBezTo>
                    <a:pt x="36" y="86"/>
                    <a:pt x="36" y="95"/>
                    <a:pt x="36" y="107"/>
                  </a:cubicBezTo>
                  <a:cubicBezTo>
                    <a:pt x="36" y="119"/>
                    <a:pt x="36" y="128"/>
                    <a:pt x="38" y="135"/>
                  </a:cubicBezTo>
                  <a:cubicBezTo>
                    <a:pt x="41" y="146"/>
                    <a:pt x="46" y="151"/>
                    <a:pt x="55" y="151"/>
                  </a:cubicBezTo>
                  <a:lnTo>
                    <a:pt x="55" y="151"/>
                  </a:lnTo>
                  <a:close/>
                  <a:moveTo>
                    <a:pt x="0" y="110"/>
                  </a:moveTo>
                  <a:lnTo>
                    <a:pt x="0" y="110"/>
                  </a:lnTo>
                  <a:cubicBezTo>
                    <a:pt x="0" y="91"/>
                    <a:pt x="5" y="76"/>
                    <a:pt x="14" y="65"/>
                  </a:cubicBezTo>
                  <a:cubicBezTo>
                    <a:pt x="23" y="54"/>
                    <a:pt x="34" y="49"/>
                    <a:pt x="46" y="49"/>
                  </a:cubicBezTo>
                  <a:cubicBezTo>
                    <a:pt x="53" y="49"/>
                    <a:pt x="58" y="50"/>
                    <a:pt x="63" y="53"/>
                  </a:cubicBezTo>
                  <a:cubicBezTo>
                    <a:pt x="66" y="55"/>
                    <a:pt x="70" y="59"/>
                    <a:pt x="74" y="63"/>
                  </a:cubicBezTo>
                  <a:lnTo>
                    <a:pt x="74" y="20"/>
                  </a:lnTo>
                  <a:cubicBezTo>
                    <a:pt x="74" y="14"/>
                    <a:pt x="73" y="10"/>
                    <a:pt x="71" y="9"/>
                  </a:cubicBezTo>
                  <a:cubicBezTo>
                    <a:pt x="69" y="7"/>
                    <a:pt x="64" y="6"/>
                    <a:pt x="57" y="6"/>
                  </a:cubicBezTo>
                  <a:lnTo>
                    <a:pt x="57" y="0"/>
                  </a:lnTo>
                  <a:lnTo>
                    <a:pt x="108" y="0"/>
                  </a:lnTo>
                  <a:lnTo>
                    <a:pt x="108" y="138"/>
                  </a:lnTo>
                  <a:cubicBezTo>
                    <a:pt x="108" y="143"/>
                    <a:pt x="109" y="146"/>
                    <a:pt x="111" y="148"/>
                  </a:cubicBezTo>
                  <a:cubicBezTo>
                    <a:pt x="113" y="150"/>
                    <a:pt x="116" y="151"/>
                    <a:pt x="122" y="151"/>
                  </a:cubicBezTo>
                  <a:lnTo>
                    <a:pt x="122" y="157"/>
                  </a:lnTo>
                  <a:cubicBezTo>
                    <a:pt x="108" y="158"/>
                    <a:pt x="100" y="159"/>
                    <a:pt x="96" y="160"/>
                  </a:cubicBezTo>
                  <a:cubicBezTo>
                    <a:pt x="92" y="161"/>
                    <a:pt x="85" y="162"/>
                    <a:pt x="75" y="165"/>
                  </a:cubicBezTo>
                  <a:lnTo>
                    <a:pt x="75" y="149"/>
                  </a:lnTo>
                  <a:cubicBezTo>
                    <a:pt x="71" y="154"/>
                    <a:pt x="67" y="157"/>
                    <a:pt x="63" y="160"/>
                  </a:cubicBezTo>
                  <a:cubicBezTo>
                    <a:pt x="57" y="163"/>
                    <a:pt x="51" y="165"/>
                    <a:pt x="44" y="165"/>
                  </a:cubicBezTo>
                  <a:cubicBezTo>
                    <a:pt x="32" y="165"/>
                    <a:pt x="22" y="160"/>
                    <a:pt x="13" y="150"/>
                  </a:cubicBezTo>
                  <a:cubicBezTo>
                    <a:pt x="5" y="140"/>
                    <a:pt x="0" y="127"/>
                    <a:pt x="0" y="110"/>
                  </a:cubicBezTo>
                  <a:lnTo>
                    <a:pt x="0" y="11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5" name="Freeform 551"/>
            <p:cNvSpPr>
              <a:spLocks noEditPoints="1"/>
            </p:cNvSpPr>
            <p:nvPr/>
          </p:nvSpPr>
          <p:spPr bwMode="auto">
            <a:xfrm>
              <a:off x="3311" y="3918"/>
              <a:ext cx="53" cy="64"/>
            </a:xfrm>
            <a:custGeom>
              <a:avLst/>
              <a:gdLst/>
              <a:ahLst/>
              <a:cxnLst>
                <a:cxn ang="0">
                  <a:pos x="0" y="58"/>
                </a:cxn>
                <a:cxn ang="0">
                  <a:pos x="0" y="58"/>
                </a:cxn>
                <a:cxn ang="0">
                  <a:pos x="15" y="15"/>
                </a:cxn>
                <a:cxn ang="0">
                  <a:pos x="50" y="0"/>
                </a:cxn>
                <a:cxn ang="0">
                  <a:pos x="72" y="6"/>
                </a:cxn>
                <a:cxn ang="0">
                  <a:pos x="88" y="23"/>
                </a:cxn>
                <a:cxn ang="0">
                  <a:pos x="94" y="45"/>
                </a:cxn>
                <a:cxn ang="0">
                  <a:pos x="95" y="54"/>
                </a:cxn>
                <a:cxn ang="0">
                  <a:pos x="34" y="54"/>
                </a:cxn>
                <a:cxn ang="0">
                  <a:pos x="39" y="79"/>
                </a:cxn>
                <a:cxn ang="0">
                  <a:pos x="63" y="99"/>
                </a:cxn>
                <a:cxn ang="0">
                  <a:pos x="79" y="93"/>
                </a:cxn>
                <a:cxn ang="0">
                  <a:pos x="90" y="83"/>
                </a:cxn>
                <a:cxn ang="0">
                  <a:pos x="96" y="86"/>
                </a:cxn>
                <a:cxn ang="0">
                  <a:pos x="70" y="111"/>
                </a:cxn>
                <a:cxn ang="0">
                  <a:pos x="49" y="116"/>
                </a:cxn>
                <a:cxn ang="0">
                  <a:pos x="16" y="102"/>
                </a:cxn>
                <a:cxn ang="0">
                  <a:pos x="0" y="58"/>
                </a:cxn>
                <a:cxn ang="0">
                  <a:pos x="0" y="58"/>
                </a:cxn>
                <a:cxn ang="0">
                  <a:pos x="65" y="45"/>
                </a:cxn>
                <a:cxn ang="0">
                  <a:pos x="65" y="45"/>
                </a:cxn>
                <a:cxn ang="0">
                  <a:pos x="62" y="16"/>
                </a:cxn>
                <a:cxn ang="0">
                  <a:pos x="50" y="7"/>
                </a:cxn>
                <a:cxn ang="0">
                  <a:pos x="37" y="17"/>
                </a:cxn>
                <a:cxn ang="0">
                  <a:pos x="33" y="45"/>
                </a:cxn>
                <a:cxn ang="0">
                  <a:pos x="65" y="45"/>
                </a:cxn>
                <a:cxn ang="0">
                  <a:pos x="50" y="0"/>
                </a:cxn>
                <a:cxn ang="0">
                  <a:pos x="50" y="0"/>
                </a:cxn>
                <a:cxn ang="0">
                  <a:pos x="50" y="0"/>
                </a:cxn>
              </a:cxnLst>
              <a:rect l="0" t="0" r="r" b="b"/>
              <a:pathLst>
                <a:path w="96" h="116">
                  <a:moveTo>
                    <a:pt x="0" y="58"/>
                  </a:moveTo>
                  <a:lnTo>
                    <a:pt x="0" y="58"/>
                  </a:lnTo>
                  <a:cubicBezTo>
                    <a:pt x="0" y="39"/>
                    <a:pt x="5" y="25"/>
                    <a:pt x="15" y="15"/>
                  </a:cubicBezTo>
                  <a:cubicBezTo>
                    <a:pt x="25" y="5"/>
                    <a:pt x="36" y="0"/>
                    <a:pt x="50" y="0"/>
                  </a:cubicBezTo>
                  <a:cubicBezTo>
                    <a:pt x="58" y="0"/>
                    <a:pt x="65" y="2"/>
                    <a:pt x="72" y="6"/>
                  </a:cubicBezTo>
                  <a:cubicBezTo>
                    <a:pt x="79" y="10"/>
                    <a:pt x="84" y="16"/>
                    <a:pt x="88" y="23"/>
                  </a:cubicBezTo>
                  <a:cubicBezTo>
                    <a:pt x="91" y="29"/>
                    <a:pt x="93" y="36"/>
                    <a:pt x="94" y="45"/>
                  </a:cubicBezTo>
                  <a:cubicBezTo>
                    <a:pt x="95" y="49"/>
                    <a:pt x="95" y="52"/>
                    <a:pt x="95" y="54"/>
                  </a:cubicBezTo>
                  <a:lnTo>
                    <a:pt x="34" y="54"/>
                  </a:lnTo>
                  <a:cubicBezTo>
                    <a:pt x="35" y="64"/>
                    <a:pt x="36" y="72"/>
                    <a:pt x="39" y="79"/>
                  </a:cubicBezTo>
                  <a:cubicBezTo>
                    <a:pt x="43" y="92"/>
                    <a:pt x="52" y="99"/>
                    <a:pt x="63" y="99"/>
                  </a:cubicBezTo>
                  <a:cubicBezTo>
                    <a:pt x="69" y="99"/>
                    <a:pt x="74" y="97"/>
                    <a:pt x="79" y="93"/>
                  </a:cubicBezTo>
                  <a:cubicBezTo>
                    <a:pt x="82" y="91"/>
                    <a:pt x="86" y="88"/>
                    <a:pt x="90" y="83"/>
                  </a:cubicBezTo>
                  <a:lnTo>
                    <a:pt x="96" y="86"/>
                  </a:lnTo>
                  <a:cubicBezTo>
                    <a:pt x="89" y="98"/>
                    <a:pt x="80" y="107"/>
                    <a:pt x="70" y="111"/>
                  </a:cubicBezTo>
                  <a:cubicBezTo>
                    <a:pt x="64" y="114"/>
                    <a:pt x="57" y="116"/>
                    <a:pt x="49" y="116"/>
                  </a:cubicBezTo>
                  <a:cubicBezTo>
                    <a:pt x="37" y="116"/>
                    <a:pt x="26" y="111"/>
                    <a:pt x="16" y="102"/>
                  </a:cubicBezTo>
                  <a:cubicBezTo>
                    <a:pt x="5" y="93"/>
                    <a:pt x="0" y="78"/>
                    <a:pt x="0" y="58"/>
                  </a:cubicBezTo>
                  <a:lnTo>
                    <a:pt x="0" y="58"/>
                  </a:lnTo>
                  <a:close/>
                  <a:moveTo>
                    <a:pt x="65" y="45"/>
                  </a:moveTo>
                  <a:lnTo>
                    <a:pt x="65" y="45"/>
                  </a:lnTo>
                  <a:cubicBezTo>
                    <a:pt x="65" y="31"/>
                    <a:pt x="64" y="21"/>
                    <a:pt x="62" y="16"/>
                  </a:cubicBezTo>
                  <a:cubicBezTo>
                    <a:pt x="60" y="10"/>
                    <a:pt x="56" y="7"/>
                    <a:pt x="50" y="7"/>
                  </a:cubicBezTo>
                  <a:cubicBezTo>
                    <a:pt x="44" y="7"/>
                    <a:pt x="40" y="10"/>
                    <a:pt x="37" y="17"/>
                  </a:cubicBezTo>
                  <a:cubicBezTo>
                    <a:pt x="35" y="23"/>
                    <a:pt x="34" y="33"/>
                    <a:pt x="33" y="45"/>
                  </a:cubicBezTo>
                  <a:lnTo>
                    <a:pt x="65" y="45"/>
                  </a:lnTo>
                  <a:close/>
                  <a:moveTo>
                    <a:pt x="50" y="0"/>
                  </a:moveTo>
                  <a:lnTo>
                    <a:pt x="50" y="0"/>
                  </a:lnTo>
                  <a:lnTo>
                    <a:pt x="5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6" name="Freeform 552"/>
            <p:cNvSpPr>
              <a:spLocks noEditPoints="1"/>
            </p:cNvSpPr>
            <p:nvPr/>
          </p:nvSpPr>
          <p:spPr bwMode="auto">
            <a:xfrm>
              <a:off x="3404" y="3889"/>
              <a:ext cx="84" cy="93"/>
            </a:xfrm>
            <a:custGeom>
              <a:avLst/>
              <a:gdLst/>
              <a:ahLst/>
              <a:cxnLst>
                <a:cxn ang="0">
                  <a:pos x="84" y="1"/>
                </a:cxn>
                <a:cxn ang="0">
                  <a:pos x="84" y="1"/>
                </a:cxn>
                <a:cxn ang="0">
                  <a:pos x="114" y="7"/>
                </a:cxn>
                <a:cxn ang="0">
                  <a:pos x="131" y="12"/>
                </a:cxn>
                <a:cxn ang="0">
                  <a:pos x="138" y="9"/>
                </a:cxn>
                <a:cxn ang="0">
                  <a:pos x="142" y="1"/>
                </a:cxn>
                <a:cxn ang="0">
                  <a:pos x="148" y="1"/>
                </a:cxn>
                <a:cxn ang="0">
                  <a:pos x="148" y="57"/>
                </a:cxn>
                <a:cxn ang="0">
                  <a:pos x="142" y="57"/>
                </a:cxn>
                <a:cxn ang="0">
                  <a:pos x="125" y="28"/>
                </a:cxn>
                <a:cxn ang="0">
                  <a:pos x="87" y="9"/>
                </a:cxn>
                <a:cxn ang="0">
                  <a:pos x="53" y="30"/>
                </a:cxn>
                <a:cxn ang="0">
                  <a:pos x="42" y="85"/>
                </a:cxn>
                <a:cxn ang="0">
                  <a:pos x="48" y="128"/>
                </a:cxn>
                <a:cxn ang="0">
                  <a:pos x="90" y="159"/>
                </a:cxn>
                <a:cxn ang="0">
                  <a:pos x="124" y="148"/>
                </a:cxn>
                <a:cxn ang="0">
                  <a:pos x="145" y="129"/>
                </a:cxn>
                <a:cxn ang="0">
                  <a:pos x="152" y="135"/>
                </a:cxn>
                <a:cxn ang="0">
                  <a:pos x="128" y="158"/>
                </a:cxn>
                <a:cxn ang="0">
                  <a:pos x="86" y="170"/>
                </a:cxn>
                <a:cxn ang="0">
                  <a:pos x="27" y="149"/>
                </a:cxn>
                <a:cxn ang="0">
                  <a:pos x="0" y="87"/>
                </a:cxn>
                <a:cxn ang="0">
                  <a:pos x="25" y="24"/>
                </a:cxn>
                <a:cxn ang="0">
                  <a:pos x="84" y="1"/>
                </a:cxn>
                <a:cxn ang="0">
                  <a:pos x="84" y="1"/>
                </a:cxn>
                <a:cxn ang="0">
                  <a:pos x="83" y="0"/>
                </a:cxn>
                <a:cxn ang="0">
                  <a:pos x="83" y="0"/>
                </a:cxn>
                <a:cxn ang="0">
                  <a:pos x="83" y="0"/>
                </a:cxn>
              </a:cxnLst>
              <a:rect l="0" t="0" r="r" b="b"/>
              <a:pathLst>
                <a:path w="152" h="170">
                  <a:moveTo>
                    <a:pt x="84" y="1"/>
                  </a:moveTo>
                  <a:lnTo>
                    <a:pt x="84" y="1"/>
                  </a:lnTo>
                  <a:cubicBezTo>
                    <a:pt x="94" y="1"/>
                    <a:pt x="104" y="3"/>
                    <a:pt x="114" y="7"/>
                  </a:cubicBezTo>
                  <a:cubicBezTo>
                    <a:pt x="124" y="10"/>
                    <a:pt x="130" y="12"/>
                    <a:pt x="131" y="12"/>
                  </a:cubicBezTo>
                  <a:cubicBezTo>
                    <a:pt x="134" y="12"/>
                    <a:pt x="136" y="11"/>
                    <a:pt x="138" y="9"/>
                  </a:cubicBezTo>
                  <a:cubicBezTo>
                    <a:pt x="140" y="6"/>
                    <a:pt x="141" y="4"/>
                    <a:pt x="142" y="1"/>
                  </a:cubicBezTo>
                  <a:lnTo>
                    <a:pt x="148" y="1"/>
                  </a:lnTo>
                  <a:lnTo>
                    <a:pt x="148" y="57"/>
                  </a:lnTo>
                  <a:lnTo>
                    <a:pt x="142" y="57"/>
                  </a:lnTo>
                  <a:cubicBezTo>
                    <a:pt x="137" y="45"/>
                    <a:pt x="131" y="35"/>
                    <a:pt x="125" y="28"/>
                  </a:cubicBezTo>
                  <a:cubicBezTo>
                    <a:pt x="113" y="16"/>
                    <a:pt x="101" y="9"/>
                    <a:pt x="87" y="9"/>
                  </a:cubicBezTo>
                  <a:cubicBezTo>
                    <a:pt x="71" y="9"/>
                    <a:pt x="59" y="16"/>
                    <a:pt x="53" y="30"/>
                  </a:cubicBezTo>
                  <a:cubicBezTo>
                    <a:pt x="46" y="44"/>
                    <a:pt x="42" y="62"/>
                    <a:pt x="42" y="85"/>
                  </a:cubicBezTo>
                  <a:cubicBezTo>
                    <a:pt x="42" y="103"/>
                    <a:pt x="44" y="117"/>
                    <a:pt x="48" y="128"/>
                  </a:cubicBezTo>
                  <a:cubicBezTo>
                    <a:pt x="56" y="148"/>
                    <a:pt x="70" y="159"/>
                    <a:pt x="90" y="159"/>
                  </a:cubicBezTo>
                  <a:cubicBezTo>
                    <a:pt x="102" y="159"/>
                    <a:pt x="113" y="155"/>
                    <a:pt x="124" y="148"/>
                  </a:cubicBezTo>
                  <a:cubicBezTo>
                    <a:pt x="130" y="144"/>
                    <a:pt x="137" y="138"/>
                    <a:pt x="145" y="129"/>
                  </a:cubicBezTo>
                  <a:lnTo>
                    <a:pt x="152" y="135"/>
                  </a:lnTo>
                  <a:cubicBezTo>
                    <a:pt x="143" y="146"/>
                    <a:pt x="135" y="153"/>
                    <a:pt x="128" y="158"/>
                  </a:cubicBezTo>
                  <a:cubicBezTo>
                    <a:pt x="115" y="166"/>
                    <a:pt x="101" y="170"/>
                    <a:pt x="86" y="170"/>
                  </a:cubicBezTo>
                  <a:cubicBezTo>
                    <a:pt x="62" y="170"/>
                    <a:pt x="43" y="163"/>
                    <a:pt x="27" y="149"/>
                  </a:cubicBezTo>
                  <a:cubicBezTo>
                    <a:pt x="9" y="134"/>
                    <a:pt x="0" y="113"/>
                    <a:pt x="0" y="87"/>
                  </a:cubicBezTo>
                  <a:cubicBezTo>
                    <a:pt x="0" y="61"/>
                    <a:pt x="9" y="40"/>
                    <a:pt x="25" y="24"/>
                  </a:cubicBezTo>
                  <a:cubicBezTo>
                    <a:pt x="41" y="9"/>
                    <a:pt x="61" y="1"/>
                    <a:pt x="84" y="1"/>
                  </a:cubicBezTo>
                  <a:lnTo>
                    <a:pt x="84" y="1"/>
                  </a:lnTo>
                  <a:close/>
                  <a:moveTo>
                    <a:pt x="83" y="0"/>
                  </a:moveTo>
                  <a:lnTo>
                    <a:pt x="83" y="0"/>
                  </a:lnTo>
                  <a:lnTo>
                    <a:pt x="83"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7" name="Freeform 553"/>
            <p:cNvSpPr>
              <a:spLocks noEditPoints="1"/>
            </p:cNvSpPr>
            <p:nvPr/>
          </p:nvSpPr>
          <p:spPr bwMode="auto">
            <a:xfrm>
              <a:off x="3499" y="3918"/>
              <a:ext cx="60" cy="64"/>
            </a:xfrm>
            <a:custGeom>
              <a:avLst/>
              <a:gdLst/>
              <a:ahLst/>
              <a:cxnLst>
                <a:cxn ang="0">
                  <a:pos x="46" y="99"/>
                </a:cxn>
                <a:cxn ang="0">
                  <a:pos x="46" y="99"/>
                </a:cxn>
                <a:cxn ang="0">
                  <a:pos x="57" y="95"/>
                </a:cxn>
                <a:cxn ang="0">
                  <a:pos x="64" y="89"/>
                </a:cxn>
                <a:cxn ang="0">
                  <a:pos x="64" y="54"/>
                </a:cxn>
                <a:cxn ang="0">
                  <a:pos x="47" y="61"/>
                </a:cxn>
                <a:cxn ang="0">
                  <a:pos x="34" y="83"/>
                </a:cxn>
                <a:cxn ang="0">
                  <a:pos x="38" y="95"/>
                </a:cxn>
                <a:cxn ang="0">
                  <a:pos x="46" y="99"/>
                </a:cxn>
                <a:cxn ang="0">
                  <a:pos x="46" y="99"/>
                </a:cxn>
                <a:cxn ang="0">
                  <a:pos x="0" y="90"/>
                </a:cxn>
                <a:cxn ang="0">
                  <a:pos x="0" y="90"/>
                </a:cxn>
                <a:cxn ang="0">
                  <a:pos x="15" y="65"/>
                </a:cxn>
                <a:cxn ang="0">
                  <a:pos x="64" y="46"/>
                </a:cxn>
                <a:cxn ang="0">
                  <a:pos x="64" y="28"/>
                </a:cxn>
                <a:cxn ang="0">
                  <a:pos x="59" y="13"/>
                </a:cxn>
                <a:cxn ang="0">
                  <a:pos x="43" y="8"/>
                </a:cxn>
                <a:cxn ang="0">
                  <a:pos x="33" y="10"/>
                </a:cxn>
                <a:cxn ang="0">
                  <a:pos x="29" y="16"/>
                </a:cxn>
                <a:cxn ang="0">
                  <a:pos x="29" y="18"/>
                </a:cxn>
                <a:cxn ang="0">
                  <a:pos x="31" y="20"/>
                </a:cxn>
                <a:cxn ang="0">
                  <a:pos x="32" y="22"/>
                </a:cxn>
                <a:cxn ang="0">
                  <a:pos x="35" y="26"/>
                </a:cxn>
                <a:cxn ang="0">
                  <a:pos x="36" y="31"/>
                </a:cxn>
                <a:cxn ang="0">
                  <a:pos x="31" y="42"/>
                </a:cxn>
                <a:cxn ang="0">
                  <a:pos x="21" y="45"/>
                </a:cxn>
                <a:cxn ang="0">
                  <a:pos x="9" y="41"/>
                </a:cxn>
                <a:cxn ang="0">
                  <a:pos x="4" y="30"/>
                </a:cxn>
                <a:cxn ang="0">
                  <a:pos x="17" y="8"/>
                </a:cxn>
                <a:cxn ang="0">
                  <a:pos x="49" y="0"/>
                </a:cxn>
                <a:cxn ang="0">
                  <a:pos x="83" y="8"/>
                </a:cxn>
                <a:cxn ang="0">
                  <a:pos x="96" y="37"/>
                </a:cxn>
                <a:cxn ang="0">
                  <a:pos x="96" y="95"/>
                </a:cxn>
                <a:cxn ang="0">
                  <a:pos x="98" y="99"/>
                </a:cxn>
                <a:cxn ang="0">
                  <a:pos x="101" y="101"/>
                </a:cxn>
                <a:cxn ang="0">
                  <a:pos x="103" y="100"/>
                </a:cxn>
                <a:cxn ang="0">
                  <a:pos x="107" y="97"/>
                </a:cxn>
                <a:cxn ang="0">
                  <a:pos x="110" y="102"/>
                </a:cxn>
                <a:cxn ang="0">
                  <a:pos x="95" y="114"/>
                </a:cxn>
                <a:cxn ang="0">
                  <a:pos x="83" y="116"/>
                </a:cxn>
                <a:cxn ang="0">
                  <a:pos x="68" y="110"/>
                </a:cxn>
                <a:cxn ang="0">
                  <a:pos x="64" y="99"/>
                </a:cxn>
                <a:cxn ang="0">
                  <a:pos x="41" y="113"/>
                </a:cxn>
                <a:cxn ang="0">
                  <a:pos x="27" y="116"/>
                </a:cxn>
                <a:cxn ang="0">
                  <a:pos x="8" y="110"/>
                </a:cxn>
                <a:cxn ang="0">
                  <a:pos x="0" y="90"/>
                </a:cxn>
                <a:cxn ang="0">
                  <a:pos x="0" y="90"/>
                </a:cxn>
                <a:cxn ang="0">
                  <a:pos x="51" y="0"/>
                </a:cxn>
                <a:cxn ang="0">
                  <a:pos x="51" y="0"/>
                </a:cxn>
                <a:cxn ang="0">
                  <a:pos x="51" y="0"/>
                </a:cxn>
              </a:cxnLst>
              <a:rect l="0" t="0" r="r" b="b"/>
              <a:pathLst>
                <a:path w="110" h="116">
                  <a:moveTo>
                    <a:pt x="46" y="99"/>
                  </a:moveTo>
                  <a:lnTo>
                    <a:pt x="46" y="99"/>
                  </a:lnTo>
                  <a:cubicBezTo>
                    <a:pt x="50" y="99"/>
                    <a:pt x="54" y="98"/>
                    <a:pt x="57" y="95"/>
                  </a:cubicBezTo>
                  <a:cubicBezTo>
                    <a:pt x="59" y="94"/>
                    <a:pt x="61" y="92"/>
                    <a:pt x="64" y="89"/>
                  </a:cubicBezTo>
                  <a:lnTo>
                    <a:pt x="64" y="54"/>
                  </a:lnTo>
                  <a:cubicBezTo>
                    <a:pt x="57" y="56"/>
                    <a:pt x="52" y="58"/>
                    <a:pt x="47" y="61"/>
                  </a:cubicBezTo>
                  <a:cubicBezTo>
                    <a:pt x="39" y="67"/>
                    <a:pt x="34" y="74"/>
                    <a:pt x="34" y="83"/>
                  </a:cubicBezTo>
                  <a:cubicBezTo>
                    <a:pt x="34" y="88"/>
                    <a:pt x="36" y="92"/>
                    <a:pt x="38" y="95"/>
                  </a:cubicBezTo>
                  <a:cubicBezTo>
                    <a:pt x="40" y="98"/>
                    <a:pt x="43" y="99"/>
                    <a:pt x="46" y="99"/>
                  </a:cubicBezTo>
                  <a:lnTo>
                    <a:pt x="46" y="99"/>
                  </a:lnTo>
                  <a:close/>
                  <a:moveTo>
                    <a:pt x="0" y="90"/>
                  </a:moveTo>
                  <a:lnTo>
                    <a:pt x="0" y="90"/>
                  </a:lnTo>
                  <a:cubicBezTo>
                    <a:pt x="0" y="80"/>
                    <a:pt x="5" y="71"/>
                    <a:pt x="15" y="65"/>
                  </a:cubicBezTo>
                  <a:cubicBezTo>
                    <a:pt x="26" y="58"/>
                    <a:pt x="42" y="52"/>
                    <a:pt x="64" y="46"/>
                  </a:cubicBezTo>
                  <a:lnTo>
                    <a:pt x="64" y="28"/>
                  </a:lnTo>
                  <a:cubicBezTo>
                    <a:pt x="64" y="21"/>
                    <a:pt x="62" y="16"/>
                    <a:pt x="59" y="13"/>
                  </a:cubicBezTo>
                  <a:cubicBezTo>
                    <a:pt x="56" y="9"/>
                    <a:pt x="51" y="8"/>
                    <a:pt x="43" y="8"/>
                  </a:cubicBezTo>
                  <a:cubicBezTo>
                    <a:pt x="39" y="8"/>
                    <a:pt x="36" y="8"/>
                    <a:pt x="33" y="10"/>
                  </a:cubicBezTo>
                  <a:cubicBezTo>
                    <a:pt x="30" y="12"/>
                    <a:pt x="29" y="14"/>
                    <a:pt x="29" y="16"/>
                  </a:cubicBezTo>
                  <a:cubicBezTo>
                    <a:pt x="29" y="17"/>
                    <a:pt x="29" y="18"/>
                    <a:pt x="29" y="18"/>
                  </a:cubicBezTo>
                  <a:cubicBezTo>
                    <a:pt x="30" y="19"/>
                    <a:pt x="30" y="20"/>
                    <a:pt x="31" y="20"/>
                  </a:cubicBezTo>
                  <a:lnTo>
                    <a:pt x="32" y="22"/>
                  </a:lnTo>
                  <a:cubicBezTo>
                    <a:pt x="33" y="23"/>
                    <a:pt x="34" y="25"/>
                    <a:pt x="35" y="26"/>
                  </a:cubicBezTo>
                  <a:cubicBezTo>
                    <a:pt x="35" y="28"/>
                    <a:pt x="36" y="30"/>
                    <a:pt x="36" y="31"/>
                  </a:cubicBezTo>
                  <a:cubicBezTo>
                    <a:pt x="36" y="36"/>
                    <a:pt x="34" y="39"/>
                    <a:pt x="31" y="42"/>
                  </a:cubicBezTo>
                  <a:cubicBezTo>
                    <a:pt x="28" y="44"/>
                    <a:pt x="25" y="45"/>
                    <a:pt x="21" y="45"/>
                  </a:cubicBezTo>
                  <a:cubicBezTo>
                    <a:pt x="16" y="45"/>
                    <a:pt x="12" y="44"/>
                    <a:pt x="9" y="41"/>
                  </a:cubicBezTo>
                  <a:cubicBezTo>
                    <a:pt x="6" y="39"/>
                    <a:pt x="4" y="35"/>
                    <a:pt x="4" y="30"/>
                  </a:cubicBezTo>
                  <a:cubicBezTo>
                    <a:pt x="4" y="20"/>
                    <a:pt x="8" y="13"/>
                    <a:pt x="17" y="8"/>
                  </a:cubicBezTo>
                  <a:cubicBezTo>
                    <a:pt x="26" y="2"/>
                    <a:pt x="36" y="0"/>
                    <a:pt x="49" y="0"/>
                  </a:cubicBezTo>
                  <a:cubicBezTo>
                    <a:pt x="62" y="0"/>
                    <a:pt x="74" y="2"/>
                    <a:pt x="83" y="8"/>
                  </a:cubicBezTo>
                  <a:cubicBezTo>
                    <a:pt x="92" y="13"/>
                    <a:pt x="96" y="23"/>
                    <a:pt x="96" y="37"/>
                  </a:cubicBezTo>
                  <a:lnTo>
                    <a:pt x="96" y="95"/>
                  </a:lnTo>
                  <a:cubicBezTo>
                    <a:pt x="96" y="96"/>
                    <a:pt x="97" y="98"/>
                    <a:pt x="98" y="99"/>
                  </a:cubicBezTo>
                  <a:cubicBezTo>
                    <a:pt x="99" y="100"/>
                    <a:pt x="100" y="101"/>
                    <a:pt x="101" y="101"/>
                  </a:cubicBezTo>
                  <a:cubicBezTo>
                    <a:pt x="102" y="101"/>
                    <a:pt x="102" y="101"/>
                    <a:pt x="103" y="100"/>
                  </a:cubicBezTo>
                  <a:cubicBezTo>
                    <a:pt x="104" y="100"/>
                    <a:pt x="105" y="99"/>
                    <a:pt x="107" y="97"/>
                  </a:cubicBezTo>
                  <a:lnTo>
                    <a:pt x="110" y="102"/>
                  </a:lnTo>
                  <a:cubicBezTo>
                    <a:pt x="106" y="108"/>
                    <a:pt x="100" y="112"/>
                    <a:pt x="95" y="114"/>
                  </a:cubicBezTo>
                  <a:cubicBezTo>
                    <a:pt x="91" y="115"/>
                    <a:pt x="87" y="116"/>
                    <a:pt x="83" y="116"/>
                  </a:cubicBezTo>
                  <a:cubicBezTo>
                    <a:pt x="76" y="116"/>
                    <a:pt x="71" y="114"/>
                    <a:pt x="68" y="110"/>
                  </a:cubicBezTo>
                  <a:cubicBezTo>
                    <a:pt x="66" y="107"/>
                    <a:pt x="65" y="104"/>
                    <a:pt x="64" y="99"/>
                  </a:cubicBezTo>
                  <a:cubicBezTo>
                    <a:pt x="57" y="106"/>
                    <a:pt x="50" y="111"/>
                    <a:pt x="41" y="113"/>
                  </a:cubicBezTo>
                  <a:cubicBezTo>
                    <a:pt x="36" y="115"/>
                    <a:pt x="31" y="116"/>
                    <a:pt x="27" y="116"/>
                  </a:cubicBezTo>
                  <a:cubicBezTo>
                    <a:pt x="20" y="116"/>
                    <a:pt x="14" y="114"/>
                    <a:pt x="8" y="110"/>
                  </a:cubicBezTo>
                  <a:cubicBezTo>
                    <a:pt x="2" y="106"/>
                    <a:pt x="0" y="99"/>
                    <a:pt x="0" y="90"/>
                  </a:cubicBezTo>
                  <a:lnTo>
                    <a:pt x="0" y="90"/>
                  </a:lnTo>
                  <a:close/>
                  <a:moveTo>
                    <a:pt x="51" y="0"/>
                  </a:moveTo>
                  <a:lnTo>
                    <a:pt x="51" y="0"/>
                  </a:lnTo>
                  <a:lnTo>
                    <a:pt x="51"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8" name="Freeform 554"/>
            <p:cNvSpPr>
              <a:spLocks/>
            </p:cNvSpPr>
            <p:nvPr/>
          </p:nvSpPr>
          <p:spPr bwMode="auto">
            <a:xfrm>
              <a:off x="3563" y="3891"/>
              <a:ext cx="31" cy="89"/>
            </a:xfrm>
            <a:custGeom>
              <a:avLst/>
              <a:gdLst/>
              <a:ahLst/>
              <a:cxnLst>
                <a:cxn ang="0">
                  <a:pos x="0" y="156"/>
                </a:cxn>
                <a:cxn ang="0">
                  <a:pos x="0" y="156"/>
                </a:cxn>
                <a:cxn ang="0">
                  <a:pos x="9" y="152"/>
                </a:cxn>
                <a:cxn ang="0">
                  <a:pos x="12" y="141"/>
                </a:cxn>
                <a:cxn ang="0">
                  <a:pos x="12" y="20"/>
                </a:cxn>
                <a:cxn ang="0">
                  <a:pos x="10" y="10"/>
                </a:cxn>
                <a:cxn ang="0">
                  <a:pos x="0" y="6"/>
                </a:cxn>
                <a:cxn ang="0">
                  <a:pos x="0" y="0"/>
                </a:cxn>
                <a:cxn ang="0">
                  <a:pos x="46" y="0"/>
                </a:cxn>
                <a:cxn ang="0">
                  <a:pos x="46" y="141"/>
                </a:cxn>
                <a:cxn ang="0">
                  <a:pos x="48" y="152"/>
                </a:cxn>
                <a:cxn ang="0">
                  <a:pos x="57" y="156"/>
                </a:cxn>
                <a:cxn ang="0">
                  <a:pos x="57" y="162"/>
                </a:cxn>
                <a:cxn ang="0">
                  <a:pos x="0" y="162"/>
                </a:cxn>
                <a:cxn ang="0">
                  <a:pos x="0" y="156"/>
                </a:cxn>
              </a:cxnLst>
              <a:rect l="0" t="0" r="r" b="b"/>
              <a:pathLst>
                <a:path w="57" h="162">
                  <a:moveTo>
                    <a:pt x="0" y="156"/>
                  </a:moveTo>
                  <a:lnTo>
                    <a:pt x="0" y="156"/>
                  </a:lnTo>
                  <a:cubicBezTo>
                    <a:pt x="5" y="155"/>
                    <a:pt x="8" y="154"/>
                    <a:pt x="9" y="152"/>
                  </a:cubicBezTo>
                  <a:cubicBezTo>
                    <a:pt x="11" y="150"/>
                    <a:pt x="12" y="147"/>
                    <a:pt x="12" y="141"/>
                  </a:cubicBezTo>
                  <a:lnTo>
                    <a:pt x="12" y="20"/>
                  </a:lnTo>
                  <a:cubicBezTo>
                    <a:pt x="12" y="15"/>
                    <a:pt x="11" y="11"/>
                    <a:pt x="10" y="10"/>
                  </a:cubicBezTo>
                  <a:cubicBezTo>
                    <a:pt x="8" y="8"/>
                    <a:pt x="5" y="7"/>
                    <a:pt x="0" y="6"/>
                  </a:cubicBezTo>
                  <a:lnTo>
                    <a:pt x="0" y="0"/>
                  </a:lnTo>
                  <a:lnTo>
                    <a:pt x="46" y="0"/>
                  </a:lnTo>
                  <a:lnTo>
                    <a:pt x="46" y="141"/>
                  </a:lnTo>
                  <a:cubicBezTo>
                    <a:pt x="46" y="147"/>
                    <a:pt x="47" y="150"/>
                    <a:pt x="48" y="152"/>
                  </a:cubicBezTo>
                  <a:cubicBezTo>
                    <a:pt x="50" y="153"/>
                    <a:pt x="53" y="155"/>
                    <a:pt x="57" y="156"/>
                  </a:cubicBezTo>
                  <a:lnTo>
                    <a:pt x="57" y="162"/>
                  </a:lnTo>
                  <a:lnTo>
                    <a:pt x="0" y="162"/>
                  </a:lnTo>
                  <a:lnTo>
                    <a:pt x="0" y="15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9" name="Freeform 555"/>
            <p:cNvSpPr>
              <a:spLocks noEditPoints="1"/>
            </p:cNvSpPr>
            <p:nvPr/>
          </p:nvSpPr>
          <p:spPr bwMode="auto">
            <a:xfrm>
              <a:off x="3600" y="3918"/>
              <a:ext cx="54" cy="64"/>
            </a:xfrm>
            <a:custGeom>
              <a:avLst/>
              <a:gdLst/>
              <a:ahLst/>
              <a:cxnLst>
                <a:cxn ang="0">
                  <a:pos x="57" y="0"/>
                </a:cxn>
                <a:cxn ang="0">
                  <a:pos x="57" y="0"/>
                </a:cxn>
                <a:cxn ang="0">
                  <a:pos x="83" y="7"/>
                </a:cxn>
                <a:cxn ang="0">
                  <a:pos x="94" y="26"/>
                </a:cxn>
                <a:cxn ang="0">
                  <a:pos x="90" y="37"/>
                </a:cxn>
                <a:cxn ang="0">
                  <a:pos x="79" y="41"/>
                </a:cxn>
                <a:cxn ang="0">
                  <a:pos x="71" y="39"/>
                </a:cxn>
                <a:cxn ang="0">
                  <a:pos x="64" y="25"/>
                </a:cxn>
                <a:cxn ang="0">
                  <a:pos x="64" y="22"/>
                </a:cxn>
                <a:cxn ang="0">
                  <a:pos x="64" y="18"/>
                </a:cxn>
                <a:cxn ang="0">
                  <a:pos x="61" y="9"/>
                </a:cxn>
                <a:cxn ang="0">
                  <a:pos x="55" y="7"/>
                </a:cxn>
                <a:cxn ang="0">
                  <a:pos x="39" y="19"/>
                </a:cxn>
                <a:cxn ang="0">
                  <a:pos x="34" y="47"/>
                </a:cxn>
                <a:cxn ang="0">
                  <a:pos x="43" y="85"/>
                </a:cxn>
                <a:cxn ang="0">
                  <a:pos x="67" y="100"/>
                </a:cxn>
                <a:cxn ang="0">
                  <a:pos x="83" y="96"/>
                </a:cxn>
                <a:cxn ang="0">
                  <a:pos x="93" y="87"/>
                </a:cxn>
                <a:cxn ang="0">
                  <a:pos x="97" y="91"/>
                </a:cxn>
                <a:cxn ang="0">
                  <a:pos x="70" y="113"/>
                </a:cxn>
                <a:cxn ang="0">
                  <a:pos x="52" y="116"/>
                </a:cxn>
                <a:cxn ang="0">
                  <a:pos x="15" y="100"/>
                </a:cxn>
                <a:cxn ang="0">
                  <a:pos x="0" y="60"/>
                </a:cxn>
                <a:cxn ang="0">
                  <a:pos x="16" y="17"/>
                </a:cxn>
                <a:cxn ang="0">
                  <a:pos x="57" y="0"/>
                </a:cxn>
                <a:cxn ang="0">
                  <a:pos x="57" y="0"/>
                </a:cxn>
                <a:cxn ang="0">
                  <a:pos x="52" y="0"/>
                </a:cxn>
                <a:cxn ang="0">
                  <a:pos x="52" y="0"/>
                </a:cxn>
                <a:cxn ang="0">
                  <a:pos x="52" y="0"/>
                </a:cxn>
              </a:cxnLst>
              <a:rect l="0" t="0" r="r" b="b"/>
              <a:pathLst>
                <a:path w="97" h="116">
                  <a:moveTo>
                    <a:pt x="57" y="0"/>
                  </a:moveTo>
                  <a:lnTo>
                    <a:pt x="57" y="0"/>
                  </a:lnTo>
                  <a:cubicBezTo>
                    <a:pt x="67" y="0"/>
                    <a:pt x="76" y="2"/>
                    <a:pt x="83" y="7"/>
                  </a:cubicBezTo>
                  <a:cubicBezTo>
                    <a:pt x="90" y="12"/>
                    <a:pt x="94" y="18"/>
                    <a:pt x="94" y="26"/>
                  </a:cubicBezTo>
                  <a:cubicBezTo>
                    <a:pt x="94" y="30"/>
                    <a:pt x="93" y="33"/>
                    <a:pt x="90" y="37"/>
                  </a:cubicBezTo>
                  <a:cubicBezTo>
                    <a:pt x="87" y="40"/>
                    <a:pt x="83" y="41"/>
                    <a:pt x="79" y="41"/>
                  </a:cubicBezTo>
                  <a:cubicBezTo>
                    <a:pt x="75" y="41"/>
                    <a:pt x="73" y="40"/>
                    <a:pt x="71" y="39"/>
                  </a:cubicBezTo>
                  <a:cubicBezTo>
                    <a:pt x="66" y="36"/>
                    <a:pt x="64" y="32"/>
                    <a:pt x="64" y="25"/>
                  </a:cubicBezTo>
                  <a:cubicBezTo>
                    <a:pt x="64" y="25"/>
                    <a:pt x="64" y="24"/>
                    <a:pt x="64" y="22"/>
                  </a:cubicBezTo>
                  <a:cubicBezTo>
                    <a:pt x="64" y="21"/>
                    <a:pt x="64" y="20"/>
                    <a:pt x="64" y="18"/>
                  </a:cubicBezTo>
                  <a:cubicBezTo>
                    <a:pt x="64" y="14"/>
                    <a:pt x="63" y="11"/>
                    <a:pt x="61" y="9"/>
                  </a:cubicBezTo>
                  <a:cubicBezTo>
                    <a:pt x="59" y="8"/>
                    <a:pt x="57" y="7"/>
                    <a:pt x="55" y="7"/>
                  </a:cubicBezTo>
                  <a:cubicBezTo>
                    <a:pt x="47" y="7"/>
                    <a:pt x="42" y="11"/>
                    <a:pt x="39" y="19"/>
                  </a:cubicBezTo>
                  <a:cubicBezTo>
                    <a:pt x="36" y="27"/>
                    <a:pt x="34" y="37"/>
                    <a:pt x="34" y="47"/>
                  </a:cubicBezTo>
                  <a:cubicBezTo>
                    <a:pt x="34" y="62"/>
                    <a:pt x="37" y="75"/>
                    <a:pt x="43" y="85"/>
                  </a:cubicBezTo>
                  <a:cubicBezTo>
                    <a:pt x="49" y="95"/>
                    <a:pt x="57" y="100"/>
                    <a:pt x="67" y="100"/>
                  </a:cubicBezTo>
                  <a:cubicBezTo>
                    <a:pt x="73" y="100"/>
                    <a:pt x="79" y="98"/>
                    <a:pt x="83" y="96"/>
                  </a:cubicBezTo>
                  <a:cubicBezTo>
                    <a:pt x="86" y="94"/>
                    <a:pt x="89" y="91"/>
                    <a:pt x="93" y="87"/>
                  </a:cubicBezTo>
                  <a:lnTo>
                    <a:pt x="97" y="91"/>
                  </a:lnTo>
                  <a:cubicBezTo>
                    <a:pt x="90" y="102"/>
                    <a:pt x="80" y="109"/>
                    <a:pt x="70" y="113"/>
                  </a:cubicBezTo>
                  <a:cubicBezTo>
                    <a:pt x="64" y="115"/>
                    <a:pt x="59" y="116"/>
                    <a:pt x="52" y="116"/>
                  </a:cubicBezTo>
                  <a:cubicBezTo>
                    <a:pt x="37" y="116"/>
                    <a:pt x="25" y="111"/>
                    <a:pt x="15" y="100"/>
                  </a:cubicBezTo>
                  <a:cubicBezTo>
                    <a:pt x="5" y="89"/>
                    <a:pt x="0" y="75"/>
                    <a:pt x="0" y="60"/>
                  </a:cubicBezTo>
                  <a:cubicBezTo>
                    <a:pt x="0" y="43"/>
                    <a:pt x="5" y="29"/>
                    <a:pt x="16" y="17"/>
                  </a:cubicBezTo>
                  <a:cubicBezTo>
                    <a:pt x="26" y="5"/>
                    <a:pt x="40" y="0"/>
                    <a:pt x="57" y="0"/>
                  </a:cubicBezTo>
                  <a:lnTo>
                    <a:pt x="57" y="0"/>
                  </a:lnTo>
                  <a:close/>
                  <a:moveTo>
                    <a:pt x="52" y="0"/>
                  </a:moveTo>
                  <a:lnTo>
                    <a:pt x="52" y="0"/>
                  </a:lnTo>
                  <a:lnTo>
                    <a:pt x="5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0" name="Freeform 556"/>
            <p:cNvSpPr>
              <a:spLocks noEditPoints="1"/>
            </p:cNvSpPr>
            <p:nvPr/>
          </p:nvSpPr>
          <p:spPr bwMode="auto">
            <a:xfrm>
              <a:off x="3659" y="3918"/>
              <a:ext cx="68" cy="64"/>
            </a:xfrm>
            <a:custGeom>
              <a:avLst/>
              <a:gdLst/>
              <a:ahLst/>
              <a:cxnLst>
                <a:cxn ang="0">
                  <a:pos x="45" y="3"/>
                </a:cxn>
                <a:cxn ang="0">
                  <a:pos x="45" y="3"/>
                </a:cxn>
                <a:cxn ang="0">
                  <a:pos x="45" y="84"/>
                </a:cxn>
                <a:cxn ang="0">
                  <a:pos x="47" y="94"/>
                </a:cxn>
                <a:cxn ang="0">
                  <a:pos x="59" y="100"/>
                </a:cxn>
                <a:cxn ang="0">
                  <a:pos x="70" y="97"/>
                </a:cxn>
                <a:cxn ang="0">
                  <a:pos x="78" y="90"/>
                </a:cxn>
                <a:cxn ang="0">
                  <a:pos x="78" y="22"/>
                </a:cxn>
                <a:cxn ang="0">
                  <a:pos x="75" y="12"/>
                </a:cxn>
                <a:cxn ang="0">
                  <a:pos x="63" y="8"/>
                </a:cxn>
                <a:cxn ang="0">
                  <a:pos x="63" y="3"/>
                </a:cxn>
                <a:cxn ang="0">
                  <a:pos x="110" y="3"/>
                </a:cxn>
                <a:cxn ang="0">
                  <a:pos x="110" y="89"/>
                </a:cxn>
                <a:cxn ang="0">
                  <a:pos x="113" y="99"/>
                </a:cxn>
                <a:cxn ang="0">
                  <a:pos x="124" y="102"/>
                </a:cxn>
                <a:cxn ang="0">
                  <a:pos x="124" y="108"/>
                </a:cxn>
                <a:cxn ang="0">
                  <a:pos x="96" y="111"/>
                </a:cxn>
                <a:cxn ang="0">
                  <a:pos x="78" y="116"/>
                </a:cxn>
                <a:cxn ang="0">
                  <a:pos x="78" y="100"/>
                </a:cxn>
                <a:cxn ang="0">
                  <a:pos x="64" y="111"/>
                </a:cxn>
                <a:cxn ang="0">
                  <a:pos x="43" y="116"/>
                </a:cxn>
                <a:cxn ang="0">
                  <a:pos x="22" y="109"/>
                </a:cxn>
                <a:cxn ang="0">
                  <a:pos x="12" y="82"/>
                </a:cxn>
                <a:cxn ang="0">
                  <a:pos x="12" y="22"/>
                </a:cxn>
                <a:cxn ang="0">
                  <a:pos x="9" y="12"/>
                </a:cxn>
                <a:cxn ang="0">
                  <a:pos x="0" y="8"/>
                </a:cxn>
                <a:cxn ang="0">
                  <a:pos x="0" y="3"/>
                </a:cxn>
                <a:cxn ang="0">
                  <a:pos x="45" y="3"/>
                </a:cxn>
                <a:cxn ang="0">
                  <a:pos x="60" y="0"/>
                </a:cxn>
                <a:cxn ang="0">
                  <a:pos x="60" y="0"/>
                </a:cxn>
                <a:cxn ang="0">
                  <a:pos x="60" y="0"/>
                </a:cxn>
              </a:cxnLst>
              <a:rect l="0" t="0" r="r" b="b"/>
              <a:pathLst>
                <a:path w="124" h="116">
                  <a:moveTo>
                    <a:pt x="45" y="3"/>
                  </a:moveTo>
                  <a:lnTo>
                    <a:pt x="45" y="3"/>
                  </a:lnTo>
                  <a:lnTo>
                    <a:pt x="45" y="84"/>
                  </a:lnTo>
                  <a:cubicBezTo>
                    <a:pt x="45" y="88"/>
                    <a:pt x="45" y="92"/>
                    <a:pt x="47" y="94"/>
                  </a:cubicBezTo>
                  <a:cubicBezTo>
                    <a:pt x="49" y="98"/>
                    <a:pt x="53" y="100"/>
                    <a:pt x="59" y="100"/>
                  </a:cubicBezTo>
                  <a:cubicBezTo>
                    <a:pt x="62" y="100"/>
                    <a:pt x="66" y="99"/>
                    <a:pt x="70" y="97"/>
                  </a:cubicBezTo>
                  <a:cubicBezTo>
                    <a:pt x="72" y="95"/>
                    <a:pt x="74" y="93"/>
                    <a:pt x="78" y="90"/>
                  </a:cubicBezTo>
                  <a:lnTo>
                    <a:pt x="78" y="22"/>
                  </a:lnTo>
                  <a:cubicBezTo>
                    <a:pt x="78" y="17"/>
                    <a:pt x="77" y="14"/>
                    <a:pt x="75" y="12"/>
                  </a:cubicBezTo>
                  <a:cubicBezTo>
                    <a:pt x="73" y="10"/>
                    <a:pt x="69" y="9"/>
                    <a:pt x="63" y="8"/>
                  </a:cubicBezTo>
                  <a:lnTo>
                    <a:pt x="63" y="3"/>
                  </a:lnTo>
                  <a:lnTo>
                    <a:pt x="110" y="3"/>
                  </a:lnTo>
                  <a:lnTo>
                    <a:pt x="110" y="89"/>
                  </a:lnTo>
                  <a:cubicBezTo>
                    <a:pt x="110" y="94"/>
                    <a:pt x="111" y="97"/>
                    <a:pt x="113" y="99"/>
                  </a:cubicBezTo>
                  <a:cubicBezTo>
                    <a:pt x="115" y="101"/>
                    <a:pt x="119" y="102"/>
                    <a:pt x="124" y="102"/>
                  </a:cubicBezTo>
                  <a:lnTo>
                    <a:pt x="124" y="108"/>
                  </a:lnTo>
                  <a:cubicBezTo>
                    <a:pt x="109" y="109"/>
                    <a:pt x="100" y="110"/>
                    <a:pt x="96" y="111"/>
                  </a:cubicBezTo>
                  <a:cubicBezTo>
                    <a:pt x="92" y="112"/>
                    <a:pt x="86" y="113"/>
                    <a:pt x="78" y="116"/>
                  </a:cubicBezTo>
                  <a:lnTo>
                    <a:pt x="78" y="100"/>
                  </a:lnTo>
                  <a:cubicBezTo>
                    <a:pt x="72" y="105"/>
                    <a:pt x="67" y="109"/>
                    <a:pt x="64" y="111"/>
                  </a:cubicBezTo>
                  <a:cubicBezTo>
                    <a:pt x="57" y="114"/>
                    <a:pt x="50" y="116"/>
                    <a:pt x="43" y="116"/>
                  </a:cubicBezTo>
                  <a:cubicBezTo>
                    <a:pt x="35" y="116"/>
                    <a:pt x="28" y="114"/>
                    <a:pt x="22" y="109"/>
                  </a:cubicBezTo>
                  <a:cubicBezTo>
                    <a:pt x="15" y="104"/>
                    <a:pt x="12" y="95"/>
                    <a:pt x="12" y="82"/>
                  </a:cubicBezTo>
                  <a:lnTo>
                    <a:pt x="12" y="22"/>
                  </a:lnTo>
                  <a:cubicBezTo>
                    <a:pt x="12" y="17"/>
                    <a:pt x="11" y="14"/>
                    <a:pt x="9" y="12"/>
                  </a:cubicBezTo>
                  <a:cubicBezTo>
                    <a:pt x="8" y="11"/>
                    <a:pt x="4" y="9"/>
                    <a:pt x="0" y="8"/>
                  </a:cubicBezTo>
                  <a:lnTo>
                    <a:pt x="0" y="3"/>
                  </a:lnTo>
                  <a:lnTo>
                    <a:pt x="45" y="3"/>
                  </a:lnTo>
                  <a:close/>
                  <a:moveTo>
                    <a:pt x="60" y="0"/>
                  </a:moveTo>
                  <a:lnTo>
                    <a:pt x="60" y="0"/>
                  </a:lnTo>
                  <a:lnTo>
                    <a:pt x="6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1" name="Freeform 557"/>
            <p:cNvSpPr>
              <a:spLocks/>
            </p:cNvSpPr>
            <p:nvPr/>
          </p:nvSpPr>
          <p:spPr bwMode="auto">
            <a:xfrm>
              <a:off x="3732" y="3891"/>
              <a:ext cx="31" cy="89"/>
            </a:xfrm>
            <a:custGeom>
              <a:avLst/>
              <a:gdLst/>
              <a:ahLst/>
              <a:cxnLst>
                <a:cxn ang="0">
                  <a:pos x="0" y="156"/>
                </a:cxn>
                <a:cxn ang="0">
                  <a:pos x="0" y="156"/>
                </a:cxn>
                <a:cxn ang="0">
                  <a:pos x="9" y="152"/>
                </a:cxn>
                <a:cxn ang="0">
                  <a:pos x="12" y="141"/>
                </a:cxn>
                <a:cxn ang="0">
                  <a:pos x="12" y="20"/>
                </a:cxn>
                <a:cxn ang="0">
                  <a:pos x="9" y="10"/>
                </a:cxn>
                <a:cxn ang="0">
                  <a:pos x="0" y="6"/>
                </a:cxn>
                <a:cxn ang="0">
                  <a:pos x="0" y="0"/>
                </a:cxn>
                <a:cxn ang="0">
                  <a:pos x="45" y="0"/>
                </a:cxn>
                <a:cxn ang="0">
                  <a:pos x="45" y="141"/>
                </a:cxn>
                <a:cxn ang="0">
                  <a:pos x="48" y="152"/>
                </a:cxn>
                <a:cxn ang="0">
                  <a:pos x="57" y="156"/>
                </a:cxn>
                <a:cxn ang="0">
                  <a:pos x="57" y="162"/>
                </a:cxn>
                <a:cxn ang="0">
                  <a:pos x="0" y="162"/>
                </a:cxn>
                <a:cxn ang="0">
                  <a:pos x="0" y="156"/>
                </a:cxn>
              </a:cxnLst>
              <a:rect l="0" t="0" r="r" b="b"/>
              <a:pathLst>
                <a:path w="57" h="162">
                  <a:moveTo>
                    <a:pt x="0" y="156"/>
                  </a:moveTo>
                  <a:lnTo>
                    <a:pt x="0" y="156"/>
                  </a:lnTo>
                  <a:cubicBezTo>
                    <a:pt x="4" y="155"/>
                    <a:pt x="7" y="154"/>
                    <a:pt x="9" y="152"/>
                  </a:cubicBezTo>
                  <a:cubicBezTo>
                    <a:pt x="11" y="150"/>
                    <a:pt x="12" y="147"/>
                    <a:pt x="12" y="141"/>
                  </a:cubicBezTo>
                  <a:lnTo>
                    <a:pt x="12" y="20"/>
                  </a:lnTo>
                  <a:cubicBezTo>
                    <a:pt x="12" y="15"/>
                    <a:pt x="11" y="11"/>
                    <a:pt x="9" y="10"/>
                  </a:cubicBezTo>
                  <a:cubicBezTo>
                    <a:pt x="8" y="8"/>
                    <a:pt x="5" y="7"/>
                    <a:pt x="0" y="6"/>
                  </a:cubicBezTo>
                  <a:lnTo>
                    <a:pt x="0" y="0"/>
                  </a:lnTo>
                  <a:lnTo>
                    <a:pt x="45" y="0"/>
                  </a:lnTo>
                  <a:lnTo>
                    <a:pt x="45" y="141"/>
                  </a:lnTo>
                  <a:cubicBezTo>
                    <a:pt x="45" y="147"/>
                    <a:pt x="46" y="150"/>
                    <a:pt x="48" y="152"/>
                  </a:cubicBezTo>
                  <a:cubicBezTo>
                    <a:pt x="50" y="153"/>
                    <a:pt x="53" y="155"/>
                    <a:pt x="57" y="156"/>
                  </a:cubicBezTo>
                  <a:lnTo>
                    <a:pt x="57" y="162"/>
                  </a:lnTo>
                  <a:lnTo>
                    <a:pt x="0" y="162"/>
                  </a:lnTo>
                  <a:lnTo>
                    <a:pt x="0" y="156"/>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2" name="Freeform 558"/>
            <p:cNvSpPr>
              <a:spLocks noEditPoints="1"/>
            </p:cNvSpPr>
            <p:nvPr/>
          </p:nvSpPr>
          <p:spPr bwMode="auto">
            <a:xfrm>
              <a:off x="3770" y="3918"/>
              <a:ext cx="61" cy="64"/>
            </a:xfrm>
            <a:custGeom>
              <a:avLst/>
              <a:gdLst/>
              <a:ahLst/>
              <a:cxnLst>
                <a:cxn ang="0">
                  <a:pos x="46" y="99"/>
                </a:cxn>
                <a:cxn ang="0">
                  <a:pos x="46" y="99"/>
                </a:cxn>
                <a:cxn ang="0">
                  <a:pos x="57" y="95"/>
                </a:cxn>
                <a:cxn ang="0">
                  <a:pos x="64" y="89"/>
                </a:cxn>
                <a:cxn ang="0">
                  <a:pos x="64" y="54"/>
                </a:cxn>
                <a:cxn ang="0">
                  <a:pos x="47" y="61"/>
                </a:cxn>
                <a:cxn ang="0">
                  <a:pos x="35" y="83"/>
                </a:cxn>
                <a:cxn ang="0">
                  <a:pos x="38" y="95"/>
                </a:cxn>
                <a:cxn ang="0">
                  <a:pos x="46" y="99"/>
                </a:cxn>
                <a:cxn ang="0">
                  <a:pos x="46" y="99"/>
                </a:cxn>
                <a:cxn ang="0">
                  <a:pos x="0" y="90"/>
                </a:cxn>
                <a:cxn ang="0">
                  <a:pos x="0" y="90"/>
                </a:cxn>
                <a:cxn ang="0">
                  <a:pos x="16" y="65"/>
                </a:cxn>
                <a:cxn ang="0">
                  <a:pos x="64" y="46"/>
                </a:cxn>
                <a:cxn ang="0">
                  <a:pos x="64" y="28"/>
                </a:cxn>
                <a:cxn ang="0">
                  <a:pos x="60" y="13"/>
                </a:cxn>
                <a:cxn ang="0">
                  <a:pos x="44" y="8"/>
                </a:cxn>
                <a:cxn ang="0">
                  <a:pos x="33" y="10"/>
                </a:cxn>
                <a:cxn ang="0">
                  <a:pos x="29" y="16"/>
                </a:cxn>
                <a:cxn ang="0">
                  <a:pos x="30" y="18"/>
                </a:cxn>
                <a:cxn ang="0">
                  <a:pos x="31" y="20"/>
                </a:cxn>
                <a:cxn ang="0">
                  <a:pos x="32" y="22"/>
                </a:cxn>
                <a:cxn ang="0">
                  <a:pos x="35" y="26"/>
                </a:cxn>
                <a:cxn ang="0">
                  <a:pos x="36" y="31"/>
                </a:cxn>
                <a:cxn ang="0">
                  <a:pos x="32" y="42"/>
                </a:cxn>
                <a:cxn ang="0">
                  <a:pos x="21" y="45"/>
                </a:cxn>
                <a:cxn ang="0">
                  <a:pos x="9" y="41"/>
                </a:cxn>
                <a:cxn ang="0">
                  <a:pos x="5" y="30"/>
                </a:cxn>
                <a:cxn ang="0">
                  <a:pos x="17" y="8"/>
                </a:cxn>
                <a:cxn ang="0">
                  <a:pos x="49" y="0"/>
                </a:cxn>
                <a:cxn ang="0">
                  <a:pos x="83" y="8"/>
                </a:cxn>
                <a:cxn ang="0">
                  <a:pos x="97" y="37"/>
                </a:cxn>
                <a:cxn ang="0">
                  <a:pos x="97" y="95"/>
                </a:cxn>
                <a:cxn ang="0">
                  <a:pos x="98" y="99"/>
                </a:cxn>
                <a:cxn ang="0">
                  <a:pos x="101" y="101"/>
                </a:cxn>
                <a:cxn ang="0">
                  <a:pos x="104" y="100"/>
                </a:cxn>
                <a:cxn ang="0">
                  <a:pos x="107" y="97"/>
                </a:cxn>
                <a:cxn ang="0">
                  <a:pos x="111" y="102"/>
                </a:cxn>
                <a:cxn ang="0">
                  <a:pos x="95" y="114"/>
                </a:cxn>
                <a:cxn ang="0">
                  <a:pos x="84" y="116"/>
                </a:cxn>
                <a:cxn ang="0">
                  <a:pos x="68" y="110"/>
                </a:cxn>
                <a:cxn ang="0">
                  <a:pos x="64" y="99"/>
                </a:cxn>
                <a:cxn ang="0">
                  <a:pos x="42" y="113"/>
                </a:cxn>
                <a:cxn ang="0">
                  <a:pos x="27" y="116"/>
                </a:cxn>
                <a:cxn ang="0">
                  <a:pos x="9" y="110"/>
                </a:cxn>
                <a:cxn ang="0">
                  <a:pos x="0" y="90"/>
                </a:cxn>
                <a:cxn ang="0">
                  <a:pos x="0" y="90"/>
                </a:cxn>
                <a:cxn ang="0">
                  <a:pos x="52" y="0"/>
                </a:cxn>
                <a:cxn ang="0">
                  <a:pos x="52" y="0"/>
                </a:cxn>
                <a:cxn ang="0">
                  <a:pos x="52" y="0"/>
                </a:cxn>
              </a:cxnLst>
              <a:rect l="0" t="0" r="r" b="b"/>
              <a:pathLst>
                <a:path w="111" h="116">
                  <a:moveTo>
                    <a:pt x="46" y="99"/>
                  </a:moveTo>
                  <a:lnTo>
                    <a:pt x="46" y="99"/>
                  </a:lnTo>
                  <a:cubicBezTo>
                    <a:pt x="50" y="99"/>
                    <a:pt x="54" y="98"/>
                    <a:pt x="57" y="95"/>
                  </a:cubicBezTo>
                  <a:cubicBezTo>
                    <a:pt x="59" y="94"/>
                    <a:pt x="61" y="92"/>
                    <a:pt x="64" y="89"/>
                  </a:cubicBezTo>
                  <a:lnTo>
                    <a:pt x="64" y="54"/>
                  </a:lnTo>
                  <a:cubicBezTo>
                    <a:pt x="58" y="56"/>
                    <a:pt x="52" y="58"/>
                    <a:pt x="47" y="61"/>
                  </a:cubicBezTo>
                  <a:cubicBezTo>
                    <a:pt x="39" y="67"/>
                    <a:pt x="35" y="74"/>
                    <a:pt x="35" y="83"/>
                  </a:cubicBezTo>
                  <a:cubicBezTo>
                    <a:pt x="35" y="88"/>
                    <a:pt x="36" y="92"/>
                    <a:pt x="38" y="95"/>
                  </a:cubicBezTo>
                  <a:cubicBezTo>
                    <a:pt x="41" y="98"/>
                    <a:pt x="43" y="99"/>
                    <a:pt x="46" y="99"/>
                  </a:cubicBezTo>
                  <a:lnTo>
                    <a:pt x="46" y="99"/>
                  </a:lnTo>
                  <a:close/>
                  <a:moveTo>
                    <a:pt x="0" y="90"/>
                  </a:moveTo>
                  <a:lnTo>
                    <a:pt x="0" y="90"/>
                  </a:lnTo>
                  <a:cubicBezTo>
                    <a:pt x="0" y="80"/>
                    <a:pt x="5" y="71"/>
                    <a:pt x="16" y="65"/>
                  </a:cubicBezTo>
                  <a:cubicBezTo>
                    <a:pt x="26" y="58"/>
                    <a:pt x="42" y="52"/>
                    <a:pt x="64" y="46"/>
                  </a:cubicBezTo>
                  <a:lnTo>
                    <a:pt x="64" y="28"/>
                  </a:lnTo>
                  <a:cubicBezTo>
                    <a:pt x="64" y="21"/>
                    <a:pt x="63" y="16"/>
                    <a:pt x="60" y="13"/>
                  </a:cubicBezTo>
                  <a:cubicBezTo>
                    <a:pt x="57" y="9"/>
                    <a:pt x="51" y="8"/>
                    <a:pt x="44" y="8"/>
                  </a:cubicBezTo>
                  <a:cubicBezTo>
                    <a:pt x="40" y="8"/>
                    <a:pt x="36" y="8"/>
                    <a:pt x="33" y="10"/>
                  </a:cubicBezTo>
                  <a:cubicBezTo>
                    <a:pt x="31" y="12"/>
                    <a:pt x="29" y="14"/>
                    <a:pt x="29" y="16"/>
                  </a:cubicBezTo>
                  <a:cubicBezTo>
                    <a:pt x="29" y="17"/>
                    <a:pt x="29" y="18"/>
                    <a:pt x="30" y="18"/>
                  </a:cubicBezTo>
                  <a:cubicBezTo>
                    <a:pt x="30" y="19"/>
                    <a:pt x="30" y="20"/>
                    <a:pt x="31" y="20"/>
                  </a:cubicBezTo>
                  <a:lnTo>
                    <a:pt x="32" y="22"/>
                  </a:lnTo>
                  <a:cubicBezTo>
                    <a:pt x="34" y="23"/>
                    <a:pt x="34" y="25"/>
                    <a:pt x="35" y="26"/>
                  </a:cubicBezTo>
                  <a:cubicBezTo>
                    <a:pt x="36" y="28"/>
                    <a:pt x="36" y="30"/>
                    <a:pt x="36" y="31"/>
                  </a:cubicBezTo>
                  <a:cubicBezTo>
                    <a:pt x="36" y="36"/>
                    <a:pt x="35" y="39"/>
                    <a:pt x="32" y="42"/>
                  </a:cubicBezTo>
                  <a:cubicBezTo>
                    <a:pt x="29" y="44"/>
                    <a:pt x="25" y="45"/>
                    <a:pt x="21" y="45"/>
                  </a:cubicBezTo>
                  <a:cubicBezTo>
                    <a:pt x="17" y="45"/>
                    <a:pt x="13" y="44"/>
                    <a:pt x="9" y="41"/>
                  </a:cubicBezTo>
                  <a:cubicBezTo>
                    <a:pt x="6" y="39"/>
                    <a:pt x="5" y="35"/>
                    <a:pt x="5" y="30"/>
                  </a:cubicBezTo>
                  <a:cubicBezTo>
                    <a:pt x="5" y="20"/>
                    <a:pt x="9" y="13"/>
                    <a:pt x="17" y="8"/>
                  </a:cubicBezTo>
                  <a:cubicBezTo>
                    <a:pt x="26" y="2"/>
                    <a:pt x="37" y="0"/>
                    <a:pt x="49" y="0"/>
                  </a:cubicBezTo>
                  <a:cubicBezTo>
                    <a:pt x="63" y="0"/>
                    <a:pt x="74" y="2"/>
                    <a:pt x="83" y="8"/>
                  </a:cubicBezTo>
                  <a:cubicBezTo>
                    <a:pt x="92" y="13"/>
                    <a:pt x="97" y="23"/>
                    <a:pt x="97" y="37"/>
                  </a:cubicBezTo>
                  <a:lnTo>
                    <a:pt x="97" y="95"/>
                  </a:lnTo>
                  <a:cubicBezTo>
                    <a:pt x="97" y="96"/>
                    <a:pt x="97" y="98"/>
                    <a:pt x="98" y="99"/>
                  </a:cubicBezTo>
                  <a:cubicBezTo>
                    <a:pt x="99" y="100"/>
                    <a:pt x="100" y="101"/>
                    <a:pt x="101" y="101"/>
                  </a:cubicBezTo>
                  <a:cubicBezTo>
                    <a:pt x="102" y="101"/>
                    <a:pt x="103" y="101"/>
                    <a:pt x="104" y="100"/>
                  </a:cubicBezTo>
                  <a:cubicBezTo>
                    <a:pt x="104" y="100"/>
                    <a:pt x="106" y="99"/>
                    <a:pt x="107" y="97"/>
                  </a:cubicBezTo>
                  <a:lnTo>
                    <a:pt x="111" y="102"/>
                  </a:lnTo>
                  <a:cubicBezTo>
                    <a:pt x="106" y="108"/>
                    <a:pt x="101" y="112"/>
                    <a:pt x="95" y="114"/>
                  </a:cubicBezTo>
                  <a:cubicBezTo>
                    <a:pt x="92" y="115"/>
                    <a:pt x="88" y="116"/>
                    <a:pt x="84" y="116"/>
                  </a:cubicBezTo>
                  <a:cubicBezTo>
                    <a:pt x="77" y="116"/>
                    <a:pt x="72" y="114"/>
                    <a:pt x="68" y="110"/>
                  </a:cubicBezTo>
                  <a:cubicBezTo>
                    <a:pt x="67" y="107"/>
                    <a:pt x="65" y="104"/>
                    <a:pt x="64" y="99"/>
                  </a:cubicBezTo>
                  <a:cubicBezTo>
                    <a:pt x="58" y="106"/>
                    <a:pt x="50" y="111"/>
                    <a:pt x="42" y="113"/>
                  </a:cubicBezTo>
                  <a:cubicBezTo>
                    <a:pt x="37" y="115"/>
                    <a:pt x="32" y="116"/>
                    <a:pt x="27" y="116"/>
                  </a:cubicBezTo>
                  <a:cubicBezTo>
                    <a:pt x="20" y="116"/>
                    <a:pt x="14" y="114"/>
                    <a:pt x="9" y="110"/>
                  </a:cubicBezTo>
                  <a:cubicBezTo>
                    <a:pt x="3" y="106"/>
                    <a:pt x="0" y="99"/>
                    <a:pt x="0" y="90"/>
                  </a:cubicBezTo>
                  <a:lnTo>
                    <a:pt x="0" y="90"/>
                  </a:lnTo>
                  <a:close/>
                  <a:moveTo>
                    <a:pt x="52" y="0"/>
                  </a:moveTo>
                  <a:lnTo>
                    <a:pt x="52" y="0"/>
                  </a:lnTo>
                  <a:lnTo>
                    <a:pt x="5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3" name="Freeform 559"/>
            <p:cNvSpPr>
              <a:spLocks/>
            </p:cNvSpPr>
            <p:nvPr/>
          </p:nvSpPr>
          <p:spPr bwMode="auto">
            <a:xfrm>
              <a:off x="3835" y="3897"/>
              <a:ext cx="41" cy="85"/>
            </a:xfrm>
            <a:custGeom>
              <a:avLst/>
              <a:gdLst/>
              <a:ahLst/>
              <a:cxnLst>
                <a:cxn ang="0">
                  <a:pos x="0" y="51"/>
                </a:cxn>
                <a:cxn ang="0">
                  <a:pos x="0" y="51"/>
                </a:cxn>
                <a:cxn ang="0">
                  <a:pos x="0" y="44"/>
                </a:cxn>
                <a:cxn ang="0">
                  <a:pos x="8" y="38"/>
                </a:cxn>
                <a:cxn ang="0">
                  <a:pos x="19" y="26"/>
                </a:cxn>
                <a:cxn ang="0">
                  <a:pos x="39" y="0"/>
                </a:cxn>
                <a:cxn ang="0">
                  <a:pos x="45" y="0"/>
                </a:cxn>
                <a:cxn ang="0">
                  <a:pos x="45" y="41"/>
                </a:cxn>
                <a:cxn ang="0">
                  <a:pos x="68" y="41"/>
                </a:cxn>
                <a:cxn ang="0">
                  <a:pos x="68" y="51"/>
                </a:cxn>
                <a:cxn ang="0">
                  <a:pos x="45" y="51"/>
                </a:cxn>
                <a:cxn ang="0">
                  <a:pos x="45" y="123"/>
                </a:cxn>
                <a:cxn ang="0">
                  <a:pos x="47" y="131"/>
                </a:cxn>
                <a:cxn ang="0">
                  <a:pos x="54" y="137"/>
                </a:cxn>
                <a:cxn ang="0">
                  <a:pos x="62" y="133"/>
                </a:cxn>
                <a:cxn ang="0">
                  <a:pos x="69" y="124"/>
                </a:cxn>
                <a:cxn ang="0">
                  <a:pos x="74" y="127"/>
                </a:cxn>
                <a:cxn ang="0">
                  <a:pos x="64" y="143"/>
                </a:cxn>
                <a:cxn ang="0">
                  <a:pos x="39" y="154"/>
                </a:cxn>
                <a:cxn ang="0">
                  <a:pos x="24" y="151"/>
                </a:cxn>
                <a:cxn ang="0">
                  <a:pos x="12" y="129"/>
                </a:cxn>
                <a:cxn ang="0">
                  <a:pos x="12" y="51"/>
                </a:cxn>
                <a:cxn ang="0">
                  <a:pos x="0" y="51"/>
                </a:cxn>
              </a:cxnLst>
              <a:rect l="0" t="0" r="r" b="b"/>
              <a:pathLst>
                <a:path w="74" h="154">
                  <a:moveTo>
                    <a:pt x="0" y="51"/>
                  </a:moveTo>
                  <a:lnTo>
                    <a:pt x="0" y="51"/>
                  </a:lnTo>
                  <a:lnTo>
                    <a:pt x="0" y="44"/>
                  </a:lnTo>
                  <a:cubicBezTo>
                    <a:pt x="2" y="42"/>
                    <a:pt x="5" y="40"/>
                    <a:pt x="8" y="38"/>
                  </a:cubicBezTo>
                  <a:cubicBezTo>
                    <a:pt x="12" y="34"/>
                    <a:pt x="16" y="30"/>
                    <a:pt x="19" y="26"/>
                  </a:cubicBezTo>
                  <a:cubicBezTo>
                    <a:pt x="27" y="18"/>
                    <a:pt x="33" y="9"/>
                    <a:pt x="39" y="0"/>
                  </a:cubicBezTo>
                  <a:lnTo>
                    <a:pt x="45" y="0"/>
                  </a:lnTo>
                  <a:lnTo>
                    <a:pt x="45" y="41"/>
                  </a:lnTo>
                  <a:lnTo>
                    <a:pt x="68" y="41"/>
                  </a:lnTo>
                  <a:lnTo>
                    <a:pt x="68" y="51"/>
                  </a:lnTo>
                  <a:lnTo>
                    <a:pt x="45" y="51"/>
                  </a:lnTo>
                  <a:lnTo>
                    <a:pt x="45" y="123"/>
                  </a:lnTo>
                  <a:cubicBezTo>
                    <a:pt x="45" y="126"/>
                    <a:pt x="46" y="129"/>
                    <a:pt x="47" y="131"/>
                  </a:cubicBezTo>
                  <a:cubicBezTo>
                    <a:pt x="48" y="135"/>
                    <a:pt x="51" y="137"/>
                    <a:pt x="54" y="137"/>
                  </a:cubicBezTo>
                  <a:cubicBezTo>
                    <a:pt x="57" y="137"/>
                    <a:pt x="60" y="135"/>
                    <a:pt x="62" y="133"/>
                  </a:cubicBezTo>
                  <a:cubicBezTo>
                    <a:pt x="64" y="131"/>
                    <a:pt x="66" y="128"/>
                    <a:pt x="69" y="124"/>
                  </a:cubicBezTo>
                  <a:lnTo>
                    <a:pt x="74" y="127"/>
                  </a:lnTo>
                  <a:cubicBezTo>
                    <a:pt x="71" y="133"/>
                    <a:pt x="68" y="139"/>
                    <a:pt x="64" y="143"/>
                  </a:cubicBezTo>
                  <a:cubicBezTo>
                    <a:pt x="57" y="150"/>
                    <a:pt x="49" y="154"/>
                    <a:pt x="39" y="154"/>
                  </a:cubicBezTo>
                  <a:cubicBezTo>
                    <a:pt x="33" y="154"/>
                    <a:pt x="29" y="153"/>
                    <a:pt x="24" y="151"/>
                  </a:cubicBezTo>
                  <a:cubicBezTo>
                    <a:pt x="16" y="147"/>
                    <a:pt x="12" y="139"/>
                    <a:pt x="12" y="129"/>
                  </a:cubicBezTo>
                  <a:lnTo>
                    <a:pt x="12" y="51"/>
                  </a:lnTo>
                  <a:lnTo>
                    <a:pt x="0" y="51"/>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4" name="Freeform 560"/>
            <p:cNvSpPr>
              <a:spLocks noEditPoints="1"/>
            </p:cNvSpPr>
            <p:nvPr/>
          </p:nvSpPr>
          <p:spPr bwMode="auto">
            <a:xfrm>
              <a:off x="3879" y="3889"/>
              <a:ext cx="31" cy="91"/>
            </a:xfrm>
            <a:custGeom>
              <a:avLst/>
              <a:gdLst/>
              <a:ahLst/>
              <a:cxnLst>
                <a:cxn ang="0">
                  <a:pos x="10" y="19"/>
                </a:cxn>
                <a:cxn ang="0">
                  <a:pos x="10" y="19"/>
                </a:cxn>
                <a:cxn ang="0">
                  <a:pos x="16" y="6"/>
                </a:cxn>
                <a:cxn ang="0">
                  <a:pos x="29" y="0"/>
                </a:cxn>
                <a:cxn ang="0">
                  <a:pos x="42" y="6"/>
                </a:cxn>
                <a:cxn ang="0">
                  <a:pos x="47" y="19"/>
                </a:cxn>
                <a:cxn ang="0">
                  <a:pos x="42" y="32"/>
                </a:cxn>
                <a:cxn ang="0">
                  <a:pos x="29" y="38"/>
                </a:cxn>
                <a:cxn ang="0">
                  <a:pos x="16" y="32"/>
                </a:cxn>
                <a:cxn ang="0">
                  <a:pos x="10" y="19"/>
                </a:cxn>
                <a:cxn ang="0">
                  <a:pos x="10" y="19"/>
                </a:cxn>
                <a:cxn ang="0">
                  <a:pos x="0" y="160"/>
                </a:cxn>
                <a:cxn ang="0">
                  <a:pos x="0" y="160"/>
                </a:cxn>
                <a:cxn ang="0">
                  <a:pos x="8" y="157"/>
                </a:cxn>
                <a:cxn ang="0">
                  <a:pos x="12" y="145"/>
                </a:cxn>
                <a:cxn ang="0">
                  <a:pos x="12" y="75"/>
                </a:cxn>
                <a:cxn ang="0">
                  <a:pos x="9" y="65"/>
                </a:cxn>
                <a:cxn ang="0">
                  <a:pos x="0" y="61"/>
                </a:cxn>
                <a:cxn ang="0">
                  <a:pos x="0" y="56"/>
                </a:cxn>
                <a:cxn ang="0">
                  <a:pos x="46" y="56"/>
                </a:cxn>
                <a:cxn ang="0">
                  <a:pos x="46" y="146"/>
                </a:cxn>
                <a:cxn ang="0">
                  <a:pos x="48" y="156"/>
                </a:cxn>
                <a:cxn ang="0">
                  <a:pos x="57" y="160"/>
                </a:cxn>
                <a:cxn ang="0">
                  <a:pos x="57" y="166"/>
                </a:cxn>
                <a:cxn ang="0">
                  <a:pos x="0" y="166"/>
                </a:cxn>
                <a:cxn ang="0">
                  <a:pos x="0" y="160"/>
                </a:cxn>
              </a:cxnLst>
              <a:rect l="0" t="0" r="r" b="b"/>
              <a:pathLst>
                <a:path w="57" h="166">
                  <a:moveTo>
                    <a:pt x="10" y="19"/>
                  </a:moveTo>
                  <a:lnTo>
                    <a:pt x="10" y="19"/>
                  </a:lnTo>
                  <a:cubicBezTo>
                    <a:pt x="10" y="14"/>
                    <a:pt x="12" y="10"/>
                    <a:pt x="16" y="6"/>
                  </a:cubicBezTo>
                  <a:cubicBezTo>
                    <a:pt x="19" y="2"/>
                    <a:pt x="24" y="0"/>
                    <a:pt x="29" y="0"/>
                  </a:cubicBezTo>
                  <a:cubicBezTo>
                    <a:pt x="34" y="0"/>
                    <a:pt x="38" y="2"/>
                    <a:pt x="42" y="6"/>
                  </a:cubicBezTo>
                  <a:cubicBezTo>
                    <a:pt x="45" y="10"/>
                    <a:pt x="47" y="14"/>
                    <a:pt x="47" y="19"/>
                  </a:cubicBezTo>
                  <a:cubicBezTo>
                    <a:pt x="47" y="24"/>
                    <a:pt x="45" y="29"/>
                    <a:pt x="42" y="32"/>
                  </a:cubicBezTo>
                  <a:cubicBezTo>
                    <a:pt x="38" y="36"/>
                    <a:pt x="34" y="38"/>
                    <a:pt x="29" y="38"/>
                  </a:cubicBezTo>
                  <a:cubicBezTo>
                    <a:pt x="24" y="38"/>
                    <a:pt x="19" y="36"/>
                    <a:pt x="16" y="32"/>
                  </a:cubicBezTo>
                  <a:cubicBezTo>
                    <a:pt x="12" y="29"/>
                    <a:pt x="10" y="24"/>
                    <a:pt x="10" y="19"/>
                  </a:cubicBezTo>
                  <a:lnTo>
                    <a:pt x="10" y="19"/>
                  </a:lnTo>
                  <a:close/>
                  <a:moveTo>
                    <a:pt x="0" y="160"/>
                  </a:moveTo>
                  <a:lnTo>
                    <a:pt x="0" y="160"/>
                  </a:lnTo>
                  <a:cubicBezTo>
                    <a:pt x="4" y="159"/>
                    <a:pt x="7" y="158"/>
                    <a:pt x="8" y="157"/>
                  </a:cubicBezTo>
                  <a:cubicBezTo>
                    <a:pt x="11" y="155"/>
                    <a:pt x="12" y="151"/>
                    <a:pt x="12" y="145"/>
                  </a:cubicBezTo>
                  <a:lnTo>
                    <a:pt x="12" y="75"/>
                  </a:lnTo>
                  <a:cubicBezTo>
                    <a:pt x="12" y="70"/>
                    <a:pt x="11" y="67"/>
                    <a:pt x="9" y="65"/>
                  </a:cubicBezTo>
                  <a:cubicBezTo>
                    <a:pt x="8" y="64"/>
                    <a:pt x="5" y="62"/>
                    <a:pt x="0" y="61"/>
                  </a:cubicBezTo>
                  <a:lnTo>
                    <a:pt x="0" y="56"/>
                  </a:lnTo>
                  <a:lnTo>
                    <a:pt x="46" y="56"/>
                  </a:lnTo>
                  <a:lnTo>
                    <a:pt x="46" y="146"/>
                  </a:lnTo>
                  <a:cubicBezTo>
                    <a:pt x="46" y="152"/>
                    <a:pt x="46" y="155"/>
                    <a:pt x="48" y="156"/>
                  </a:cubicBezTo>
                  <a:cubicBezTo>
                    <a:pt x="50" y="158"/>
                    <a:pt x="52" y="159"/>
                    <a:pt x="57" y="160"/>
                  </a:cubicBezTo>
                  <a:lnTo>
                    <a:pt x="57" y="166"/>
                  </a:lnTo>
                  <a:lnTo>
                    <a:pt x="0" y="166"/>
                  </a:lnTo>
                  <a:lnTo>
                    <a:pt x="0" y="16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5" name="Freeform 561"/>
            <p:cNvSpPr>
              <a:spLocks noEditPoints="1"/>
            </p:cNvSpPr>
            <p:nvPr/>
          </p:nvSpPr>
          <p:spPr bwMode="auto">
            <a:xfrm>
              <a:off x="3916" y="3918"/>
              <a:ext cx="60" cy="64"/>
            </a:xfrm>
            <a:custGeom>
              <a:avLst/>
              <a:gdLst/>
              <a:ahLst/>
              <a:cxnLst>
                <a:cxn ang="0">
                  <a:pos x="0" y="58"/>
                </a:cxn>
                <a:cxn ang="0">
                  <a:pos x="0" y="58"/>
                </a:cxn>
                <a:cxn ang="0">
                  <a:pos x="15" y="16"/>
                </a:cxn>
                <a:cxn ang="0">
                  <a:pos x="54" y="0"/>
                </a:cxn>
                <a:cxn ang="0">
                  <a:pos x="93" y="17"/>
                </a:cxn>
                <a:cxn ang="0">
                  <a:pos x="108" y="58"/>
                </a:cxn>
                <a:cxn ang="0">
                  <a:pos x="93" y="99"/>
                </a:cxn>
                <a:cxn ang="0">
                  <a:pos x="54" y="116"/>
                </a:cxn>
                <a:cxn ang="0">
                  <a:pos x="15" y="99"/>
                </a:cxn>
                <a:cxn ang="0">
                  <a:pos x="0" y="58"/>
                </a:cxn>
                <a:cxn ang="0">
                  <a:pos x="0" y="58"/>
                </a:cxn>
                <a:cxn ang="0">
                  <a:pos x="35" y="58"/>
                </a:cxn>
                <a:cxn ang="0">
                  <a:pos x="35" y="58"/>
                </a:cxn>
                <a:cxn ang="0">
                  <a:pos x="38" y="93"/>
                </a:cxn>
                <a:cxn ang="0">
                  <a:pos x="54" y="109"/>
                </a:cxn>
                <a:cxn ang="0">
                  <a:pos x="69" y="97"/>
                </a:cxn>
                <a:cxn ang="0">
                  <a:pos x="73" y="58"/>
                </a:cxn>
                <a:cxn ang="0">
                  <a:pos x="69" y="19"/>
                </a:cxn>
                <a:cxn ang="0">
                  <a:pos x="54" y="7"/>
                </a:cxn>
                <a:cxn ang="0">
                  <a:pos x="38" y="23"/>
                </a:cxn>
                <a:cxn ang="0">
                  <a:pos x="35" y="58"/>
                </a:cxn>
                <a:cxn ang="0">
                  <a:pos x="35" y="58"/>
                </a:cxn>
                <a:cxn ang="0">
                  <a:pos x="54" y="0"/>
                </a:cxn>
                <a:cxn ang="0">
                  <a:pos x="54" y="0"/>
                </a:cxn>
                <a:cxn ang="0">
                  <a:pos x="54" y="0"/>
                </a:cxn>
              </a:cxnLst>
              <a:rect l="0" t="0" r="r" b="b"/>
              <a:pathLst>
                <a:path w="108" h="116">
                  <a:moveTo>
                    <a:pt x="0" y="58"/>
                  </a:moveTo>
                  <a:lnTo>
                    <a:pt x="0" y="58"/>
                  </a:lnTo>
                  <a:cubicBezTo>
                    <a:pt x="0" y="41"/>
                    <a:pt x="5" y="27"/>
                    <a:pt x="15" y="16"/>
                  </a:cubicBezTo>
                  <a:cubicBezTo>
                    <a:pt x="25" y="5"/>
                    <a:pt x="38" y="0"/>
                    <a:pt x="54" y="0"/>
                  </a:cubicBezTo>
                  <a:cubicBezTo>
                    <a:pt x="70" y="0"/>
                    <a:pt x="83" y="5"/>
                    <a:pt x="93" y="17"/>
                  </a:cubicBezTo>
                  <a:cubicBezTo>
                    <a:pt x="103" y="28"/>
                    <a:pt x="108" y="42"/>
                    <a:pt x="108" y="58"/>
                  </a:cubicBezTo>
                  <a:cubicBezTo>
                    <a:pt x="108" y="74"/>
                    <a:pt x="103" y="88"/>
                    <a:pt x="93" y="99"/>
                  </a:cubicBezTo>
                  <a:cubicBezTo>
                    <a:pt x="83" y="110"/>
                    <a:pt x="70" y="116"/>
                    <a:pt x="54" y="116"/>
                  </a:cubicBezTo>
                  <a:cubicBezTo>
                    <a:pt x="38" y="116"/>
                    <a:pt x="25" y="111"/>
                    <a:pt x="15" y="99"/>
                  </a:cubicBezTo>
                  <a:cubicBezTo>
                    <a:pt x="5" y="88"/>
                    <a:pt x="0" y="74"/>
                    <a:pt x="0" y="58"/>
                  </a:cubicBezTo>
                  <a:lnTo>
                    <a:pt x="0" y="58"/>
                  </a:lnTo>
                  <a:close/>
                  <a:moveTo>
                    <a:pt x="35" y="58"/>
                  </a:moveTo>
                  <a:lnTo>
                    <a:pt x="35" y="58"/>
                  </a:lnTo>
                  <a:cubicBezTo>
                    <a:pt x="35" y="75"/>
                    <a:pt x="36" y="86"/>
                    <a:pt x="38" y="93"/>
                  </a:cubicBezTo>
                  <a:cubicBezTo>
                    <a:pt x="40" y="103"/>
                    <a:pt x="46" y="109"/>
                    <a:pt x="54" y="109"/>
                  </a:cubicBezTo>
                  <a:cubicBezTo>
                    <a:pt x="62" y="109"/>
                    <a:pt x="67" y="105"/>
                    <a:pt x="69" y="97"/>
                  </a:cubicBezTo>
                  <a:cubicBezTo>
                    <a:pt x="71" y="89"/>
                    <a:pt x="73" y="76"/>
                    <a:pt x="73" y="58"/>
                  </a:cubicBezTo>
                  <a:cubicBezTo>
                    <a:pt x="73" y="40"/>
                    <a:pt x="71" y="27"/>
                    <a:pt x="69" y="19"/>
                  </a:cubicBezTo>
                  <a:cubicBezTo>
                    <a:pt x="66" y="11"/>
                    <a:pt x="61" y="7"/>
                    <a:pt x="54" y="7"/>
                  </a:cubicBezTo>
                  <a:cubicBezTo>
                    <a:pt x="46" y="7"/>
                    <a:pt x="40" y="12"/>
                    <a:pt x="38" y="23"/>
                  </a:cubicBezTo>
                  <a:cubicBezTo>
                    <a:pt x="36" y="30"/>
                    <a:pt x="35" y="41"/>
                    <a:pt x="35" y="58"/>
                  </a:cubicBezTo>
                  <a:lnTo>
                    <a:pt x="35" y="58"/>
                  </a:lnTo>
                  <a:close/>
                  <a:moveTo>
                    <a:pt x="54" y="0"/>
                  </a:moveTo>
                  <a:lnTo>
                    <a:pt x="54" y="0"/>
                  </a:lnTo>
                  <a:lnTo>
                    <a:pt x="54"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6" name="Freeform 562"/>
            <p:cNvSpPr>
              <a:spLocks noEditPoints="1"/>
            </p:cNvSpPr>
            <p:nvPr/>
          </p:nvSpPr>
          <p:spPr bwMode="auto">
            <a:xfrm>
              <a:off x="3982" y="3918"/>
              <a:ext cx="68" cy="62"/>
            </a:xfrm>
            <a:custGeom>
              <a:avLst/>
              <a:gdLst/>
              <a:ahLst/>
              <a:cxnLst>
                <a:cxn ang="0">
                  <a:pos x="0" y="107"/>
                </a:cxn>
                <a:cxn ang="0">
                  <a:pos x="0" y="107"/>
                </a:cxn>
                <a:cxn ang="0">
                  <a:pos x="9" y="103"/>
                </a:cxn>
                <a:cxn ang="0">
                  <a:pos x="12" y="92"/>
                </a:cxn>
                <a:cxn ang="0">
                  <a:pos x="12" y="22"/>
                </a:cxn>
                <a:cxn ang="0">
                  <a:pos x="10" y="12"/>
                </a:cxn>
                <a:cxn ang="0">
                  <a:pos x="0" y="8"/>
                </a:cxn>
                <a:cxn ang="0">
                  <a:pos x="0" y="3"/>
                </a:cxn>
                <a:cxn ang="0">
                  <a:pos x="45" y="3"/>
                </a:cxn>
                <a:cxn ang="0">
                  <a:pos x="45" y="20"/>
                </a:cxn>
                <a:cxn ang="0">
                  <a:pos x="59" y="5"/>
                </a:cxn>
                <a:cxn ang="0">
                  <a:pos x="79" y="0"/>
                </a:cxn>
                <a:cxn ang="0">
                  <a:pos x="103" y="8"/>
                </a:cxn>
                <a:cxn ang="0">
                  <a:pos x="111" y="36"/>
                </a:cxn>
                <a:cxn ang="0">
                  <a:pos x="111" y="93"/>
                </a:cxn>
                <a:cxn ang="0">
                  <a:pos x="114" y="104"/>
                </a:cxn>
                <a:cxn ang="0">
                  <a:pos x="123" y="107"/>
                </a:cxn>
                <a:cxn ang="0">
                  <a:pos x="123" y="113"/>
                </a:cxn>
                <a:cxn ang="0">
                  <a:pos x="67" y="113"/>
                </a:cxn>
                <a:cxn ang="0">
                  <a:pos x="67" y="107"/>
                </a:cxn>
                <a:cxn ang="0">
                  <a:pos x="76" y="103"/>
                </a:cxn>
                <a:cxn ang="0">
                  <a:pos x="78" y="93"/>
                </a:cxn>
                <a:cxn ang="0">
                  <a:pos x="78" y="35"/>
                </a:cxn>
                <a:cxn ang="0">
                  <a:pos x="76" y="23"/>
                </a:cxn>
                <a:cxn ang="0">
                  <a:pos x="65" y="16"/>
                </a:cxn>
                <a:cxn ang="0">
                  <a:pos x="54" y="20"/>
                </a:cxn>
                <a:cxn ang="0">
                  <a:pos x="46" y="29"/>
                </a:cxn>
                <a:cxn ang="0">
                  <a:pos x="46" y="93"/>
                </a:cxn>
                <a:cxn ang="0">
                  <a:pos x="48" y="103"/>
                </a:cxn>
                <a:cxn ang="0">
                  <a:pos x="57" y="107"/>
                </a:cxn>
                <a:cxn ang="0">
                  <a:pos x="57" y="113"/>
                </a:cxn>
                <a:cxn ang="0">
                  <a:pos x="0" y="113"/>
                </a:cxn>
                <a:cxn ang="0">
                  <a:pos x="0" y="107"/>
                </a:cxn>
                <a:cxn ang="0">
                  <a:pos x="62" y="0"/>
                </a:cxn>
                <a:cxn ang="0">
                  <a:pos x="62" y="0"/>
                </a:cxn>
                <a:cxn ang="0">
                  <a:pos x="62" y="0"/>
                </a:cxn>
              </a:cxnLst>
              <a:rect l="0" t="0" r="r" b="b"/>
              <a:pathLst>
                <a:path w="123" h="113">
                  <a:moveTo>
                    <a:pt x="0" y="107"/>
                  </a:moveTo>
                  <a:lnTo>
                    <a:pt x="0" y="107"/>
                  </a:lnTo>
                  <a:cubicBezTo>
                    <a:pt x="4" y="106"/>
                    <a:pt x="7" y="105"/>
                    <a:pt x="9" y="103"/>
                  </a:cubicBezTo>
                  <a:cubicBezTo>
                    <a:pt x="11" y="101"/>
                    <a:pt x="12" y="98"/>
                    <a:pt x="12" y="92"/>
                  </a:cubicBezTo>
                  <a:lnTo>
                    <a:pt x="12" y="22"/>
                  </a:lnTo>
                  <a:cubicBezTo>
                    <a:pt x="12" y="17"/>
                    <a:pt x="11" y="14"/>
                    <a:pt x="10" y="12"/>
                  </a:cubicBezTo>
                  <a:cubicBezTo>
                    <a:pt x="8" y="10"/>
                    <a:pt x="5" y="9"/>
                    <a:pt x="0" y="8"/>
                  </a:cubicBezTo>
                  <a:lnTo>
                    <a:pt x="0" y="3"/>
                  </a:lnTo>
                  <a:lnTo>
                    <a:pt x="45" y="3"/>
                  </a:lnTo>
                  <a:lnTo>
                    <a:pt x="45" y="20"/>
                  </a:lnTo>
                  <a:cubicBezTo>
                    <a:pt x="49" y="14"/>
                    <a:pt x="53" y="9"/>
                    <a:pt x="59" y="5"/>
                  </a:cubicBezTo>
                  <a:cubicBezTo>
                    <a:pt x="65" y="2"/>
                    <a:pt x="72" y="0"/>
                    <a:pt x="79" y="0"/>
                  </a:cubicBezTo>
                  <a:cubicBezTo>
                    <a:pt x="89" y="0"/>
                    <a:pt x="97" y="2"/>
                    <a:pt x="103" y="8"/>
                  </a:cubicBezTo>
                  <a:cubicBezTo>
                    <a:pt x="108" y="13"/>
                    <a:pt x="111" y="22"/>
                    <a:pt x="111" y="36"/>
                  </a:cubicBezTo>
                  <a:lnTo>
                    <a:pt x="111" y="93"/>
                  </a:lnTo>
                  <a:cubicBezTo>
                    <a:pt x="111" y="99"/>
                    <a:pt x="112" y="102"/>
                    <a:pt x="114" y="104"/>
                  </a:cubicBezTo>
                  <a:cubicBezTo>
                    <a:pt x="116" y="105"/>
                    <a:pt x="119" y="106"/>
                    <a:pt x="123" y="107"/>
                  </a:cubicBezTo>
                  <a:lnTo>
                    <a:pt x="123" y="113"/>
                  </a:lnTo>
                  <a:lnTo>
                    <a:pt x="67" y="113"/>
                  </a:lnTo>
                  <a:lnTo>
                    <a:pt x="67" y="107"/>
                  </a:lnTo>
                  <a:cubicBezTo>
                    <a:pt x="71" y="106"/>
                    <a:pt x="74" y="105"/>
                    <a:pt x="76" y="103"/>
                  </a:cubicBezTo>
                  <a:cubicBezTo>
                    <a:pt x="77" y="102"/>
                    <a:pt x="78" y="99"/>
                    <a:pt x="78" y="93"/>
                  </a:cubicBezTo>
                  <a:lnTo>
                    <a:pt x="78" y="35"/>
                  </a:lnTo>
                  <a:cubicBezTo>
                    <a:pt x="78" y="30"/>
                    <a:pt x="78" y="26"/>
                    <a:pt x="76" y="23"/>
                  </a:cubicBezTo>
                  <a:cubicBezTo>
                    <a:pt x="75" y="18"/>
                    <a:pt x="71" y="16"/>
                    <a:pt x="65" y="16"/>
                  </a:cubicBezTo>
                  <a:cubicBezTo>
                    <a:pt x="61" y="16"/>
                    <a:pt x="57" y="17"/>
                    <a:pt x="54" y="20"/>
                  </a:cubicBezTo>
                  <a:cubicBezTo>
                    <a:pt x="50" y="23"/>
                    <a:pt x="48" y="26"/>
                    <a:pt x="46" y="29"/>
                  </a:cubicBezTo>
                  <a:lnTo>
                    <a:pt x="46" y="93"/>
                  </a:lnTo>
                  <a:cubicBezTo>
                    <a:pt x="46" y="99"/>
                    <a:pt x="47" y="102"/>
                    <a:pt x="48" y="103"/>
                  </a:cubicBezTo>
                  <a:cubicBezTo>
                    <a:pt x="50" y="105"/>
                    <a:pt x="53" y="106"/>
                    <a:pt x="57" y="107"/>
                  </a:cubicBezTo>
                  <a:lnTo>
                    <a:pt x="57" y="113"/>
                  </a:lnTo>
                  <a:lnTo>
                    <a:pt x="0" y="113"/>
                  </a:lnTo>
                  <a:lnTo>
                    <a:pt x="0" y="107"/>
                  </a:lnTo>
                  <a:close/>
                  <a:moveTo>
                    <a:pt x="62" y="0"/>
                  </a:moveTo>
                  <a:lnTo>
                    <a:pt x="62" y="0"/>
                  </a:lnTo>
                  <a:lnTo>
                    <a:pt x="62"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9956" y="4869160"/>
            <a:ext cx="5943600" cy="1587500"/>
          </a:xfrm>
          <a:prstGeom prst="rect">
            <a:avLst/>
          </a:prstGeom>
        </p:spPr>
      </p:pic>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p:cNvPicPr>
            <a:picLocks noChangeAspect="1"/>
          </p:cNvPicPr>
          <p:nvPr/>
        </p:nvPicPr>
        <p:blipFill>
          <a:blip r:embed="rId4"/>
          <a:stretch>
            <a:fillRect/>
          </a:stretch>
        </p:blipFill>
        <p:spPr>
          <a:xfrm>
            <a:off x="251520" y="1196752"/>
            <a:ext cx="8584572" cy="3845173"/>
          </a:xfrm>
          <a:prstGeom prst="rect">
            <a:avLst/>
          </a:prstGeom>
        </p:spPr>
      </p:pic>
      <p:sp>
        <p:nvSpPr>
          <p:cNvPr id="6" name="Rectangle 5"/>
          <p:cNvSpPr/>
          <p:nvPr/>
        </p:nvSpPr>
        <p:spPr>
          <a:xfrm>
            <a:off x="2267744" y="116632"/>
            <a:ext cx="4572000" cy="954107"/>
          </a:xfrm>
          <a:prstGeom prst="rect">
            <a:avLst/>
          </a:prstGeom>
        </p:spPr>
        <p:txBody>
          <a:bodyPr>
            <a:spAutoFit/>
          </a:bodyPr>
          <a:lstStyle/>
          <a:p>
            <a:pPr algn="ctr"/>
            <a:r>
              <a:rPr lang="en-US" sz="2800" dirty="0">
                <a:latin typeface="+mn-lt"/>
              </a:rPr>
              <a:t>Table 13.2  </a:t>
            </a:r>
            <a:endParaRPr lang="en-US" sz="2800" dirty="0" smtClean="0">
              <a:latin typeface="+mn-lt"/>
            </a:endParaRPr>
          </a:p>
          <a:p>
            <a:pPr algn="ctr"/>
            <a:r>
              <a:rPr lang="en-US" sz="2800" dirty="0" smtClean="0">
                <a:latin typeface="+mn-lt"/>
              </a:rPr>
              <a:t>x86 </a:t>
            </a:r>
            <a:r>
              <a:rPr lang="en-US" sz="2800" dirty="0">
                <a:latin typeface="+mn-lt"/>
              </a:rPr>
              <a:t>Addressing Modes </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3.pdf"/>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1835696" y="-106123"/>
            <a:ext cx="5400600" cy="6989011"/>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p:cNvSpPr>
            <a:spLocks noGrp="1" noChangeArrowheads="1"/>
          </p:cNvSpPr>
          <p:nvPr>
            <p:ph type="title"/>
          </p:nvPr>
        </p:nvSpPr>
        <p:spPr/>
        <p:txBody>
          <a:bodyPr/>
          <a:lstStyle/>
          <a:p>
            <a:r>
              <a:rPr lang="en-GB" sz="2800" dirty="0">
                <a:effectLst>
                  <a:outerShdw blurRad="38100" dist="38100" dir="2700000" algn="tl">
                    <a:srgbClr val="000000">
                      <a:alpha val="43137"/>
                    </a:srgbClr>
                  </a:outerShdw>
                </a:effectLst>
              </a:rPr>
              <a:t>ARM Data Processing Instruction Addressing</a:t>
            </a:r>
            <a:r>
              <a:rPr lang="en-GB" sz="2800" dirty="0" smtClean="0">
                <a:effectLst>
                  <a:outerShdw blurRad="38100" dist="38100" dir="2700000" algn="tl">
                    <a:srgbClr val="000000">
                      <a:alpha val="43137"/>
                    </a:srgbClr>
                  </a:outerShdw>
                </a:effectLst>
              </a:rPr>
              <a:t/>
            </a:r>
            <a:br>
              <a:rPr lang="en-GB" sz="2800" dirty="0" smtClean="0">
                <a:effectLst>
                  <a:outerShdw blurRad="38100" dist="38100" dir="2700000" algn="tl">
                    <a:srgbClr val="000000">
                      <a:alpha val="43137"/>
                    </a:srgbClr>
                  </a:outerShdw>
                </a:effectLst>
              </a:rPr>
            </a:br>
            <a:r>
              <a:rPr lang="en-GB" sz="2800" dirty="0" smtClean="0">
                <a:effectLst>
                  <a:outerShdw blurRad="38100" dist="38100" dir="2700000" algn="tl">
                    <a:srgbClr val="000000">
                      <a:alpha val="43137"/>
                    </a:srgbClr>
                  </a:outerShdw>
                </a:effectLst>
              </a:rPr>
              <a:t>and </a:t>
            </a:r>
            <a:r>
              <a:rPr lang="en-GB" sz="2800" dirty="0">
                <a:effectLst>
                  <a:outerShdw blurRad="38100" dist="38100" dir="2700000" algn="tl">
                    <a:srgbClr val="000000">
                      <a:alpha val="43137"/>
                    </a:srgbClr>
                  </a:outerShdw>
                </a:effectLst>
              </a:rPr>
              <a:t>Branch Instructions</a:t>
            </a:r>
          </a:p>
        </p:txBody>
      </p:sp>
      <p:sp>
        <p:nvSpPr>
          <p:cNvPr id="138243" name="Rectangle 3"/>
          <p:cNvSpPr>
            <a:spLocks noGrp="1" noChangeArrowheads="1"/>
          </p:cNvSpPr>
          <p:nvPr>
            <p:ph sz="half" idx="1"/>
          </p:nvPr>
        </p:nvSpPr>
        <p:spPr/>
        <p:txBody>
          <a:bodyPr>
            <a:normAutofit/>
          </a:bodyPr>
          <a:lstStyle/>
          <a:p>
            <a:r>
              <a:rPr lang="en-GB" dirty="0"/>
              <a:t>Data</a:t>
            </a:r>
            <a:r>
              <a:rPr lang="en-GB" dirty="0" smtClean="0"/>
              <a:t> processing instructions </a:t>
            </a:r>
          </a:p>
          <a:p>
            <a:pPr lvl="1"/>
            <a:r>
              <a:rPr lang="en-GB" dirty="0" smtClean="0"/>
              <a:t>Use either register addressing or a mixture </a:t>
            </a:r>
            <a:r>
              <a:rPr lang="en-GB" dirty="0"/>
              <a:t>of register and immediate </a:t>
            </a:r>
            <a:r>
              <a:rPr lang="en-GB" dirty="0" smtClean="0"/>
              <a:t>addressing</a:t>
            </a:r>
          </a:p>
          <a:p>
            <a:pPr lvl="1"/>
            <a:r>
              <a:rPr lang="en-GB" dirty="0" smtClean="0"/>
              <a:t>For register addressing the value in one of the register operands may be scaled using one of the five shift operators</a:t>
            </a:r>
          </a:p>
        </p:txBody>
      </p:sp>
      <p:sp>
        <p:nvSpPr>
          <p:cNvPr id="4" name="Content Placeholder 3"/>
          <p:cNvSpPr>
            <a:spLocks noGrp="1"/>
          </p:cNvSpPr>
          <p:nvPr>
            <p:ph sz="half" idx="14"/>
          </p:nvPr>
        </p:nvSpPr>
        <p:spPr/>
        <p:txBody>
          <a:bodyPr/>
          <a:lstStyle/>
          <a:p>
            <a:r>
              <a:rPr lang="en-GB" dirty="0" smtClean="0"/>
              <a:t>Branch instructions</a:t>
            </a:r>
          </a:p>
          <a:p>
            <a:pPr lvl="1"/>
            <a:r>
              <a:rPr lang="en-GB" dirty="0" smtClean="0"/>
              <a:t>The only form of addressing for branch instructions is immediate</a:t>
            </a:r>
          </a:p>
          <a:p>
            <a:pPr lvl="1"/>
            <a:r>
              <a:rPr lang="en-GB" dirty="0" smtClean="0"/>
              <a:t>Instruction contains 24 bit value</a:t>
            </a:r>
          </a:p>
          <a:p>
            <a:pPr lvl="2"/>
            <a:r>
              <a:rPr lang="en-GB" dirty="0" smtClean="0"/>
              <a:t>Shifted 2 bits left so that the address is on a word boundary</a:t>
            </a:r>
          </a:p>
          <a:p>
            <a:pPr lvl="2"/>
            <a:r>
              <a:rPr lang="en-GB" dirty="0" smtClean="0"/>
              <a:t>Effective range ± 32MB from from the program counter</a:t>
            </a:r>
          </a:p>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683568" y="4221088"/>
            <a:ext cx="6191157" cy="833718"/>
          </a:xfrm>
        </p:spPr>
        <p:txBody>
          <a:bodyPr>
            <a:noAutofit/>
          </a:bodyPr>
          <a:lstStyle/>
          <a:p>
            <a:r>
              <a:rPr lang="en-US" sz="5400" dirty="0" smtClean="0">
                <a:effectLst>
                  <a:outerShdw blurRad="38100" dist="38100" dir="2700000" algn="tl">
                    <a:srgbClr val="000000">
                      <a:alpha val="43137"/>
                    </a:srgbClr>
                  </a:outerShdw>
                </a:effectLst>
              </a:rPr>
              <a:t>Chapter 13</a:t>
            </a:r>
            <a:endParaRPr lang="en-US" sz="5400" dirty="0">
              <a:effectLst>
                <a:outerShdw blurRad="38100" dist="38100" dir="2700000" algn="tl">
                  <a:srgbClr val="000000">
                    <a:alpha val="43137"/>
                  </a:srgbClr>
                </a:outerShdw>
              </a:effectLst>
            </a:endParaRPr>
          </a:p>
        </p:txBody>
      </p:sp>
      <p:sp>
        <p:nvSpPr>
          <p:cNvPr id="11" name="Text Placeholder 10"/>
          <p:cNvSpPr>
            <a:spLocks noGrp="1"/>
          </p:cNvSpPr>
          <p:nvPr>
            <p:ph type="body" sz="half" idx="2"/>
          </p:nvPr>
        </p:nvSpPr>
        <p:spPr>
          <a:xfrm>
            <a:off x="683568" y="5157192"/>
            <a:ext cx="6191157" cy="885825"/>
          </a:xfrm>
        </p:spPr>
        <p:txBody>
          <a:bodyPr>
            <a:normAutofit fontScale="70000" lnSpcReduction="20000"/>
          </a:bodyPr>
          <a:lstStyle/>
          <a:p>
            <a:r>
              <a:rPr lang="en-US" sz="4400" dirty="0" smtClean="0"/>
              <a:t>Instruction Sets:  Addressing Modes and Formats</a:t>
            </a:r>
            <a:endParaRPr lang="en-US" sz="4400" dirty="0"/>
          </a:p>
        </p:txBody>
      </p:sp>
      <p:sp>
        <p:nvSpPr>
          <p:cNvPr id="5" name="TextBox 4"/>
          <p:cNvSpPr txBox="1"/>
          <p:nvPr/>
        </p:nvSpPr>
        <p:spPr>
          <a:xfrm>
            <a:off x="5486400" y="1371600"/>
            <a:ext cx="2286000" cy="1938992"/>
          </a:xfrm>
          <a:prstGeom prst="rect">
            <a:avLst/>
          </a:prstGeom>
          <a:solidFill>
            <a:schemeClr val="accent3"/>
          </a:solidFill>
        </p:spPr>
        <p:txBody>
          <a:bodyPr wrap="square" rtlCol="0">
            <a:spAutoFit/>
          </a:bodyPr>
          <a:lstStyle/>
          <a:p>
            <a:endParaRPr lang="en-US" dirty="0" smtClean="0"/>
          </a:p>
          <a:p>
            <a:endParaRPr lang="en-US" dirty="0" smtClean="0"/>
          </a:p>
          <a:p>
            <a:endParaRPr lang="en-US" dirty="0" smtClean="0"/>
          </a:p>
          <a:p>
            <a:endParaRPr lang="en-US" dirty="0" smtClean="0"/>
          </a:p>
          <a:p>
            <a:endParaRPr lang="en-US" dirty="0" smtClean="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4.pdf"/>
          <p:cNvPicPr>
            <a:picLocks noChangeAspect="1"/>
          </p:cNvPicPr>
          <p:nvPr/>
        </p:nvPicPr>
        <p:blipFill rotWithShape="1">
          <a:blip r:embed="rId3">
            <a:extLst>
              <a:ext uri="{28A0092B-C50C-407E-A947-70E740481C1C}">
                <a14:useLocalDpi xmlns="" xmlns:a14="http://schemas.microsoft.com/office/drawing/2010/main" val="0"/>
              </a:ext>
            </a:extLst>
          </a:blip>
          <a:srcRect t="16989" b="32894"/>
          <a:stretch/>
        </p:blipFill>
        <p:spPr>
          <a:xfrm>
            <a:off x="-108520" y="0"/>
            <a:ext cx="9505056" cy="6164697"/>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idx="4294967295"/>
          </p:nvPr>
        </p:nvSpPr>
        <p:spPr>
          <a:xfrm>
            <a:off x="304800" y="228600"/>
            <a:ext cx="7556500" cy="1116013"/>
          </a:xfrm>
        </p:spPr>
        <p:txBody>
          <a:bodyPr/>
          <a:lstStyle/>
          <a:p>
            <a:r>
              <a:rPr lang="en-US" dirty="0">
                <a:effectLst>
                  <a:outerShdw blurRad="38100" dist="38100" dir="2700000" algn="tl">
                    <a:srgbClr val="000000">
                      <a:alpha val="43137"/>
                    </a:srgbClr>
                  </a:outerShdw>
                </a:effectLst>
              </a:rPr>
              <a:t>Instruction Formats</a:t>
            </a:r>
          </a:p>
        </p:txBody>
      </p:sp>
      <p:graphicFrame>
        <p:nvGraphicFramePr>
          <p:cNvPr id="4" name="Content Placeholder 3"/>
          <p:cNvGraphicFramePr>
            <a:graphicFrameLocks noGrp="1"/>
          </p:cNvGraphicFramePr>
          <p:nvPr>
            <p:ph idx="4294967295"/>
            <p:extLst>
              <p:ext uri="{D42A27DB-BD31-4B8C-83A1-F6EECF244321}">
                <p14:modId xmlns="" xmlns:p14="http://schemas.microsoft.com/office/powerpoint/2010/main" val="3603428657"/>
              </p:ext>
            </p:extLst>
          </p:nvPr>
        </p:nvGraphicFramePr>
        <p:xfrm>
          <a:off x="539552" y="1268760"/>
          <a:ext cx="8077200" cy="4906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050"/>
          <p:cNvSpPr>
            <a:spLocks noGrp="1" noChangeArrowheads="1"/>
          </p:cNvSpPr>
          <p:nvPr>
            <p:ph type="title"/>
          </p:nvPr>
        </p:nvSpPr>
        <p:spPr>
          <a:xfrm>
            <a:off x="762000" y="533400"/>
            <a:ext cx="7556313" cy="1116106"/>
          </a:xfrm>
        </p:spPr>
        <p:txBody>
          <a:bodyPr/>
          <a:lstStyle/>
          <a:p>
            <a:r>
              <a:rPr lang="en-US" dirty="0">
                <a:effectLst>
                  <a:outerShdw blurRad="38100" dist="38100" dir="2700000" algn="tl">
                    <a:srgbClr val="000000">
                      <a:alpha val="43137"/>
                    </a:srgbClr>
                  </a:outerShdw>
                </a:effectLst>
              </a:rPr>
              <a:t>Instruction Length</a:t>
            </a:r>
          </a:p>
        </p:txBody>
      </p:sp>
      <p:sp>
        <p:nvSpPr>
          <p:cNvPr id="107523" name="Rectangle 2051"/>
          <p:cNvSpPr>
            <a:spLocks noGrp="1" noChangeArrowheads="1"/>
          </p:cNvSpPr>
          <p:nvPr>
            <p:ph idx="1"/>
          </p:nvPr>
        </p:nvSpPr>
        <p:spPr>
          <a:xfrm>
            <a:off x="498474" y="1600200"/>
            <a:ext cx="7556313" cy="4525963"/>
          </a:xfrm>
        </p:spPr>
        <p:txBody>
          <a:bodyPr>
            <a:normAutofit/>
          </a:bodyPr>
          <a:lstStyle/>
          <a:p>
            <a:r>
              <a:rPr lang="en-US" dirty="0" smtClean="0"/>
              <a:t>Most basic design issue</a:t>
            </a:r>
          </a:p>
          <a:p>
            <a:r>
              <a:rPr lang="en-US" dirty="0" smtClean="0"/>
              <a:t>Affects, and is affected by:</a:t>
            </a:r>
          </a:p>
          <a:p>
            <a:pPr lvl="1"/>
            <a:r>
              <a:rPr lang="en-US" dirty="0" smtClean="0"/>
              <a:t>Memory size</a:t>
            </a:r>
          </a:p>
          <a:p>
            <a:pPr lvl="1"/>
            <a:r>
              <a:rPr lang="en-US" dirty="0" smtClean="0"/>
              <a:t>Memory organization</a:t>
            </a:r>
          </a:p>
          <a:p>
            <a:pPr lvl="1"/>
            <a:r>
              <a:rPr lang="en-US" dirty="0" smtClean="0"/>
              <a:t>Bus structure</a:t>
            </a:r>
          </a:p>
          <a:p>
            <a:pPr lvl="1"/>
            <a:r>
              <a:rPr lang="en-US" dirty="0" smtClean="0"/>
              <a:t>Processor complexity</a:t>
            </a:r>
          </a:p>
          <a:p>
            <a:pPr lvl="1"/>
            <a:r>
              <a:rPr lang="en-US" dirty="0" smtClean="0"/>
              <a:t>Processor speed</a:t>
            </a:r>
          </a:p>
          <a:p>
            <a:pPr marL="228600" lvl="1">
              <a:spcBef>
                <a:spcPts val="2000"/>
              </a:spcBef>
              <a:buClr>
                <a:schemeClr val="accent1"/>
              </a:buClr>
            </a:pPr>
            <a:r>
              <a:rPr lang="en-US" sz="2000" dirty="0" smtClean="0"/>
              <a:t>Should be equal to the memory-transfer length or one should be a multiple of the other</a:t>
            </a:r>
          </a:p>
          <a:p>
            <a:pPr marL="228600" lvl="1">
              <a:spcBef>
                <a:spcPts val="2000"/>
              </a:spcBef>
              <a:buClr>
                <a:schemeClr val="accent1"/>
              </a:buClr>
            </a:pPr>
            <a:r>
              <a:rPr lang="en-US" sz="2000" dirty="0" smtClean="0"/>
              <a:t>Should be a multiple of the character length, which is usually 8 bits, and of the length of fixed-point numbers</a:t>
            </a: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
        <p:nvSpPr>
          <p:cNvPr id="108546" name="Rectangle 2"/>
          <p:cNvSpPr>
            <a:spLocks noGrp="1" noChangeArrowheads="1"/>
          </p:cNvSpPr>
          <p:nvPr>
            <p:ph type="title" idx="4294967295"/>
          </p:nvPr>
        </p:nvSpPr>
        <p:spPr>
          <a:xfrm>
            <a:off x="395536" y="260648"/>
            <a:ext cx="7556500" cy="1116013"/>
          </a:xfrm>
        </p:spPr>
        <p:txBody>
          <a:bodyPr/>
          <a:lstStyle/>
          <a:p>
            <a:r>
              <a:rPr lang="en-US" sz="4400" dirty="0">
                <a:effectLst>
                  <a:outerShdw blurRad="38100" dist="38100" dir="2700000" algn="tl">
                    <a:srgbClr val="000000">
                      <a:alpha val="43137"/>
                    </a:srgbClr>
                  </a:outerShdw>
                </a:effectLst>
              </a:rPr>
              <a:t>Allocation of Bits</a:t>
            </a:r>
          </a:p>
        </p:txBody>
      </p:sp>
      <p:graphicFrame>
        <p:nvGraphicFramePr>
          <p:cNvPr id="11" name="Content Placeholder 10"/>
          <p:cNvGraphicFramePr>
            <a:graphicFrameLocks noGrp="1"/>
          </p:cNvGraphicFramePr>
          <p:nvPr>
            <p:ph idx="4294967295"/>
            <p:extLst>
              <p:ext uri="{D42A27DB-BD31-4B8C-83A1-F6EECF244321}">
                <p14:modId xmlns="" xmlns:p14="http://schemas.microsoft.com/office/powerpoint/2010/main" val="3765616690"/>
              </p:ext>
            </p:extLst>
          </p:nvPr>
        </p:nvGraphicFramePr>
        <p:xfrm>
          <a:off x="198086" y="1084082"/>
          <a:ext cx="8694394" cy="5009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5.pdf"/>
          <p:cNvPicPr>
            <a:picLocks noChangeAspect="1"/>
          </p:cNvPicPr>
          <p:nvPr/>
        </p:nvPicPr>
        <p:blipFill rotWithShape="1">
          <a:blip r:embed="rId3">
            <a:extLst>
              <a:ext uri="{28A0092B-C50C-407E-A947-70E740481C1C}">
                <a14:useLocalDpi xmlns="" xmlns:a14="http://schemas.microsoft.com/office/drawing/2010/main" val="0"/>
              </a:ext>
            </a:extLst>
          </a:blip>
          <a:srcRect t="5946" b="27458"/>
          <a:stretch/>
        </p:blipFill>
        <p:spPr>
          <a:xfrm>
            <a:off x="539552" y="-99392"/>
            <a:ext cx="8072821" cy="6957392"/>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6.pdf"/>
          <p:cNvPicPr>
            <a:picLocks noChangeAspect="1"/>
          </p:cNvPicPr>
          <p:nvPr/>
        </p:nvPicPr>
        <p:blipFill rotWithShape="1">
          <a:blip r:embed="rId3">
            <a:extLst>
              <a:ext uri="{28A0092B-C50C-407E-A947-70E740481C1C}">
                <a14:useLocalDpi xmlns="" xmlns:a14="http://schemas.microsoft.com/office/drawing/2010/main" val="0"/>
              </a:ext>
            </a:extLst>
          </a:blip>
          <a:srcRect l="6404" t="5776" r="5632" b="60926"/>
          <a:stretch/>
        </p:blipFill>
        <p:spPr>
          <a:xfrm>
            <a:off x="-62705" y="1844824"/>
            <a:ext cx="9283975" cy="2715621"/>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568" y="620688"/>
            <a:ext cx="7556313" cy="1116106"/>
          </a:xfrm>
        </p:spPr>
        <p:txBody>
          <a:bodyPr/>
          <a:lstStyle/>
          <a:p>
            <a:r>
              <a:rPr lang="en-US" dirty="0" smtClean="0">
                <a:effectLst>
                  <a:outerShdw blurRad="38100" dist="38100" dir="2700000" algn="tl">
                    <a:srgbClr val="000000">
                      <a:alpha val="43137"/>
                    </a:srgbClr>
                  </a:outerShdw>
                </a:effectLst>
              </a:rPr>
              <a:t>Variable-Length Instructions</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683568" y="2060848"/>
            <a:ext cx="7556313" cy="4144963"/>
          </a:xfrm>
        </p:spPr>
        <p:txBody>
          <a:bodyPr/>
          <a:lstStyle/>
          <a:p>
            <a:r>
              <a:rPr lang="en-US" dirty="0" smtClean="0"/>
              <a:t>Variations can be provided efficiently and compactly</a:t>
            </a:r>
          </a:p>
          <a:p>
            <a:r>
              <a:rPr lang="en-US" dirty="0" smtClean="0"/>
              <a:t>Increases the complexity of the processor</a:t>
            </a:r>
          </a:p>
          <a:p>
            <a:r>
              <a:rPr lang="en-US" dirty="0" smtClean="0"/>
              <a:t>Does not remove the desirability of making all of the instruction lengths integrally related to word length</a:t>
            </a:r>
          </a:p>
          <a:p>
            <a:pPr lvl="1"/>
            <a:r>
              <a:rPr lang="en-US" dirty="0" smtClean="0"/>
              <a:t>Because the processor does not know the length of the next instruction to be fetched a typical strategy is to fetch a number of bytes or words equal to at least the longest possible instruction</a:t>
            </a:r>
          </a:p>
          <a:p>
            <a:pPr lvl="1"/>
            <a:r>
              <a:rPr lang="en-US" dirty="0" smtClean="0"/>
              <a:t>Sometimes multiple instructions are fetched</a:t>
            </a:r>
            <a:endParaRPr lang="en-US" dirty="0"/>
          </a:p>
        </p:txBody>
      </p:sp>
      <p:sp>
        <p:nvSpPr>
          <p:cNvPr id="4" name="Footer Placeholder 3"/>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7.pdf"/>
          <p:cNvPicPr>
            <a:picLocks noChangeAspect="1"/>
          </p:cNvPicPr>
          <p:nvPr/>
        </p:nvPicPr>
        <p:blipFill rotWithShape="1">
          <a:blip r:embed="rId3">
            <a:extLst>
              <a:ext uri="{28A0092B-C50C-407E-A947-70E740481C1C}">
                <a14:useLocalDpi xmlns="" xmlns:a14="http://schemas.microsoft.com/office/drawing/2010/main" val="0"/>
              </a:ext>
            </a:extLst>
          </a:blip>
          <a:srcRect t="6456" b="11828"/>
          <a:stretch/>
        </p:blipFill>
        <p:spPr>
          <a:xfrm>
            <a:off x="1475656" y="0"/>
            <a:ext cx="6264696" cy="6624913"/>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8.pdf"/>
          <p:cNvPicPr>
            <a:picLocks noChangeAspect="1"/>
          </p:cNvPicPr>
          <p:nvPr/>
        </p:nvPicPr>
        <p:blipFill rotWithShape="1">
          <a:blip r:embed="rId3">
            <a:extLst>
              <a:ext uri="{28A0092B-C50C-407E-A947-70E740481C1C}">
                <a14:useLocalDpi xmlns="" xmlns:a14="http://schemas.microsoft.com/office/drawing/2010/main" val="0"/>
              </a:ext>
            </a:extLst>
          </a:blip>
          <a:srcRect t="5096" b="4354"/>
          <a:stretch/>
        </p:blipFill>
        <p:spPr>
          <a:xfrm>
            <a:off x="1619672" y="0"/>
            <a:ext cx="5597392" cy="6559156"/>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9.pdf"/>
          <p:cNvPicPr>
            <a:picLocks noChangeAspect="1"/>
          </p:cNvPicPr>
          <p:nvPr/>
        </p:nvPicPr>
        <p:blipFill rotWithShape="1">
          <a:blip r:embed="rId3">
            <a:extLst>
              <a:ext uri="{28A0092B-C50C-407E-A947-70E740481C1C}">
                <a14:useLocalDpi xmlns="" xmlns:a14="http://schemas.microsoft.com/office/drawing/2010/main" val="0"/>
              </a:ext>
            </a:extLst>
          </a:blip>
          <a:srcRect t="18009" b="20491"/>
          <a:stretch/>
        </p:blipFill>
        <p:spPr>
          <a:xfrm>
            <a:off x="0" y="-387424"/>
            <a:ext cx="9144000" cy="7277461"/>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smtClean="0"/>
              <a:t>© 2016 Pearson Education, Inc., Hoboken, NJ. All rights reserved.</a:t>
            </a:r>
            <a:endParaRPr lang="en-US" dirty="0"/>
          </a:p>
        </p:txBody>
      </p:sp>
      <p:sp>
        <p:nvSpPr>
          <p:cNvPr id="2" name="Title 1"/>
          <p:cNvSpPr>
            <a:spLocks noGrp="1"/>
          </p:cNvSpPr>
          <p:nvPr>
            <p:ph type="title" idx="4294967295"/>
          </p:nvPr>
        </p:nvSpPr>
        <p:spPr>
          <a:xfrm>
            <a:off x="467544" y="188640"/>
            <a:ext cx="7556500" cy="1116012"/>
          </a:xfrm>
        </p:spPr>
        <p:txBody>
          <a:bodyPr/>
          <a:lstStyle/>
          <a:p>
            <a:r>
              <a:rPr lang="en-US" dirty="0" smtClean="0">
                <a:effectLst>
                  <a:outerShdw blurRad="38100" dist="38100" dir="2700000" algn="tl">
                    <a:srgbClr val="000000">
                      <a:alpha val="43137"/>
                    </a:srgbClr>
                  </a:outerShdw>
                </a:effectLst>
              </a:rPr>
              <a:t>Addressing Modes</a:t>
            </a:r>
            <a:endParaRPr lang="en-US" dirty="0">
              <a:effectLst>
                <a:outerShdw blurRad="38100" dist="38100" dir="2700000" algn="tl">
                  <a:srgbClr val="000000">
                    <a:alpha val="43137"/>
                  </a:srgbClr>
                </a:outerShdw>
              </a:effectLst>
            </a:endParaRPr>
          </a:p>
        </p:txBody>
      </p:sp>
      <p:graphicFrame>
        <p:nvGraphicFramePr>
          <p:cNvPr id="5" name="Content Placeholder 4"/>
          <p:cNvGraphicFramePr>
            <a:graphicFrameLocks noGrp="1"/>
          </p:cNvGraphicFramePr>
          <p:nvPr>
            <p:ph idx="4294967295"/>
            <p:extLst>
              <p:ext uri="{D42A27DB-BD31-4B8C-83A1-F6EECF244321}">
                <p14:modId xmlns="" xmlns:p14="http://schemas.microsoft.com/office/powerpoint/2010/main" val="57391826"/>
              </p:ext>
            </p:extLst>
          </p:nvPr>
        </p:nvGraphicFramePr>
        <p:xfrm>
          <a:off x="467544" y="980728"/>
          <a:ext cx="6588224" cy="54006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10.pdf"/>
          <p:cNvPicPr>
            <a:picLocks noChangeAspect="1"/>
          </p:cNvPicPr>
          <p:nvPr/>
        </p:nvPicPr>
        <p:blipFill rotWithShape="1">
          <a:blip r:embed="rId3">
            <a:extLst>
              <a:ext uri="{28A0092B-C50C-407E-A947-70E740481C1C}">
                <a14:useLocalDpi xmlns="" xmlns:a14="http://schemas.microsoft.com/office/drawing/2010/main" val="0"/>
              </a:ext>
            </a:extLst>
          </a:blip>
          <a:srcRect t="8834" b="34254"/>
          <a:stretch/>
        </p:blipFill>
        <p:spPr>
          <a:xfrm>
            <a:off x="-684583" y="69552"/>
            <a:ext cx="9217024" cy="6788448"/>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11.pdf"/>
          <p:cNvPicPr>
            <a:picLocks noChangeAspect="1"/>
          </p:cNvPicPr>
          <p:nvPr/>
        </p:nvPicPr>
        <p:blipFill rotWithShape="1">
          <a:blip r:embed="rId3">
            <a:extLst>
              <a:ext uri="{28A0092B-C50C-407E-A947-70E740481C1C}">
                <a14:useLocalDpi xmlns="" xmlns:a14="http://schemas.microsoft.com/office/drawing/2010/main" val="0"/>
              </a:ext>
            </a:extLst>
          </a:blip>
          <a:srcRect t="8834" b="38331"/>
          <a:stretch/>
        </p:blipFill>
        <p:spPr>
          <a:xfrm>
            <a:off x="-900608" y="-243408"/>
            <a:ext cx="10215440" cy="6984776"/>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12.pdf"/>
          <p:cNvPicPr>
            <a:picLocks noChangeAspect="1"/>
          </p:cNvPicPr>
          <p:nvPr/>
        </p:nvPicPr>
        <p:blipFill rotWithShape="1">
          <a:blip r:embed="rId3">
            <a:extLst>
              <a:ext uri="{28A0092B-C50C-407E-A947-70E740481C1C}">
                <a14:useLocalDpi xmlns="" xmlns:a14="http://schemas.microsoft.com/office/drawing/2010/main" val="0"/>
              </a:ext>
            </a:extLst>
          </a:blip>
          <a:srcRect t="21915" b="28647"/>
          <a:stretch/>
        </p:blipFill>
        <p:spPr>
          <a:xfrm>
            <a:off x="-324544" y="116632"/>
            <a:ext cx="9566911" cy="6120680"/>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Thumb-2 Instruction Set</a:t>
            </a:r>
            <a:endParaRPr lang="en-US" dirty="0"/>
          </a:p>
        </p:txBody>
      </p:sp>
      <p:sp>
        <p:nvSpPr>
          <p:cNvPr id="4" name="Content Placeholder 3"/>
          <p:cNvSpPr>
            <a:spLocks noGrp="1"/>
          </p:cNvSpPr>
          <p:nvPr>
            <p:ph idx="1"/>
          </p:nvPr>
        </p:nvSpPr>
        <p:spPr/>
        <p:txBody>
          <a:bodyPr>
            <a:normAutofit fontScale="85000" lnSpcReduction="10000"/>
          </a:bodyPr>
          <a:lstStyle/>
          <a:p>
            <a:r>
              <a:rPr lang="en-US" dirty="0" smtClean="0"/>
              <a:t>The only instruction set available on the Cortex-M microcontroller products</a:t>
            </a:r>
          </a:p>
          <a:p>
            <a:r>
              <a:rPr lang="en-US" dirty="0" smtClean="0"/>
              <a:t>Is a major enhancement to the Thumb instruction set architecture (ISA)</a:t>
            </a:r>
          </a:p>
          <a:p>
            <a:pPr lvl="1"/>
            <a:r>
              <a:rPr lang="en-US" dirty="0" smtClean="0"/>
              <a:t>Introduces 32-bit instructions that can be intermixed freely with the older 16-bit Thumb instructions</a:t>
            </a:r>
          </a:p>
          <a:p>
            <a:pPr lvl="1"/>
            <a:r>
              <a:rPr lang="en-US" dirty="0"/>
              <a:t>M</a:t>
            </a:r>
            <a:r>
              <a:rPr lang="en-US" dirty="0" smtClean="0"/>
              <a:t>ost 32-bit Thumb instructions are unconditional, whereas almost all ARM instructions can be conditional</a:t>
            </a:r>
          </a:p>
          <a:p>
            <a:pPr lvl="1"/>
            <a:r>
              <a:rPr lang="en-US" dirty="0" smtClean="0"/>
              <a:t>Introduces a new If-Then (IT) instruction that delivers much of the functionality of the condition field in ARM instructions</a:t>
            </a:r>
          </a:p>
          <a:p>
            <a:r>
              <a:rPr lang="en-US" dirty="0" smtClean="0"/>
              <a:t>Delivers overall code density comparable with Thumb, together with the performance levels associated with the ARM ISA</a:t>
            </a:r>
          </a:p>
          <a:p>
            <a:r>
              <a:rPr lang="en-US" dirty="0" smtClean="0"/>
              <a:t>Before Thumb-2 developers had to choose between Thumb for size and ARM for performance</a:t>
            </a:r>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extLst>
      <p:ext uri="{BB962C8B-B14F-4D97-AF65-F5344CB8AC3E}">
        <p14:creationId xmlns="" xmlns:p14="http://schemas.microsoft.com/office/powerpoint/2010/main" val="139069993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13.pdf"/>
          <p:cNvPicPr>
            <a:picLocks noChangeAspect="1"/>
          </p:cNvPicPr>
          <p:nvPr/>
        </p:nvPicPr>
        <p:blipFill rotWithShape="1">
          <a:blip r:embed="rId3">
            <a:extLst>
              <a:ext uri="{28A0092B-C50C-407E-A947-70E740481C1C}">
                <a14:useLocalDpi xmlns="" xmlns:a14="http://schemas.microsoft.com/office/drawing/2010/main" val="0"/>
              </a:ext>
            </a:extLst>
          </a:blip>
          <a:srcRect t="26163" r="7446" b="33744"/>
          <a:stretch/>
        </p:blipFill>
        <p:spPr>
          <a:xfrm>
            <a:off x="-423153" y="692696"/>
            <a:ext cx="9567153" cy="5363316"/>
          </a:xfrm>
          <a:prstGeom prst="rect">
            <a:avLst/>
          </a:prstGeom>
        </p:spPr>
      </p:pic>
    </p:spTree>
    <p:extLst>
      <p:ext uri="{BB962C8B-B14F-4D97-AF65-F5344CB8AC3E}">
        <p14:creationId xmlns="" xmlns:p14="http://schemas.microsoft.com/office/powerpoint/2010/main" val="376868680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descr="f14.pdf"/>
          <p:cNvPicPr>
            <a:picLocks noChangeAspect="1"/>
          </p:cNvPicPr>
          <p:nvPr/>
        </p:nvPicPr>
        <p:blipFill rotWithShape="1">
          <a:blip r:embed="rId3">
            <a:extLst>
              <a:ext uri="{28A0092B-C50C-407E-A947-70E740481C1C}">
                <a14:useLocalDpi xmlns="" xmlns:a14="http://schemas.microsoft.com/office/drawing/2010/main" val="0"/>
              </a:ext>
            </a:extLst>
          </a:blip>
          <a:srcRect l="16032" t="9683" r="14910" b="9960"/>
          <a:stretch/>
        </p:blipFill>
        <p:spPr>
          <a:xfrm>
            <a:off x="611560" y="-179453"/>
            <a:ext cx="7560840" cy="6798285"/>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762000" y="228600"/>
            <a:ext cx="4073526" cy="1116106"/>
          </a:xfrm>
        </p:spPr>
        <p:txBody>
          <a:bodyPr>
            <a:normAutofit/>
          </a:bodyPr>
          <a:lstStyle/>
          <a:p>
            <a:r>
              <a:rPr lang="en-US" sz="4400" dirty="0" smtClean="0"/>
              <a:t>Summary</a:t>
            </a:r>
            <a:endParaRPr lang="en-US" sz="4400" dirty="0"/>
          </a:p>
        </p:txBody>
      </p:sp>
      <p:sp>
        <p:nvSpPr>
          <p:cNvPr id="30" name="Content Placeholder 29"/>
          <p:cNvSpPr>
            <a:spLocks noGrp="1"/>
          </p:cNvSpPr>
          <p:nvPr>
            <p:ph sz="half" idx="2"/>
          </p:nvPr>
        </p:nvSpPr>
        <p:spPr>
          <a:xfrm>
            <a:off x="497541" y="2667000"/>
            <a:ext cx="3657600" cy="4191000"/>
          </a:xfrm>
        </p:spPr>
        <p:txBody>
          <a:bodyPr>
            <a:normAutofit/>
          </a:bodyPr>
          <a:lstStyle/>
          <a:p>
            <a:r>
              <a:rPr lang="en-US" sz="1765" dirty="0" smtClean="0"/>
              <a:t>Addressing modes</a:t>
            </a:r>
          </a:p>
          <a:p>
            <a:pPr lvl="1"/>
            <a:r>
              <a:rPr lang="en-US" sz="1765" dirty="0" smtClean="0"/>
              <a:t>Immediate addressing</a:t>
            </a:r>
          </a:p>
          <a:p>
            <a:pPr lvl="1"/>
            <a:r>
              <a:rPr lang="en-US" sz="1765" dirty="0" smtClean="0"/>
              <a:t>Direct addressing</a:t>
            </a:r>
          </a:p>
          <a:p>
            <a:pPr lvl="1"/>
            <a:r>
              <a:rPr lang="en-US" sz="1765" dirty="0" smtClean="0"/>
              <a:t>Indirect addressing</a:t>
            </a:r>
          </a:p>
          <a:p>
            <a:pPr lvl="1"/>
            <a:r>
              <a:rPr lang="en-US" sz="1765" dirty="0" smtClean="0"/>
              <a:t>Register addressing</a:t>
            </a:r>
          </a:p>
          <a:p>
            <a:pPr lvl="1"/>
            <a:r>
              <a:rPr lang="en-US" sz="1765" dirty="0" smtClean="0"/>
              <a:t>Register indirect addressing</a:t>
            </a:r>
          </a:p>
          <a:p>
            <a:pPr lvl="1"/>
            <a:r>
              <a:rPr lang="en-US" sz="1765" dirty="0" smtClean="0"/>
              <a:t>Displacement addressing </a:t>
            </a:r>
          </a:p>
          <a:p>
            <a:pPr lvl="1"/>
            <a:r>
              <a:rPr lang="en-US" sz="1765" dirty="0" smtClean="0"/>
              <a:t>Stack addressing</a:t>
            </a:r>
          </a:p>
          <a:p>
            <a:pPr marL="228600" lvl="1">
              <a:spcBef>
                <a:spcPts val="2000"/>
              </a:spcBef>
              <a:buClr>
                <a:schemeClr val="accent1"/>
              </a:buClr>
            </a:pPr>
            <a:r>
              <a:rPr lang="en-US" sz="1765" dirty="0"/>
              <a:t>Assembly language</a:t>
            </a:r>
          </a:p>
        </p:txBody>
      </p:sp>
      <p:sp>
        <p:nvSpPr>
          <p:cNvPr id="32" name="Content Placeholder 31"/>
          <p:cNvSpPr>
            <a:spLocks noGrp="1"/>
          </p:cNvSpPr>
          <p:nvPr>
            <p:ph sz="quarter" idx="4"/>
          </p:nvPr>
        </p:nvSpPr>
        <p:spPr>
          <a:xfrm>
            <a:off x="4800600" y="2286000"/>
            <a:ext cx="3657600" cy="4114800"/>
          </a:xfrm>
        </p:spPr>
        <p:txBody>
          <a:bodyPr>
            <a:normAutofit/>
          </a:bodyPr>
          <a:lstStyle/>
          <a:p>
            <a:r>
              <a:rPr lang="en-US" sz="1765" dirty="0" smtClean="0"/>
              <a:t>x86 addressing modes</a:t>
            </a:r>
          </a:p>
          <a:p>
            <a:r>
              <a:rPr lang="en-US" sz="1765" dirty="0" smtClean="0"/>
              <a:t>ARM addressing modes</a:t>
            </a:r>
          </a:p>
          <a:p>
            <a:r>
              <a:rPr lang="en-US" sz="1765" dirty="0" smtClean="0"/>
              <a:t>Instruction formats</a:t>
            </a:r>
          </a:p>
          <a:p>
            <a:pPr lvl="1"/>
            <a:r>
              <a:rPr lang="en-US" sz="1765" dirty="0" smtClean="0"/>
              <a:t>Instruction length</a:t>
            </a:r>
          </a:p>
          <a:p>
            <a:pPr lvl="1"/>
            <a:r>
              <a:rPr lang="en-US" sz="1765" dirty="0" smtClean="0"/>
              <a:t>Allocation of bits</a:t>
            </a:r>
          </a:p>
          <a:p>
            <a:pPr lvl="1"/>
            <a:r>
              <a:rPr lang="en-US" sz="1765" dirty="0" smtClean="0"/>
              <a:t>Variable-length instructions</a:t>
            </a:r>
          </a:p>
          <a:p>
            <a:r>
              <a:rPr lang="en-US" sz="1765" dirty="0" smtClean="0"/>
              <a:t>X86 instruction formats</a:t>
            </a:r>
          </a:p>
          <a:p>
            <a:r>
              <a:rPr lang="en-US" sz="1765" dirty="0" smtClean="0"/>
              <a:t>ARM instruction formats</a:t>
            </a:r>
          </a:p>
        </p:txBody>
      </p:sp>
      <p:sp>
        <p:nvSpPr>
          <p:cNvPr id="44035" name="Rectangle 3"/>
          <p:cNvSpPr>
            <a:spLocks noGrp="1" noChangeArrowheads="1"/>
          </p:cNvSpPr>
          <p:nvPr>
            <p:ph type="body" idx="1"/>
          </p:nvPr>
        </p:nvSpPr>
        <p:spPr>
          <a:xfrm>
            <a:off x="497541" y="1295400"/>
            <a:ext cx="3657600" cy="1098177"/>
          </a:xfrm>
        </p:spPr>
        <p:txBody>
          <a:bodyPr>
            <a:normAutofit/>
          </a:bodyPr>
          <a:lstStyle/>
          <a:p>
            <a:r>
              <a:rPr lang="en-US" dirty="0" smtClean="0"/>
              <a:t>    </a:t>
            </a:r>
          </a:p>
          <a:p>
            <a:endParaRPr lang="en-US" sz="800" dirty="0" smtClean="0"/>
          </a:p>
          <a:p>
            <a:endParaRPr lang="en-US" sz="800" dirty="0" smtClean="0"/>
          </a:p>
          <a:p>
            <a:r>
              <a:rPr lang="en-US" sz="3200" dirty="0" smtClean="0"/>
              <a:t>Chapter 13     </a:t>
            </a:r>
          </a:p>
          <a:p>
            <a:endParaRPr lang="en-US" sz="3200" dirty="0"/>
          </a:p>
        </p:txBody>
      </p:sp>
      <p:sp>
        <p:nvSpPr>
          <p:cNvPr id="31" name="Text Placeholder 30"/>
          <p:cNvSpPr>
            <a:spLocks noGrp="1"/>
          </p:cNvSpPr>
          <p:nvPr>
            <p:ph type="body" sz="quarter" idx="3"/>
          </p:nvPr>
        </p:nvSpPr>
        <p:spPr>
          <a:xfrm>
            <a:off x="4419600" y="304800"/>
            <a:ext cx="3657600" cy="1707776"/>
          </a:xfrm>
        </p:spPr>
        <p:txBody>
          <a:bodyPr/>
          <a:lstStyle/>
          <a:p>
            <a:r>
              <a:rPr lang="en-US" sz="2800" dirty="0" smtClean="0">
                <a:solidFill>
                  <a:schemeClr val="accent1">
                    <a:lumMod val="50000"/>
                  </a:schemeClr>
                </a:solidFill>
              </a:rPr>
              <a:t>Instruction Sets: Addressing Modes and Formats</a:t>
            </a:r>
            <a:endParaRPr lang="en-US" dirty="0">
              <a:solidFill>
                <a:srgbClr val="6666CC"/>
              </a:solidFill>
            </a:endParaRP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5" name="Picture 4" descr="f1.pdf"/>
          <p:cNvPicPr>
            <a:picLocks noChangeAspect="1"/>
          </p:cNvPicPr>
          <p:nvPr/>
        </p:nvPicPr>
        <p:blipFill rotWithShape="1">
          <a:blip r:embed="rId3">
            <a:extLst>
              <a:ext uri="{28A0092B-C50C-407E-A947-70E740481C1C}">
                <a14:useLocalDpi xmlns="" xmlns:a14="http://schemas.microsoft.com/office/drawing/2010/main" val="0"/>
              </a:ext>
            </a:extLst>
          </a:blip>
          <a:srcRect l="7569" t="8154" r="6239" b="23041"/>
          <a:stretch/>
        </p:blipFill>
        <p:spPr>
          <a:xfrm>
            <a:off x="1475656" y="-99392"/>
            <a:ext cx="6624736" cy="6843708"/>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p:cNvPicPr>
            <a:picLocks noChangeAspect="1"/>
          </p:cNvPicPr>
          <p:nvPr/>
        </p:nvPicPr>
        <p:blipFill>
          <a:blip r:embed="rId3"/>
          <a:stretch>
            <a:fillRect/>
          </a:stretch>
        </p:blipFill>
        <p:spPr>
          <a:xfrm>
            <a:off x="6434" y="2420888"/>
            <a:ext cx="9137566" cy="3312368"/>
          </a:xfrm>
          <a:prstGeom prst="rect">
            <a:avLst/>
          </a:prstGeom>
        </p:spPr>
      </p:pic>
      <p:sp>
        <p:nvSpPr>
          <p:cNvPr id="4" name="TextBox 3"/>
          <p:cNvSpPr txBox="1"/>
          <p:nvPr/>
        </p:nvSpPr>
        <p:spPr>
          <a:xfrm>
            <a:off x="0" y="815562"/>
            <a:ext cx="9144000" cy="1200329"/>
          </a:xfrm>
          <a:prstGeom prst="rect">
            <a:avLst/>
          </a:prstGeom>
          <a:noFill/>
        </p:spPr>
        <p:txBody>
          <a:bodyPr wrap="square" rtlCol="0">
            <a:spAutoFit/>
          </a:bodyPr>
          <a:lstStyle/>
          <a:p>
            <a:pPr algn="ctr"/>
            <a:r>
              <a:rPr lang="en-US" sz="3600" dirty="0">
                <a:latin typeface="+mn-lt"/>
              </a:rPr>
              <a:t>Table 13.1  </a:t>
            </a:r>
            <a:endParaRPr lang="en-US" sz="3600" dirty="0" smtClean="0">
              <a:latin typeface="+mn-lt"/>
            </a:endParaRPr>
          </a:p>
          <a:p>
            <a:pPr algn="ctr"/>
            <a:r>
              <a:rPr lang="en-US" sz="3600" dirty="0" smtClean="0">
                <a:latin typeface="+mn-lt"/>
              </a:rPr>
              <a:t>Basic </a:t>
            </a:r>
            <a:r>
              <a:rPr lang="en-US" sz="3600" dirty="0">
                <a:latin typeface="+mn-lt"/>
              </a:rPr>
              <a:t>Addressing Modes </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8195"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8198" name="Rectangle 6"/>
          <p:cNvSpPr>
            <a:spLocks noGrp="1" noChangeArrowheads="1"/>
          </p:cNvSpPr>
          <p:nvPr>
            <p:ph type="title"/>
          </p:nvPr>
        </p:nvSpPr>
        <p:spPr>
          <a:xfrm>
            <a:off x="683568" y="404664"/>
            <a:ext cx="7556313" cy="1116106"/>
          </a:xfrm>
        </p:spPr>
        <p:txBody>
          <a:bodyPr/>
          <a:lstStyle/>
          <a:p>
            <a:r>
              <a:rPr lang="en-US" dirty="0">
                <a:solidFill>
                  <a:srgbClr val="FF0000"/>
                </a:solidFill>
                <a:effectLst>
                  <a:outerShdw blurRad="38100" dist="38100" dir="2700000" algn="tl">
                    <a:srgbClr val="000000">
                      <a:alpha val="43137"/>
                    </a:srgbClr>
                  </a:outerShdw>
                </a:effectLst>
              </a:rPr>
              <a:t>Immediate Addressing</a:t>
            </a:r>
          </a:p>
        </p:txBody>
      </p:sp>
      <p:sp>
        <p:nvSpPr>
          <p:cNvPr id="8199" name="Rectangle 7"/>
          <p:cNvSpPr>
            <a:spLocks noGrp="1" noChangeArrowheads="1"/>
          </p:cNvSpPr>
          <p:nvPr>
            <p:ph idx="1"/>
          </p:nvPr>
        </p:nvSpPr>
        <p:spPr>
          <a:xfrm>
            <a:off x="539552" y="1556792"/>
            <a:ext cx="7556313" cy="4680520"/>
          </a:xfrm>
        </p:spPr>
        <p:txBody>
          <a:bodyPr>
            <a:normAutofit fontScale="92500" lnSpcReduction="10000"/>
          </a:bodyPr>
          <a:lstStyle/>
          <a:p>
            <a:r>
              <a:rPr lang="en-US" dirty="0" smtClean="0"/>
              <a:t>Simplest form of addressing</a:t>
            </a:r>
          </a:p>
          <a:p>
            <a:r>
              <a:rPr lang="en-US" dirty="0" smtClean="0">
                <a:solidFill>
                  <a:srgbClr val="FF0000"/>
                </a:solidFill>
              </a:rPr>
              <a:t>Operand = A</a:t>
            </a:r>
          </a:p>
          <a:p>
            <a:r>
              <a:rPr lang="en-US" dirty="0" smtClean="0"/>
              <a:t>This mode can be used to define and use constants or set initial values of variables</a:t>
            </a:r>
          </a:p>
          <a:p>
            <a:pPr lvl="1"/>
            <a:r>
              <a:rPr lang="en-US" dirty="0" smtClean="0"/>
              <a:t>Typically the </a:t>
            </a:r>
            <a:r>
              <a:rPr lang="en-US" dirty="0" smtClean="0">
                <a:solidFill>
                  <a:srgbClr val="FF0000"/>
                </a:solidFill>
              </a:rPr>
              <a:t>number will be stored in twos complement </a:t>
            </a:r>
            <a:r>
              <a:rPr lang="en-US" dirty="0" smtClean="0"/>
              <a:t>form</a:t>
            </a:r>
          </a:p>
          <a:p>
            <a:pPr lvl="1"/>
            <a:r>
              <a:rPr lang="en-US" dirty="0" smtClean="0"/>
              <a:t>The </a:t>
            </a:r>
            <a:r>
              <a:rPr lang="en-US" dirty="0" smtClean="0">
                <a:solidFill>
                  <a:srgbClr val="FF0000"/>
                </a:solidFill>
              </a:rPr>
              <a:t>leftmost bit of the operand field is used as a sign bit</a:t>
            </a:r>
          </a:p>
          <a:p>
            <a:r>
              <a:rPr lang="en-US" dirty="0" smtClean="0"/>
              <a:t>Advantage:</a:t>
            </a:r>
          </a:p>
          <a:p>
            <a:pPr lvl="1"/>
            <a:r>
              <a:rPr lang="en-US" dirty="0">
                <a:solidFill>
                  <a:srgbClr val="FF0000"/>
                </a:solidFill>
              </a:rPr>
              <a:t>N</a:t>
            </a:r>
            <a:r>
              <a:rPr lang="en-US" dirty="0" smtClean="0">
                <a:solidFill>
                  <a:srgbClr val="FF0000"/>
                </a:solidFill>
              </a:rPr>
              <a:t>o memory reference </a:t>
            </a:r>
            <a:r>
              <a:rPr lang="en-US" dirty="0" smtClean="0"/>
              <a:t>other than the instruction fetch is required to obtain the operand, thus saving one memory or cache cycle in the instruction cycle</a:t>
            </a:r>
          </a:p>
          <a:p>
            <a:pPr marL="228600" lvl="1">
              <a:spcBef>
                <a:spcPts val="2000"/>
              </a:spcBef>
              <a:buClr>
                <a:schemeClr val="accent1"/>
              </a:buClr>
            </a:pPr>
            <a:r>
              <a:rPr lang="en-US" sz="2000" dirty="0" smtClean="0"/>
              <a:t>Disadvantage:</a:t>
            </a:r>
          </a:p>
          <a:p>
            <a:pPr lvl="1"/>
            <a:r>
              <a:rPr lang="en-US" sz="1765" dirty="0" smtClean="0"/>
              <a:t>The </a:t>
            </a:r>
            <a:r>
              <a:rPr lang="en-US" sz="1765" dirty="0" smtClean="0">
                <a:solidFill>
                  <a:srgbClr val="FF0000"/>
                </a:solidFill>
              </a:rPr>
              <a:t>size of the number is restricted </a:t>
            </a:r>
            <a:r>
              <a:rPr lang="en-US" sz="1765" dirty="0" smtClean="0"/>
              <a:t>to the </a:t>
            </a:r>
            <a:r>
              <a:rPr lang="en-US" sz="1765" dirty="0" smtClean="0">
                <a:solidFill>
                  <a:srgbClr val="FF0000"/>
                </a:solidFill>
              </a:rPr>
              <a:t>size of the address field</a:t>
            </a:r>
            <a:r>
              <a:rPr lang="en-US" sz="1765" dirty="0" smtClean="0"/>
              <a:t>, which, in most instruction sets, is small compared with the word length</a:t>
            </a:r>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2291"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2294" name="Rectangle 6"/>
          <p:cNvSpPr>
            <a:spLocks noGrp="1" noChangeArrowheads="1"/>
          </p:cNvSpPr>
          <p:nvPr>
            <p:ph type="title" idx="4294967295"/>
          </p:nvPr>
        </p:nvSpPr>
        <p:spPr>
          <a:xfrm>
            <a:off x="457200" y="228600"/>
            <a:ext cx="7556500" cy="1116013"/>
          </a:xfrm>
        </p:spPr>
        <p:txBody>
          <a:bodyPr/>
          <a:lstStyle/>
          <a:p>
            <a:r>
              <a:rPr lang="en-US" dirty="0">
                <a:solidFill>
                  <a:srgbClr val="FF0000"/>
                </a:solidFill>
                <a:effectLst>
                  <a:outerShdw blurRad="38100" dist="38100" dir="2700000" algn="tl">
                    <a:srgbClr val="000000">
                      <a:alpha val="43137"/>
                    </a:srgbClr>
                  </a:outerShdw>
                </a:effectLst>
              </a:rPr>
              <a:t>Direct Addressing</a:t>
            </a:r>
          </a:p>
        </p:txBody>
      </p:sp>
      <p:graphicFrame>
        <p:nvGraphicFramePr>
          <p:cNvPr id="7" name="Content Placeholder 6"/>
          <p:cNvGraphicFramePr>
            <a:graphicFrameLocks noGrp="1"/>
          </p:cNvGraphicFramePr>
          <p:nvPr>
            <p:ph idx="4294967295"/>
            <p:extLst>
              <p:ext uri="{D42A27DB-BD31-4B8C-83A1-F6EECF244321}">
                <p14:modId xmlns="" xmlns:p14="http://schemas.microsoft.com/office/powerpoint/2010/main" val="3382432027"/>
              </p:ext>
            </p:extLst>
          </p:nvPr>
        </p:nvGraphicFramePr>
        <p:xfrm>
          <a:off x="304800" y="1066800"/>
          <a:ext cx="8610600" cy="5181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pic>
        <p:nvPicPr>
          <p:cNvPr id="3" name="Picture 2"/>
          <p:cNvPicPr>
            <a:picLocks noChangeAspect="1"/>
          </p:cNvPicPr>
          <p:nvPr/>
        </p:nvPicPr>
        <p:blipFill>
          <a:blip r:embed="rId7">
            <a:duotone>
              <a:schemeClr val="accent2">
                <a:shade val="45000"/>
                <a:satMod val="135000"/>
              </a:schemeClr>
              <a:prstClr val="white"/>
            </a:duotone>
          </a:blip>
          <a:stretch>
            <a:fillRect/>
          </a:stretch>
        </p:blipFill>
        <p:spPr>
          <a:xfrm>
            <a:off x="1043608" y="4077071"/>
            <a:ext cx="1728192" cy="1990877"/>
          </a:xfrm>
          <a:prstGeom prst="rect">
            <a:avLst/>
          </a:prstGeom>
          <a:scene3d>
            <a:camera prst="orthographicFront">
              <a:rot lat="0" lon="10799978" rev="0"/>
            </a:camera>
            <a:lightRig rig="threePt" dir="t"/>
          </a:scene3d>
        </p:spPr>
      </p:pic>
      <p:pic>
        <p:nvPicPr>
          <p:cNvPr id="4" name="Picture 3"/>
          <p:cNvPicPr>
            <a:picLocks noChangeAspect="1"/>
          </p:cNvPicPr>
          <p:nvPr/>
        </p:nvPicPr>
        <p:blipFill>
          <a:blip r:embed="rId7">
            <a:duotone>
              <a:schemeClr val="accent2">
                <a:shade val="45000"/>
                <a:satMod val="135000"/>
              </a:schemeClr>
              <a:prstClr val="white"/>
            </a:duotone>
          </a:blip>
          <a:stretch>
            <a:fillRect/>
          </a:stretch>
        </p:blipFill>
        <p:spPr>
          <a:xfrm>
            <a:off x="6156176" y="1196752"/>
            <a:ext cx="1587500" cy="1828800"/>
          </a:xfrm>
          <a:prstGeom prst="rect">
            <a:avLst/>
          </a:prstGeom>
        </p:spPr>
      </p:pic>
    </p:spTree>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6387"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6388" name="Rectangle 4"/>
          <p:cNvSpPr>
            <a:spLocks noGrp="1" noChangeArrowheads="1"/>
          </p:cNvSpPr>
          <p:nvPr>
            <p:ph type="title"/>
          </p:nvPr>
        </p:nvSpPr>
        <p:spPr>
          <a:noFill/>
          <a:ln/>
        </p:spPr>
        <p:txBody>
          <a:bodyPr lIns="90488" tIns="44450" rIns="90488" bIns="44450"/>
          <a:lstStyle/>
          <a:p>
            <a:r>
              <a:rPr lang="en-US" dirty="0">
                <a:solidFill>
                  <a:srgbClr val="FF0000"/>
                </a:solidFill>
                <a:effectLst>
                  <a:outerShdw blurRad="38100" dist="38100" dir="2700000" algn="tl">
                    <a:srgbClr val="000000">
                      <a:alpha val="43137"/>
                    </a:srgbClr>
                  </a:outerShdw>
                </a:effectLst>
              </a:rPr>
              <a:t>Indirect </a:t>
            </a:r>
            <a:r>
              <a:rPr lang="en-US" dirty="0" smtClean="0">
                <a:solidFill>
                  <a:srgbClr val="FF0000"/>
                </a:solidFill>
                <a:effectLst>
                  <a:outerShdw blurRad="38100" dist="38100" dir="2700000" algn="tl">
                    <a:srgbClr val="000000">
                      <a:alpha val="43137"/>
                    </a:srgbClr>
                  </a:outerShdw>
                </a:effectLst>
              </a:rPr>
              <a:t>Addressing</a:t>
            </a:r>
            <a:endParaRPr lang="en-US" dirty="0">
              <a:solidFill>
                <a:srgbClr val="FF0000"/>
              </a:solidFill>
              <a:effectLst>
                <a:outerShdw blurRad="38100" dist="38100" dir="2700000" algn="tl">
                  <a:srgbClr val="000000">
                    <a:alpha val="43137"/>
                  </a:srgbClr>
                </a:outerShdw>
              </a:effectLst>
            </a:endParaRPr>
          </a:p>
        </p:txBody>
      </p:sp>
      <p:sp>
        <p:nvSpPr>
          <p:cNvPr id="16389" name="Rectangle 5"/>
          <p:cNvSpPr>
            <a:spLocks noGrp="1" noChangeArrowheads="1"/>
          </p:cNvSpPr>
          <p:nvPr>
            <p:ph idx="1"/>
          </p:nvPr>
        </p:nvSpPr>
        <p:spPr>
          <a:xfrm>
            <a:off x="467544" y="1295400"/>
            <a:ext cx="7556313" cy="4648200"/>
          </a:xfrm>
          <a:noFill/>
          <a:ln/>
        </p:spPr>
        <p:txBody>
          <a:bodyPr lIns="90488" tIns="44450" rIns="90488" bIns="44450">
            <a:normAutofit fontScale="85000" lnSpcReduction="20000"/>
          </a:bodyPr>
          <a:lstStyle/>
          <a:p>
            <a:r>
              <a:rPr lang="en-US" dirty="0" smtClean="0"/>
              <a:t>Reference to the address of a word in memory which contains a          full-length address of the operand</a:t>
            </a:r>
          </a:p>
          <a:p>
            <a:r>
              <a:rPr lang="en-US" dirty="0" smtClean="0"/>
              <a:t>EA = (A)</a:t>
            </a:r>
          </a:p>
          <a:p>
            <a:pPr lvl="1"/>
            <a:r>
              <a:rPr lang="en-US" b="1" dirty="0" smtClean="0">
                <a:solidFill>
                  <a:srgbClr val="FF0000"/>
                </a:solidFill>
              </a:rPr>
              <a:t>Parentheses are to be interpreted as meaning </a:t>
            </a:r>
            <a:r>
              <a:rPr lang="en-US" b="1" i="1" dirty="0" smtClean="0">
                <a:solidFill>
                  <a:srgbClr val="FF0000"/>
                </a:solidFill>
              </a:rPr>
              <a:t>contents of</a:t>
            </a:r>
          </a:p>
          <a:p>
            <a:r>
              <a:rPr lang="en-US" dirty="0" smtClean="0"/>
              <a:t>Advantage:</a:t>
            </a:r>
          </a:p>
          <a:p>
            <a:pPr lvl="1"/>
            <a:r>
              <a:rPr lang="en-US" dirty="0" smtClean="0"/>
              <a:t>For a </a:t>
            </a:r>
            <a:r>
              <a:rPr lang="en-US" b="1" dirty="0" smtClean="0">
                <a:solidFill>
                  <a:srgbClr val="FF0000"/>
                </a:solidFill>
              </a:rPr>
              <a:t>word length of </a:t>
            </a:r>
            <a:r>
              <a:rPr lang="en-US" b="1" i="1" dirty="0" smtClean="0">
                <a:solidFill>
                  <a:srgbClr val="FF0000"/>
                </a:solidFill>
              </a:rPr>
              <a:t>N</a:t>
            </a:r>
            <a:r>
              <a:rPr lang="en-US" b="1" dirty="0" smtClean="0">
                <a:solidFill>
                  <a:srgbClr val="FF0000"/>
                </a:solidFill>
              </a:rPr>
              <a:t> an address space of 2</a:t>
            </a:r>
            <a:r>
              <a:rPr lang="en-US" b="1" baseline="30000" dirty="0" smtClean="0">
                <a:solidFill>
                  <a:srgbClr val="FF0000"/>
                </a:solidFill>
              </a:rPr>
              <a:t>N </a:t>
            </a:r>
            <a:r>
              <a:rPr lang="en-US" b="1" dirty="0" smtClean="0">
                <a:solidFill>
                  <a:srgbClr val="FF0000"/>
                </a:solidFill>
              </a:rPr>
              <a:t>is now available</a:t>
            </a:r>
          </a:p>
          <a:p>
            <a:r>
              <a:rPr lang="en-US" dirty="0" smtClean="0"/>
              <a:t>Disadvantage:</a:t>
            </a:r>
          </a:p>
          <a:p>
            <a:pPr lvl="1"/>
            <a:r>
              <a:rPr lang="en-US" b="1" dirty="0" smtClean="0">
                <a:solidFill>
                  <a:srgbClr val="FF0000"/>
                </a:solidFill>
              </a:rPr>
              <a:t>Instruction execution requires two memory references </a:t>
            </a:r>
            <a:r>
              <a:rPr lang="en-US" dirty="0" smtClean="0"/>
              <a:t>to fetch the operand</a:t>
            </a:r>
          </a:p>
          <a:p>
            <a:pPr lvl="2"/>
            <a:r>
              <a:rPr lang="en-US" b="1" dirty="0" smtClean="0">
                <a:solidFill>
                  <a:srgbClr val="FF0000"/>
                </a:solidFill>
              </a:rPr>
              <a:t>One to get its address and a second to get its value</a:t>
            </a:r>
          </a:p>
          <a:p>
            <a:pPr marL="228600" lvl="2">
              <a:spcBef>
                <a:spcPts val="2000"/>
              </a:spcBef>
            </a:pPr>
            <a:r>
              <a:rPr lang="en-US" sz="2054" dirty="0" smtClean="0"/>
              <a:t>A rarely used </a:t>
            </a:r>
            <a:r>
              <a:rPr lang="en-US" sz="2054" b="1" dirty="0" smtClean="0">
                <a:solidFill>
                  <a:srgbClr val="FF0000"/>
                </a:solidFill>
              </a:rPr>
              <a:t>variant</a:t>
            </a:r>
            <a:r>
              <a:rPr lang="en-US" sz="2054" dirty="0" smtClean="0"/>
              <a:t> of indirect addressing is </a:t>
            </a:r>
            <a:r>
              <a:rPr lang="en-US" sz="2054" b="1" dirty="0" smtClean="0">
                <a:solidFill>
                  <a:srgbClr val="FF0000"/>
                </a:solidFill>
              </a:rPr>
              <a:t>multileve</a:t>
            </a:r>
            <a:r>
              <a:rPr lang="en-US" sz="2054" dirty="0" smtClean="0"/>
              <a:t>l or </a:t>
            </a:r>
            <a:r>
              <a:rPr lang="en-US" sz="2054" b="1" dirty="0" smtClean="0">
                <a:solidFill>
                  <a:srgbClr val="FF0000"/>
                </a:solidFill>
              </a:rPr>
              <a:t>cascaded</a:t>
            </a:r>
            <a:r>
              <a:rPr lang="en-US" sz="2054" dirty="0" smtClean="0"/>
              <a:t> indirect addressing</a:t>
            </a:r>
          </a:p>
          <a:p>
            <a:pPr lvl="1"/>
            <a:r>
              <a:rPr lang="en-US" sz="1838" dirty="0" smtClean="0"/>
              <a:t>EA = ( . . . (A) . . . )</a:t>
            </a:r>
          </a:p>
          <a:p>
            <a:pPr lvl="1"/>
            <a:r>
              <a:rPr lang="en-US" sz="1838" b="1" dirty="0" smtClean="0">
                <a:solidFill>
                  <a:srgbClr val="FF0000"/>
                </a:solidFill>
              </a:rPr>
              <a:t>Disadvantage</a:t>
            </a:r>
            <a:r>
              <a:rPr lang="en-US" sz="1838" dirty="0" smtClean="0"/>
              <a:t> is </a:t>
            </a:r>
            <a:r>
              <a:rPr lang="en-US" sz="1838" b="1" dirty="0" smtClean="0">
                <a:solidFill>
                  <a:srgbClr val="FF0000"/>
                </a:solidFill>
              </a:rPr>
              <a:t>that three or more memory references could be required </a:t>
            </a:r>
            <a:r>
              <a:rPr lang="en-US" sz="1838" dirty="0" smtClean="0"/>
              <a:t>to fetch an operand</a:t>
            </a:r>
          </a:p>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Tree>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2531"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Hoboken, NJ. All rights reserved.</a:t>
            </a:r>
            <a:endParaRPr lang="en-US" dirty="0"/>
          </a:p>
        </p:txBody>
      </p:sp>
      <p:sp>
        <p:nvSpPr>
          <p:cNvPr id="22532" name="Rectangle 4"/>
          <p:cNvSpPr>
            <a:spLocks noGrp="1" noChangeArrowheads="1"/>
          </p:cNvSpPr>
          <p:nvPr>
            <p:ph type="title" idx="4294967295"/>
          </p:nvPr>
        </p:nvSpPr>
        <p:spPr>
          <a:xfrm>
            <a:off x="395536" y="332656"/>
            <a:ext cx="7554913" cy="1116013"/>
          </a:xfrm>
          <a:noFill/>
          <a:ln/>
        </p:spPr>
        <p:txBody>
          <a:bodyPr lIns="90488" tIns="44450" rIns="90488" bIns="44450"/>
          <a:lstStyle/>
          <a:p>
            <a:r>
              <a:rPr lang="en-US" dirty="0">
                <a:solidFill>
                  <a:srgbClr val="FF0000"/>
                </a:solidFill>
                <a:effectLst>
                  <a:outerShdw blurRad="38100" dist="38100" dir="2700000" algn="tl">
                    <a:srgbClr val="000000">
                      <a:alpha val="43137"/>
                    </a:srgbClr>
                  </a:outerShdw>
                </a:effectLst>
              </a:rPr>
              <a:t>Register </a:t>
            </a:r>
            <a:r>
              <a:rPr lang="en-US" dirty="0" smtClean="0">
                <a:solidFill>
                  <a:srgbClr val="FF0000"/>
                </a:solidFill>
                <a:effectLst>
                  <a:outerShdw blurRad="38100" dist="38100" dir="2700000" algn="tl">
                    <a:srgbClr val="000000">
                      <a:alpha val="43137"/>
                    </a:srgbClr>
                  </a:outerShdw>
                </a:effectLst>
              </a:rPr>
              <a:t>Addressing</a:t>
            </a:r>
            <a:endParaRPr lang="en-US" dirty="0">
              <a:solidFill>
                <a:srgbClr val="FF0000"/>
              </a:solidFill>
            </a:endParaRPr>
          </a:p>
        </p:txBody>
      </p:sp>
      <p:graphicFrame>
        <p:nvGraphicFramePr>
          <p:cNvPr id="6" name="Content Placeholder 5"/>
          <p:cNvGraphicFramePr>
            <a:graphicFrameLocks noGrp="1"/>
          </p:cNvGraphicFramePr>
          <p:nvPr>
            <p:ph idx="4294967295"/>
            <p:extLst>
              <p:ext uri="{D42A27DB-BD31-4B8C-83A1-F6EECF244321}">
                <p14:modId xmlns="" xmlns:p14="http://schemas.microsoft.com/office/powerpoint/2010/main" val="855945755"/>
              </p:ext>
            </p:extLst>
          </p:nvPr>
        </p:nvGraphicFramePr>
        <p:xfrm>
          <a:off x="396172" y="1268760"/>
          <a:ext cx="8064260" cy="50405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theme/theme1.xml><?xml version="1.0" encoding="utf-8"?>
<a:theme xmlns:a="http://schemas.openxmlformats.org/drawingml/2006/main" name="Advantage">
  <a:themeElements>
    <a:clrScheme name="Advantage">
      <a:dk1>
        <a:sysClr val="windowText" lastClr="000000"/>
      </a:dk1>
      <a:lt1>
        <a:sysClr val="window" lastClr="FFFFFF"/>
      </a:lt1>
      <a:dk2>
        <a:srgbClr val="2B142D"/>
      </a:dk2>
      <a:lt2>
        <a:srgbClr val="C3AFCC"/>
      </a:lt2>
      <a:accent1>
        <a:srgbClr val="663366"/>
      </a:accent1>
      <a:accent2>
        <a:srgbClr val="330F42"/>
      </a:accent2>
      <a:accent3>
        <a:srgbClr val="666699"/>
      </a:accent3>
      <a:accent4>
        <a:srgbClr val="999966"/>
      </a:accent4>
      <a:accent5>
        <a:srgbClr val="F7901E"/>
      </a:accent5>
      <a:accent6>
        <a:srgbClr val="A3A101"/>
      </a:accent6>
      <a:hlink>
        <a:srgbClr val="BC5FBC"/>
      </a:hlink>
      <a:folHlink>
        <a:srgbClr val="9775A7"/>
      </a:folHlink>
    </a:clrScheme>
    <a:fontScheme name="Advantage">
      <a:majorFont>
        <a:latin typeface="Rockwell"/>
        <a:ea typeface=""/>
        <a:cs typeface=""/>
        <a:font script="Jpan" typeface="ＭＳ ゴシック"/>
      </a:majorFont>
      <a:minorFont>
        <a:latin typeface="Rockwell"/>
        <a:ea typeface=""/>
        <a:cs typeface=""/>
        <a:font script="Jpan" typeface="ＭＳ ゴシック"/>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5279</TotalTime>
  <Words>11781</Words>
  <Application>Microsoft Macintosh PowerPoint</Application>
  <PresentationFormat>On-screen Show (4:3)</PresentationFormat>
  <Paragraphs>624</Paragraphs>
  <Slides>36</Slides>
  <Notes>36</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Advantage</vt:lpstr>
      <vt:lpstr>William Stallings  Computer Organization  and Architecture 10th Edition</vt:lpstr>
      <vt:lpstr>Chapter 13</vt:lpstr>
      <vt:lpstr>Addressing Modes</vt:lpstr>
      <vt:lpstr>Slide 4</vt:lpstr>
      <vt:lpstr>Slide 5</vt:lpstr>
      <vt:lpstr>Immediate Addressing</vt:lpstr>
      <vt:lpstr>Direct Addressing</vt:lpstr>
      <vt:lpstr>Indirect Addressing</vt:lpstr>
      <vt:lpstr>Register Addressing</vt:lpstr>
      <vt:lpstr>Register Indirect Addressing</vt:lpstr>
      <vt:lpstr>Displacement Addressing</vt:lpstr>
      <vt:lpstr>Relative Addressing</vt:lpstr>
      <vt:lpstr>Base-Register Addressing</vt:lpstr>
      <vt:lpstr>Indexing</vt:lpstr>
      <vt:lpstr>Stack Addressing</vt:lpstr>
      <vt:lpstr>Slide 16</vt:lpstr>
      <vt:lpstr>Slide 17</vt:lpstr>
      <vt:lpstr>Slide 18</vt:lpstr>
      <vt:lpstr>ARM Data Processing Instruction Addressing and Branch Instructions</vt:lpstr>
      <vt:lpstr>Slide 20</vt:lpstr>
      <vt:lpstr>Instruction Formats</vt:lpstr>
      <vt:lpstr>Instruction Length</vt:lpstr>
      <vt:lpstr>Allocation of Bits</vt:lpstr>
      <vt:lpstr>Slide 24</vt:lpstr>
      <vt:lpstr>Slide 25</vt:lpstr>
      <vt:lpstr>Variable-Length Instructions</vt:lpstr>
      <vt:lpstr>Slide 27</vt:lpstr>
      <vt:lpstr>Slide 28</vt:lpstr>
      <vt:lpstr>Slide 29</vt:lpstr>
      <vt:lpstr>Slide 30</vt:lpstr>
      <vt:lpstr>Slide 31</vt:lpstr>
      <vt:lpstr>Slide 32</vt:lpstr>
      <vt:lpstr>Thumb-2 Instruction Set</vt:lpstr>
      <vt:lpstr>Slide 34</vt:lpstr>
      <vt:lpstr>Slide 35</vt:lpstr>
      <vt:lpstr>Summary</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Modes</dc:title>
  <dc:creator>Adrian &amp; Wendy</dc:creator>
  <cp:lastModifiedBy>l</cp:lastModifiedBy>
  <cp:revision>100</cp:revision>
  <dcterms:created xsi:type="dcterms:W3CDTF">2012-07-21T04:30:17Z</dcterms:created>
  <dcterms:modified xsi:type="dcterms:W3CDTF">2016-03-13T23:50:09Z</dcterms:modified>
</cp:coreProperties>
</file>

<file path=docProps/thumbnail.jpeg>
</file>